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9"/>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412"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413" r:id="rId88"/>
    <p:sldId id="414" r:id="rId89"/>
    <p:sldId id="415" r:id="rId90"/>
    <p:sldId id="416" r:id="rId91"/>
    <p:sldId id="417" r:id="rId92"/>
    <p:sldId id="411" r:id="rId93"/>
    <p:sldId id="342" r:id="rId94"/>
    <p:sldId id="343" r:id="rId95"/>
    <p:sldId id="344" r:id="rId96"/>
    <p:sldId id="345" r:id="rId97"/>
    <p:sldId id="346" r:id="rId98"/>
    <p:sldId id="347" r:id="rId99"/>
    <p:sldId id="418" r:id="rId100"/>
    <p:sldId id="419" r:id="rId101"/>
    <p:sldId id="420" r:id="rId102"/>
    <p:sldId id="421" r:id="rId103"/>
    <p:sldId id="422" r:id="rId104"/>
    <p:sldId id="423" r:id="rId105"/>
    <p:sldId id="424" r:id="rId106"/>
    <p:sldId id="426" r:id="rId107"/>
    <p:sldId id="425" r:id="rId108"/>
    <p:sldId id="410"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407" r:id="rId123"/>
    <p:sldId id="366" r:id="rId124"/>
    <p:sldId id="367" r:id="rId125"/>
    <p:sldId id="368" r:id="rId126"/>
    <p:sldId id="409" r:id="rId127"/>
    <p:sldId id="369" r:id="rId128"/>
    <p:sldId id="370" r:id="rId129"/>
    <p:sldId id="371" r:id="rId130"/>
    <p:sldId id="372" r:id="rId131"/>
    <p:sldId id="373" r:id="rId132"/>
    <p:sldId id="374" r:id="rId133"/>
    <p:sldId id="375" r:id="rId134"/>
    <p:sldId id="376" r:id="rId135"/>
    <p:sldId id="377" r:id="rId136"/>
    <p:sldId id="378" r:id="rId137"/>
    <p:sldId id="379" r:id="rId138"/>
    <p:sldId id="380" r:id="rId139"/>
    <p:sldId id="381" r:id="rId140"/>
    <p:sldId id="382" r:id="rId141"/>
    <p:sldId id="383" r:id="rId142"/>
    <p:sldId id="384" r:id="rId143"/>
    <p:sldId id="385" r:id="rId144"/>
    <p:sldId id="386" r:id="rId145"/>
    <p:sldId id="387" r:id="rId146"/>
    <p:sldId id="405" r:id="rId147"/>
    <p:sldId id="406"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73" d="100"/>
          <a:sy n="73" d="100"/>
        </p:scale>
        <p:origin x="1320"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6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wmf"/><Relationship Id="rId1"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34C1AA-F09E-4B94-B4FB-8476C8ADD11C}" type="datetimeFigureOut">
              <a:rPr lang="en-US" smtClean="0"/>
              <a:pPr/>
              <a:t>3/22/2023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FAFB6B-7DB4-4DF9-9C1B-8CB460D827F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C5029DB7-857C-4228-B098-7DDCEE601170}" type="datetime1">
              <a:rPr lang="zh-TW" altLang="en-US"/>
              <a:pPr/>
              <a:t>2023/3/22</a:t>
            </a:fld>
            <a:endParaRPr lang="en-US" altLang="zh-TW"/>
          </a:p>
        </p:txBody>
      </p:sp>
      <p:sp>
        <p:nvSpPr>
          <p:cNvPr id="7" name="Rectangle 5"/>
          <p:cNvSpPr>
            <a:spLocks noGrp="1" noChangeArrowheads="1"/>
          </p:cNvSpPr>
          <p:nvPr>
            <p:ph type="sldNum" sz="quarter" idx="5"/>
          </p:nvPr>
        </p:nvSpPr>
        <p:spPr>
          <a:ln/>
        </p:spPr>
        <p:txBody>
          <a:bodyPr/>
          <a:lstStyle/>
          <a:p>
            <a:fld id="{5EA3BCEA-67A6-4177-B89E-657AD66BB325}" type="slidenum">
              <a:rPr lang="en-US" altLang="zh-TW"/>
              <a:pPr/>
              <a:t>43</a:t>
            </a:fld>
            <a:endParaRPr lang="en-US" altLang="zh-TW"/>
          </a:p>
        </p:txBody>
      </p:sp>
      <p:sp>
        <p:nvSpPr>
          <p:cNvPr id="17410" name="Rectangle 2"/>
          <p:cNvSpPr>
            <a:spLocks noGrp="1" noRot="1" noChangeAspect="1" noChangeArrowheads="1" noTextEdit="1"/>
          </p:cNvSpPr>
          <p:nvPr>
            <p:ph type="sldImg"/>
          </p:nvPr>
        </p:nvSpPr>
        <p:spPr>
          <a:xfrm>
            <a:off x="1143000" y="687388"/>
            <a:ext cx="4570413" cy="3427412"/>
          </a:xfrm>
          <a:ln cap="flat"/>
        </p:spPr>
      </p:sp>
      <p:sp>
        <p:nvSpPr>
          <p:cNvPr id="17411" name="Rectangle 3"/>
          <p:cNvSpPr>
            <a:spLocks noGrp="1" noChangeArrowheads="1"/>
          </p:cNvSpPr>
          <p:nvPr>
            <p:ph type="body" idx="1"/>
          </p:nvPr>
        </p:nvSpPr>
        <p:spPr>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E0AF877B-107C-4BEB-A152-020093B7E723}" type="datetime1">
              <a:rPr lang="zh-TW" altLang="en-US"/>
              <a:pPr/>
              <a:t>2023/3/22</a:t>
            </a:fld>
            <a:endParaRPr lang="en-US" altLang="zh-TW"/>
          </a:p>
        </p:txBody>
      </p:sp>
      <p:sp>
        <p:nvSpPr>
          <p:cNvPr id="7" name="Rectangle 5"/>
          <p:cNvSpPr>
            <a:spLocks noGrp="1" noChangeArrowheads="1"/>
          </p:cNvSpPr>
          <p:nvPr>
            <p:ph type="sldNum" sz="quarter" idx="5"/>
          </p:nvPr>
        </p:nvSpPr>
        <p:spPr>
          <a:ln/>
        </p:spPr>
        <p:txBody>
          <a:bodyPr/>
          <a:lstStyle/>
          <a:p>
            <a:fld id="{D55D506E-9CC7-4326-8946-CA4BAA107419}" type="slidenum">
              <a:rPr lang="en-US" altLang="zh-TW"/>
              <a:pPr/>
              <a:t>52</a:t>
            </a:fld>
            <a:endParaRPr lang="en-US" altLang="zh-TW"/>
          </a:p>
        </p:txBody>
      </p:sp>
      <p:sp>
        <p:nvSpPr>
          <p:cNvPr id="21506" name="Rectangle 2"/>
          <p:cNvSpPr>
            <a:spLocks noGrp="1" noRot="1" noChangeAspect="1" noChangeArrowheads="1" noTextEdit="1"/>
          </p:cNvSpPr>
          <p:nvPr>
            <p:ph type="sldImg"/>
          </p:nvPr>
        </p:nvSpPr>
        <p:spPr>
          <a:xfrm>
            <a:off x="1143000" y="687388"/>
            <a:ext cx="4570413" cy="3427412"/>
          </a:xfrm>
          <a:ln cap="flat"/>
        </p:spPr>
      </p:sp>
      <p:sp>
        <p:nvSpPr>
          <p:cNvPr id="21507" name="Rectangle 3"/>
          <p:cNvSpPr>
            <a:spLocks noGrp="1" noChangeArrowheads="1"/>
          </p:cNvSpPr>
          <p:nvPr>
            <p:ph type="body" idx="1"/>
          </p:nvPr>
        </p:nvSpPr>
        <p:spPr>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098E939-FDA3-4B28-8435-466762FE8D7E}"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98E939-FDA3-4B28-8435-466762FE8D7E}"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98E939-FDA3-4B28-8435-466762FE8D7E}"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38588"/>
            <a:ext cx="8229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GB"/>
          </a:p>
        </p:txBody>
      </p:sp>
      <p:sp>
        <p:nvSpPr>
          <p:cNvPr id="6" name="Rectangle 3"/>
          <p:cNvSpPr>
            <a:spLocks noGrp="1" noChangeArrowheads="1"/>
          </p:cNvSpPr>
          <p:nvPr>
            <p:ph type="sldNum" sz="quarter" idx="11"/>
          </p:nvPr>
        </p:nvSpPr>
        <p:spPr>
          <a:ln/>
        </p:spPr>
        <p:txBody>
          <a:bodyPr/>
          <a:lstStyle>
            <a:lvl1pPr>
              <a:defRPr/>
            </a:lvl1pPr>
          </a:lstStyle>
          <a:p>
            <a:pPr>
              <a:defRPr/>
            </a:pPr>
            <a:fld id="{F720B2CF-6888-4EB4-B0CD-A42608941CB2}" type="slidenum">
              <a:rPr lang="en-GB"/>
              <a:pPr>
                <a:defRPr/>
              </a:pPr>
              <a:t>‹#›</a:t>
            </a:fld>
            <a:endParaRPr lang="en-GB"/>
          </a:p>
        </p:txBody>
      </p:sp>
      <p:sp>
        <p:nvSpPr>
          <p:cNvPr id="7" name="Rectangle 14"/>
          <p:cNvSpPr>
            <a:spLocks noGrp="1" noChangeArrowheads="1"/>
          </p:cNvSpPr>
          <p:nvPr>
            <p:ph type="ftr" sz="quarter" idx="12"/>
          </p:nvPr>
        </p:nvSpPr>
        <p:spPr>
          <a:ln/>
        </p:spPr>
        <p:txBody>
          <a:bodyPr/>
          <a:lstStyle>
            <a:lvl1pPr>
              <a:defRPr/>
            </a:lvl1pPr>
          </a:lstStyle>
          <a:p>
            <a:pPr>
              <a:defRPr/>
            </a:pPr>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
          <p:cNvSpPr>
            <a:spLocks noGrp="1" noChangeArrowheads="1"/>
          </p:cNvSpPr>
          <p:nvPr>
            <p:ph type="dt" sz="half" idx="10"/>
          </p:nvPr>
        </p:nvSpPr>
        <p:spPr>
          <a:ln/>
        </p:spPr>
        <p:txBody>
          <a:bodyPr/>
          <a:lstStyle>
            <a:lvl1pPr>
              <a:defRPr/>
            </a:lvl1pPr>
          </a:lstStyle>
          <a:p>
            <a:pPr>
              <a:defRPr/>
            </a:pPr>
            <a:endParaRPr lang="en-GB"/>
          </a:p>
        </p:txBody>
      </p:sp>
      <p:sp>
        <p:nvSpPr>
          <p:cNvPr id="6" name="Rectangle 3"/>
          <p:cNvSpPr>
            <a:spLocks noGrp="1" noChangeArrowheads="1"/>
          </p:cNvSpPr>
          <p:nvPr>
            <p:ph type="sldNum" sz="quarter" idx="11"/>
          </p:nvPr>
        </p:nvSpPr>
        <p:spPr>
          <a:ln/>
        </p:spPr>
        <p:txBody>
          <a:bodyPr/>
          <a:lstStyle>
            <a:lvl1pPr>
              <a:defRPr/>
            </a:lvl1pPr>
          </a:lstStyle>
          <a:p>
            <a:pPr>
              <a:defRPr/>
            </a:pPr>
            <a:fld id="{0C3D1601-0C1B-4B43-A94D-EE485541B7FB}" type="slidenum">
              <a:rPr lang="en-GB"/>
              <a:pPr>
                <a:defRPr/>
              </a:pPr>
              <a:t>‹#›</a:t>
            </a:fld>
            <a:endParaRPr lang="en-GB"/>
          </a:p>
        </p:txBody>
      </p:sp>
      <p:sp>
        <p:nvSpPr>
          <p:cNvPr id="7" name="Rectangle 14"/>
          <p:cNvSpPr>
            <a:spLocks noGrp="1" noChangeArrowheads="1"/>
          </p:cNvSpPr>
          <p:nvPr>
            <p:ph type="ftr" sz="quarter" idx="12"/>
          </p:nvPr>
        </p:nvSpPr>
        <p:spPr>
          <a:ln/>
        </p:spPr>
        <p:txBody>
          <a:bodyPr/>
          <a:lstStyle>
            <a:lvl1pPr>
              <a:defRPr/>
            </a:lvl1pPr>
          </a:lstStyle>
          <a:p>
            <a:pPr>
              <a:defRPr/>
            </a:pPr>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98E939-FDA3-4B28-8435-466762FE8D7E}"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98E939-FDA3-4B28-8435-466762FE8D7E}" type="datetimeFigureOut">
              <a:rPr lang="en-US" smtClean="0"/>
              <a:pPr/>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098E939-FDA3-4B28-8435-466762FE8D7E}"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098E939-FDA3-4B28-8435-466762FE8D7E}" type="datetimeFigureOut">
              <a:rPr lang="en-US" smtClean="0"/>
              <a:pPr/>
              <a:t>3/22/2023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098E939-FDA3-4B28-8435-466762FE8D7E}" type="datetimeFigureOut">
              <a:rPr lang="en-US" smtClean="0"/>
              <a:pPr/>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98E939-FDA3-4B28-8435-466762FE8D7E}" type="datetimeFigureOut">
              <a:rPr lang="en-US" smtClean="0"/>
              <a:pPr/>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98E939-FDA3-4B28-8435-466762FE8D7E}"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98E939-FDA3-4B28-8435-466762FE8D7E}" type="datetimeFigureOut">
              <a:rPr lang="en-US" smtClean="0"/>
              <a:pPr/>
              <a:t>3/22/2023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54CC16-1564-4A47-B95B-BDABC815FEA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98E939-FDA3-4B28-8435-466762FE8D7E}" type="datetimeFigureOut">
              <a:rPr lang="en-US" smtClean="0"/>
              <a:pPr/>
              <a:t>3/22/2023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4CC16-1564-4A47-B95B-BDABC815FEA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4.wmf"/><Relationship Id="rId5" Type="http://schemas.openxmlformats.org/officeDocument/2006/relationships/oleObject" Target="../embeddings/oleObject10.bin"/><Relationship Id="rId4" Type="http://schemas.openxmlformats.org/officeDocument/2006/relationships/image" Target="../media/image43.w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54.wmf"/><Relationship Id="rId5" Type="http://schemas.openxmlformats.org/officeDocument/2006/relationships/oleObject" Target="../embeddings/oleObject12.bin"/><Relationship Id="rId4" Type="http://schemas.openxmlformats.org/officeDocument/2006/relationships/image" Target="../media/image53.wmf"/></Relationships>
</file>

<file path=ppt/slides/_rels/slide1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image" Target="../media/image57.w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58.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59.wmf"/></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10.vml"/><Relationship Id="rId4" Type="http://schemas.openxmlformats.org/officeDocument/2006/relationships/image" Target="../media/image6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11.vml"/><Relationship Id="rId6" Type="http://schemas.openxmlformats.org/officeDocument/2006/relationships/image" Target="../media/image44.wmf"/><Relationship Id="rId5" Type="http://schemas.openxmlformats.org/officeDocument/2006/relationships/oleObject" Target="../embeddings/oleObject18.bin"/><Relationship Id="rId4" Type="http://schemas.openxmlformats.org/officeDocument/2006/relationships/image" Target="../media/image61.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20.bin"/><Relationship Id="rId4" Type="http://schemas.openxmlformats.org/officeDocument/2006/relationships/image" Target="../media/image62.w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wmf"/></Relationships>
</file>

<file path=ppt/slides/_rels/slide49.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10" Type="http://schemas.openxmlformats.org/officeDocument/2006/relationships/image" Target="../media/image11.wmf"/><Relationship Id="rId4" Type="http://schemas.openxmlformats.org/officeDocument/2006/relationships/image" Target="../media/image8.wmf"/><Relationship Id="rId9"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4.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19200" y="2133600"/>
            <a:ext cx="6400800" cy="1752600"/>
          </a:xfrm>
        </p:spPr>
        <p:txBody>
          <a:bodyPr>
            <a:normAutofit/>
          </a:bodyPr>
          <a:lstStyle/>
          <a:p>
            <a:r>
              <a:rPr lang="en-US" sz="5400" b="1" dirty="0" smtClean="0">
                <a:solidFill>
                  <a:schemeClr val="tx1"/>
                </a:solidFill>
              </a:rPr>
              <a:t>UNIT III</a:t>
            </a:r>
            <a:endParaRPr lang="en-US" sz="5400" b="1" dirty="0">
              <a:solidFill>
                <a:schemeClr val="tx1"/>
              </a:solidFill>
            </a:endParaRPr>
          </a:p>
        </p:txBody>
      </p:sp>
      <p:sp>
        <p:nvSpPr>
          <p:cNvPr id="5" name="Slide Number Placeholder 4"/>
          <p:cNvSpPr>
            <a:spLocks noGrp="1"/>
          </p:cNvSpPr>
          <p:nvPr>
            <p:ph type="sldNum" sz="quarter" idx="12"/>
          </p:nvPr>
        </p:nvSpPr>
        <p:spPr/>
        <p:txBody>
          <a:bodyPr/>
          <a:lstStyle/>
          <a:p>
            <a:fld id="{BE2BAB19-9B7A-4E2F-AEB0-A403F504F423}"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a:bodyPr>
          <a:lstStyle/>
          <a:p>
            <a:r>
              <a:rPr lang="en-US" sz="4000" b="1" dirty="0" smtClean="0"/>
              <a:t>Fuzzy system design</a:t>
            </a:r>
            <a:endParaRPr lang="en-US" sz="4000" b="1" dirty="0"/>
          </a:p>
        </p:txBody>
      </p:sp>
      <p:pic>
        <p:nvPicPr>
          <p:cNvPr id="5" name="Content Placeholder 4" descr="Untitled-1 copy.jpg"/>
          <p:cNvPicPr>
            <a:picLocks noGrp="1" noChangeAspect="1"/>
          </p:cNvPicPr>
          <p:nvPr>
            <p:ph idx="1"/>
          </p:nvPr>
        </p:nvPicPr>
        <p:blipFill>
          <a:blip r:embed="rId2" cstate="print"/>
          <a:stretch>
            <a:fillRect/>
          </a:stretch>
        </p:blipFill>
        <p:spPr>
          <a:xfrm>
            <a:off x="533400" y="1371600"/>
            <a:ext cx="8229600" cy="4952999"/>
          </a:xfrm>
        </p:spPr>
      </p:pic>
      <p:sp>
        <p:nvSpPr>
          <p:cNvPr id="4" name="Slide Number Placeholder 3"/>
          <p:cNvSpPr>
            <a:spLocks noGrp="1"/>
          </p:cNvSpPr>
          <p:nvPr>
            <p:ph type="sldNum" sz="quarter" idx="12"/>
          </p:nvPr>
        </p:nvSpPr>
        <p:spPr/>
        <p:txBody>
          <a:bodyPr/>
          <a:lstStyle/>
          <a:p>
            <a:fld id="{BE2BAB19-9B7A-4E2F-AEB0-A403F504F423}" type="slidenum">
              <a:rPr lang="en-US" smtClean="0"/>
              <a:pPr/>
              <a:t>10</a:t>
            </a:fld>
            <a:endParaRPr lang="en-US"/>
          </a:p>
        </p:txBody>
      </p:sp>
      <p:sp>
        <p:nvSpPr>
          <p:cNvPr id="6" name="Line 5"/>
          <p:cNvSpPr>
            <a:spLocks noChangeShapeType="1"/>
          </p:cNvSpPr>
          <p:nvPr/>
        </p:nvSpPr>
        <p:spPr bwMode="auto">
          <a:xfrm>
            <a:off x="5334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Decomposition of compound rules</a:t>
            </a:r>
            <a:endParaRPr lang="en-US" dirty="0"/>
          </a:p>
        </p:txBody>
      </p:sp>
      <p:sp>
        <p:nvSpPr>
          <p:cNvPr id="3" name="Content Placeholder 2"/>
          <p:cNvSpPr>
            <a:spLocks noGrp="1"/>
          </p:cNvSpPr>
          <p:nvPr>
            <p:ph idx="1"/>
          </p:nvPr>
        </p:nvSpPr>
        <p:spPr/>
        <p:txBody>
          <a:bodyPr/>
          <a:lstStyle/>
          <a:p>
            <a:pPr algn="just"/>
            <a:r>
              <a:rPr lang="en-US" dirty="0" smtClean="0"/>
              <a:t>A linguistic statement expressed by a human might involve compound rule structures.</a:t>
            </a:r>
          </a:p>
          <a:p>
            <a:pPr algn="just"/>
            <a:r>
              <a:rPr lang="en-US" dirty="0" smtClean="0"/>
              <a:t>As an example, consider a rule base for a simple home temperature control problem, which might contain the following rules.</a:t>
            </a:r>
            <a:endParaRPr lang="en-US" dirty="0"/>
          </a:p>
        </p:txBody>
      </p:sp>
      <p:sp>
        <p:nvSpPr>
          <p:cNvPr id="4"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Example </a:t>
            </a:r>
            <a:endParaRPr lang="en-US" dirty="0"/>
          </a:p>
        </p:txBody>
      </p:sp>
      <p:sp>
        <p:nvSpPr>
          <p:cNvPr id="3" name="Content Placeholder 2"/>
          <p:cNvSpPr>
            <a:spLocks noGrp="1"/>
          </p:cNvSpPr>
          <p:nvPr>
            <p:ph idx="1"/>
          </p:nvPr>
        </p:nvSpPr>
        <p:spPr>
          <a:xfrm>
            <a:off x="533400" y="838200"/>
            <a:ext cx="8229600" cy="5516563"/>
          </a:xfrm>
        </p:spPr>
        <p:txBody>
          <a:bodyPr>
            <a:normAutofit lnSpcReduction="10000"/>
          </a:bodyPr>
          <a:lstStyle/>
          <a:p>
            <a:pPr>
              <a:buNone/>
            </a:pPr>
            <a:r>
              <a:rPr lang="en-US" sz="2000" dirty="0" smtClean="0"/>
              <a:t>IF it is raining hard</a:t>
            </a:r>
          </a:p>
          <a:p>
            <a:pPr>
              <a:buNone/>
            </a:pPr>
            <a:r>
              <a:rPr lang="en-US" sz="2000" dirty="0" smtClean="0"/>
              <a:t>     THEN close the window.</a:t>
            </a:r>
          </a:p>
          <a:p>
            <a:pPr>
              <a:buNone/>
            </a:pPr>
            <a:r>
              <a:rPr lang="en-US" sz="2000" dirty="0" smtClean="0"/>
              <a:t>IF the room temperature is very hot,</a:t>
            </a:r>
          </a:p>
          <a:p>
            <a:pPr>
              <a:buNone/>
            </a:pPr>
            <a:r>
              <a:rPr lang="en-US" sz="2000" dirty="0" smtClean="0"/>
              <a:t>     THEN </a:t>
            </a:r>
          </a:p>
          <a:p>
            <a:pPr>
              <a:buNone/>
            </a:pPr>
            <a:r>
              <a:rPr lang="en-US" sz="2000" dirty="0" smtClean="0"/>
              <a:t>             IF the heat is on</a:t>
            </a:r>
          </a:p>
          <a:p>
            <a:pPr>
              <a:buNone/>
            </a:pPr>
            <a:r>
              <a:rPr lang="en-US" sz="2000" dirty="0" smtClean="0"/>
              <a:t>                      THEN turn the heat lower</a:t>
            </a:r>
          </a:p>
          <a:p>
            <a:pPr>
              <a:buNone/>
            </a:pPr>
            <a:r>
              <a:rPr lang="en-US" sz="2000" dirty="0" smtClean="0"/>
              <a:t>              ELSE </a:t>
            </a:r>
          </a:p>
          <a:p>
            <a:pPr>
              <a:buNone/>
            </a:pPr>
            <a:r>
              <a:rPr lang="en-US" sz="2000" dirty="0" smtClean="0"/>
              <a:t>                       IF (the window is closed) AND (the air conditioner is off)</a:t>
            </a:r>
          </a:p>
          <a:p>
            <a:pPr>
              <a:buNone/>
            </a:pPr>
            <a:r>
              <a:rPr lang="en-US" sz="2000" dirty="0" smtClean="0"/>
              <a:t>                              THEN (turn on the air conditioner)</a:t>
            </a:r>
          </a:p>
          <a:p>
            <a:pPr>
              <a:buNone/>
            </a:pPr>
            <a:r>
              <a:rPr lang="en-US" sz="2000" dirty="0" smtClean="0"/>
              <a:t>AND (it is not raining hard)</a:t>
            </a:r>
          </a:p>
          <a:p>
            <a:pPr>
              <a:buNone/>
            </a:pPr>
            <a:r>
              <a:rPr lang="en-US" sz="2000" dirty="0" smtClean="0"/>
              <a:t>                       THEN open the window</a:t>
            </a:r>
          </a:p>
          <a:p>
            <a:pPr>
              <a:buNone/>
            </a:pPr>
            <a:r>
              <a:rPr lang="en-US" sz="2000" dirty="0" smtClean="0"/>
              <a:t>              ELSE</a:t>
            </a:r>
          </a:p>
          <a:p>
            <a:pPr>
              <a:buNone/>
            </a:pPr>
            <a:r>
              <a:rPr lang="en-US" sz="2000" dirty="0" smtClean="0"/>
              <a:t>                        IF (the window is closed) AND (the air conditioner is on)</a:t>
            </a:r>
          </a:p>
          <a:p>
            <a:pPr>
              <a:buNone/>
            </a:pPr>
            <a:r>
              <a:rPr lang="en-US" sz="2000" dirty="0" smtClean="0"/>
              <a:t>                                THEN open the window; etc.</a:t>
            </a:r>
          </a:p>
          <a:p>
            <a:pPr>
              <a:buNone/>
            </a:pPr>
            <a:r>
              <a:rPr lang="en-US" sz="2000" dirty="0" smtClean="0"/>
              <a:t>  </a:t>
            </a:r>
            <a:endParaRPr lang="en-US" sz="2000" dirty="0"/>
          </a:p>
        </p:txBody>
      </p:sp>
      <p:sp>
        <p:nvSpPr>
          <p:cNvPr id="4"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Continued…..</a:t>
            </a:r>
            <a:endParaRPr lang="en-US" dirty="0"/>
          </a:p>
        </p:txBody>
      </p:sp>
      <p:sp>
        <p:nvSpPr>
          <p:cNvPr id="3" name="Content Placeholder 2"/>
          <p:cNvSpPr>
            <a:spLocks noGrp="1"/>
          </p:cNvSpPr>
          <p:nvPr>
            <p:ph idx="1"/>
          </p:nvPr>
        </p:nvSpPr>
        <p:spPr>
          <a:xfrm>
            <a:off x="457200" y="990600"/>
            <a:ext cx="8229600" cy="4525963"/>
          </a:xfrm>
        </p:spPr>
        <p:txBody>
          <a:bodyPr>
            <a:normAutofit/>
          </a:bodyPr>
          <a:lstStyle/>
          <a:p>
            <a:pPr algn="just"/>
            <a:r>
              <a:rPr lang="en-US" dirty="0" smtClean="0"/>
              <a:t>By using the basic properties and operations defined for fuzzy sets, any compound rule structure may be decomposed and reduced to a number of simple canonical rules.</a:t>
            </a:r>
          </a:p>
          <a:p>
            <a:pPr algn="just"/>
            <a:r>
              <a:rPr lang="en-US" dirty="0" smtClean="0"/>
              <a:t>These rules are based on natural language representations and models, which are themselves based on fuzzy sets and fuzzy logic. </a:t>
            </a:r>
          </a:p>
        </p:txBody>
      </p:sp>
      <p:sp>
        <p:nvSpPr>
          <p:cNvPr id="4"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211763"/>
          </a:xfrm>
        </p:spPr>
        <p:txBody>
          <a:bodyPr/>
          <a:lstStyle/>
          <a:p>
            <a:pPr algn="just"/>
            <a:r>
              <a:rPr lang="en-US" dirty="0" smtClean="0"/>
              <a:t>The following illustrate a number of the most common techniques for decomposition of compound linguistic rules into simple canonical forms:</a:t>
            </a:r>
          </a:p>
          <a:p>
            <a:pPr lvl="1" algn="just"/>
            <a:r>
              <a:rPr lang="en-US" b="1" dirty="0" smtClean="0"/>
              <a:t>Multiple conjunctive antecedents</a:t>
            </a:r>
          </a:p>
          <a:p>
            <a:pPr lvl="1" algn="just"/>
            <a:r>
              <a:rPr lang="en-US" b="1" dirty="0" smtClean="0"/>
              <a:t>Multiple disjunctive antecedents</a:t>
            </a:r>
          </a:p>
          <a:p>
            <a:pPr lvl="1" algn="just"/>
            <a:r>
              <a:rPr lang="en-US" b="1" dirty="0" smtClean="0"/>
              <a:t>Conditional statements with ELSE and UNLESS</a:t>
            </a:r>
          </a:p>
          <a:p>
            <a:pPr lvl="1" algn="just"/>
            <a:r>
              <a:rPr lang="en-US" b="1" dirty="0" smtClean="0"/>
              <a:t>Nested IF-THEN rules</a:t>
            </a:r>
          </a:p>
          <a:p>
            <a:pPr algn="just"/>
            <a:endParaRPr lang="en-US" dirty="0"/>
          </a:p>
        </p:txBody>
      </p:sp>
      <p:sp>
        <p:nvSpPr>
          <p:cNvPr id="4" name="Title 1"/>
          <p:cNvSpPr>
            <a:spLocks noGrp="1"/>
          </p:cNvSpPr>
          <p:nvPr>
            <p:ph type="title"/>
          </p:nvPr>
        </p:nvSpPr>
        <p:spPr>
          <a:xfrm>
            <a:off x="457200" y="274638"/>
            <a:ext cx="8229600" cy="563562"/>
          </a:xfrm>
        </p:spPr>
        <p:txBody>
          <a:bodyPr>
            <a:normAutofit fontScale="90000"/>
          </a:bodyPr>
          <a:lstStyle/>
          <a:p>
            <a:r>
              <a:rPr lang="en-US" dirty="0" smtClean="0"/>
              <a:t>Continued…..</a:t>
            </a:r>
            <a:endParaRPr lang="en-US" dirty="0"/>
          </a:p>
        </p:txBody>
      </p:sp>
      <p:sp>
        <p:nvSpPr>
          <p:cNvPr id="5"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Multiple conjunctive antecedents</a:t>
            </a:r>
            <a:br>
              <a:rPr lang="en-US" b="1" dirty="0" smtClean="0"/>
            </a:br>
            <a:endParaRPr lang="en-US" dirty="0"/>
          </a:p>
        </p:txBody>
      </p:sp>
      <p:sp>
        <p:nvSpPr>
          <p:cNvPr id="9"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pic>
        <p:nvPicPr>
          <p:cNvPr id="83969" name="Picture 1"/>
          <p:cNvPicPr>
            <a:picLocks noGrp="1" noChangeAspect="1" noChangeArrowheads="1"/>
          </p:cNvPicPr>
          <p:nvPr>
            <p:ph idx="1"/>
          </p:nvPr>
        </p:nvPicPr>
        <p:blipFill>
          <a:blip r:embed="rId2" cstate="print"/>
          <a:srcRect/>
          <a:stretch>
            <a:fillRect/>
          </a:stretch>
        </p:blipFill>
        <p:spPr bwMode="auto">
          <a:xfrm>
            <a:off x="304800" y="762000"/>
            <a:ext cx="8305800" cy="5257800"/>
          </a:xfrm>
          <a:prstGeom prst="rect">
            <a:avLst/>
          </a:prstGeom>
          <a:noFill/>
          <a:ln w="9525">
            <a:noFill/>
            <a:miter lim="800000"/>
            <a:headEnd/>
            <a:tailEnd/>
          </a:ln>
        </p:spPr>
      </p:pic>
      <p:pic>
        <p:nvPicPr>
          <p:cNvPr id="83970" name="Picture 2"/>
          <p:cNvPicPr>
            <a:picLocks noChangeAspect="1" noChangeArrowheads="1"/>
          </p:cNvPicPr>
          <p:nvPr/>
        </p:nvPicPr>
        <p:blipFill>
          <a:blip r:embed="rId3" cstate="print"/>
          <a:srcRect/>
          <a:stretch>
            <a:fillRect/>
          </a:stretch>
        </p:blipFill>
        <p:spPr bwMode="auto">
          <a:xfrm>
            <a:off x="2057400" y="5562600"/>
            <a:ext cx="4343400" cy="129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Multiple disjunctive antecedents</a:t>
            </a:r>
            <a:br>
              <a:rPr lang="en-US" b="1" dirty="0" smtClean="0"/>
            </a:br>
            <a:r>
              <a:rPr lang="en-US" dirty="0" smtClean="0"/>
              <a:t/>
            </a:r>
            <a:br>
              <a:rPr lang="en-US" dirty="0" smtClean="0"/>
            </a:br>
            <a:endParaRPr lang="en-US" dirty="0"/>
          </a:p>
        </p:txBody>
      </p:sp>
      <p:sp>
        <p:nvSpPr>
          <p:cNvPr id="4"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sp>
        <p:nvSpPr>
          <p:cNvPr id="5" name="Content Placeholder 4"/>
          <p:cNvSpPr>
            <a:spLocks noGrp="1"/>
          </p:cNvSpPr>
          <p:nvPr>
            <p:ph idx="1"/>
          </p:nvPr>
        </p:nvSpPr>
        <p:spPr/>
        <p:txBody>
          <a:bodyPr/>
          <a:lstStyle/>
          <a:p>
            <a:endParaRPr lang="en-US"/>
          </a:p>
        </p:txBody>
      </p:sp>
      <p:pic>
        <p:nvPicPr>
          <p:cNvPr id="82945" name="Picture 1"/>
          <p:cNvPicPr>
            <a:picLocks noChangeAspect="1" noChangeArrowheads="1"/>
          </p:cNvPicPr>
          <p:nvPr/>
        </p:nvPicPr>
        <p:blipFill>
          <a:blip r:embed="rId2" cstate="print"/>
          <a:srcRect/>
          <a:stretch>
            <a:fillRect/>
          </a:stretch>
        </p:blipFill>
        <p:spPr bwMode="auto">
          <a:xfrm>
            <a:off x="381000" y="990600"/>
            <a:ext cx="8610600" cy="5257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Conditional statements with ELSE </a:t>
            </a:r>
            <a:br>
              <a:rPr lang="en-US" sz="3200" b="1" dirty="0" smtClean="0"/>
            </a:br>
            <a:endParaRPr lang="en-US" sz="3200" dirty="0"/>
          </a:p>
        </p:txBody>
      </p:sp>
      <p:sp>
        <p:nvSpPr>
          <p:cNvPr id="4" name="Line 5"/>
          <p:cNvSpPr>
            <a:spLocks noChangeShapeType="1"/>
          </p:cNvSpPr>
          <p:nvPr/>
        </p:nvSpPr>
        <p:spPr bwMode="auto">
          <a:xfrm>
            <a:off x="457200" y="838200"/>
            <a:ext cx="8153400" cy="0"/>
          </a:xfrm>
          <a:prstGeom prst="line">
            <a:avLst/>
          </a:prstGeom>
          <a:noFill/>
          <a:ln w="38100">
            <a:solidFill>
              <a:schemeClr val="tx1"/>
            </a:solidFill>
            <a:round/>
            <a:headEnd/>
            <a:tailEnd/>
          </a:ln>
          <a:effectLst/>
        </p:spPr>
        <p:txBody>
          <a:bodyPr/>
          <a:lstStyle/>
          <a:p>
            <a:endParaRPr lang="en-US"/>
          </a:p>
        </p:txBody>
      </p:sp>
      <p:pic>
        <p:nvPicPr>
          <p:cNvPr id="81921" name="Picture 1"/>
          <p:cNvPicPr>
            <a:picLocks noGrp="1" noChangeAspect="1" noChangeArrowheads="1"/>
          </p:cNvPicPr>
          <p:nvPr>
            <p:ph idx="1"/>
          </p:nvPr>
        </p:nvPicPr>
        <p:blipFill>
          <a:blip r:embed="rId2" cstate="print"/>
          <a:srcRect/>
          <a:stretch>
            <a:fillRect/>
          </a:stretch>
        </p:blipFill>
        <p:spPr bwMode="auto">
          <a:xfrm>
            <a:off x="1009650" y="1143000"/>
            <a:ext cx="7124700" cy="44061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Nested IF-THEN rules</a:t>
            </a:r>
            <a:br>
              <a:rPr lang="en-US" b="1" dirty="0" smtClean="0"/>
            </a:br>
            <a:endParaRPr lang="en-US" dirty="0"/>
          </a:p>
        </p:txBody>
      </p:sp>
      <p:sp>
        <p:nvSpPr>
          <p:cNvPr id="4" name="Line 5"/>
          <p:cNvSpPr>
            <a:spLocks noChangeShapeType="1"/>
          </p:cNvSpPr>
          <p:nvPr/>
        </p:nvSpPr>
        <p:spPr bwMode="auto">
          <a:xfrm>
            <a:off x="304800" y="762000"/>
            <a:ext cx="8153400" cy="0"/>
          </a:xfrm>
          <a:prstGeom prst="line">
            <a:avLst/>
          </a:prstGeom>
          <a:noFill/>
          <a:ln w="38100">
            <a:solidFill>
              <a:schemeClr val="tx1"/>
            </a:solidFill>
            <a:round/>
            <a:headEnd/>
            <a:tailEnd/>
          </a:ln>
          <a:effectLst/>
        </p:spPr>
        <p:txBody>
          <a:bodyPr/>
          <a:lstStyle/>
          <a:p>
            <a:endParaRPr lang="en-US"/>
          </a:p>
        </p:txBody>
      </p:sp>
      <p:sp>
        <p:nvSpPr>
          <p:cNvPr id="5" name="Content Placeholder 4"/>
          <p:cNvSpPr>
            <a:spLocks noGrp="1"/>
          </p:cNvSpPr>
          <p:nvPr>
            <p:ph idx="1"/>
          </p:nvPr>
        </p:nvSpPr>
        <p:spPr/>
        <p:txBody>
          <a:bodyPr/>
          <a:lstStyle/>
          <a:p>
            <a:pPr>
              <a:buNone/>
            </a:pPr>
            <a:endParaRPr lang="en-US" dirty="0" smtClean="0"/>
          </a:p>
          <a:p>
            <a:endParaRPr lang="en-US" dirty="0"/>
          </a:p>
        </p:txBody>
      </p:sp>
      <p:pic>
        <p:nvPicPr>
          <p:cNvPr id="80897" name="Picture 1"/>
          <p:cNvPicPr>
            <a:picLocks noChangeAspect="1" noChangeArrowheads="1"/>
          </p:cNvPicPr>
          <p:nvPr/>
        </p:nvPicPr>
        <p:blipFill>
          <a:blip r:embed="rId2" cstate="print"/>
          <a:srcRect/>
          <a:stretch>
            <a:fillRect/>
          </a:stretch>
        </p:blipFill>
        <p:spPr bwMode="auto">
          <a:xfrm>
            <a:off x="685801" y="1676400"/>
            <a:ext cx="79248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smtClean="0"/>
              <a:t>Defuzzification</a:t>
            </a:r>
            <a:r>
              <a:rPr lang="en-US" b="1" dirty="0" smtClean="0"/>
              <a:t> </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err="1" smtClean="0"/>
              <a:t>Defuzzification</a:t>
            </a:r>
            <a:r>
              <a:rPr lang="en-US" sz="4000" b="1" dirty="0" smtClean="0"/>
              <a:t> </a:t>
            </a:r>
            <a:endParaRPr lang="en-US" sz="4000" b="1" dirty="0"/>
          </a:p>
        </p:txBody>
      </p:sp>
      <p:sp>
        <p:nvSpPr>
          <p:cNvPr id="3" name="Content Placeholder 2"/>
          <p:cNvSpPr>
            <a:spLocks noGrp="1"/>
          </p:cNvSpPr>
          <p:nvPr>
            <p:ph idx="1"/>
          </p:nvPr>
        </p:nvSpPr>
        <p:spPr>
          <a:xfrm>
            <a:off x="457200" y="1371600"/>
            <a:ext cx="8229600" cy="4754563"/>
          </a:xfrm>
        </p:spPr>
        <p:txBody>
          <a:bodyPr>
            <a:normAutofit/>
          </a:bodyPr>
          <a:lstStyle/>
          <a:p>
            <a:pPr algn="just"/>
            <a:r>
              <a:rPr lang="en-US" dirty="0" smtClean="0"/>
              <a:t>In many situations, for a system whose output is fuzzy, it is easier to take a crisp decision if the output is represented as a single scalar quantity.</a:t>
            </a:r>
          </a:p>
          <a:p>
            <a:pPr algn="just"/>
            <a:r>
              <a:rPr lang="en-US" dirty="0" smtClean="0"/>
              <a:t>The conversion of a fuzzy set to single crisp value is called </a:t>
            </a:r>
            <a:r>
              <a:rPr lang="en-US" dirty="0" err="1" smtClean="0"/>
              <a:t>defuzzification</a:t>
            </a:r>
            <a:r>
              <a:rPr lang="en-US" dirty="0" smtClean="0"/>
              <a:t>.</a:t>
            </a:r>
          </a:p>
          <a:p>
            <a:pPr algn="just"/>
            <a:r>
              <a:rPr lang="en-US" dirty="0" smtClean="0"/>
              <a:t>It is a reverse process of </a:t>
            </a:r>
            <a:r>
              <a:rPr lang="en-US" dirty="0" err="1" smtClean="0"/>
              <a:t>fuzzification</a:t>
            </a:r>
            <a:r>
              <a:rPr lang="en-US" dirty="0" smtClean="0"/>
              <a:t>.</a:t>
            </a:r>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109</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Simulation and testing</a:t>
            </a:r>
            <a:r>
              <a:rPr lang="en-US" dirty="0" smtClean="0"/>
              <a:t/>
            </a:r>
            <a:br>
              <a:rPr lang="en-US" dirty="0" smtClean="0"/>
            </a:br>
            <a:endParaRPr lang="en-US" dirty="0"/>
          </a:p>
        </p:txBody>
      </p:sp>
      <p:sp>
        <p:nvSpPr>
          <p:cNvPr id="3" name="Content Placeholder 2"/>
          <p:cNvSpPr>
            <a:spLocks noGrp="1"/>
          </p:cNvSpPr>
          <p:nvPr>
            <p:ph idx="1"/>
          </p:nvPr>
        </p:nvSpPr>
        <p:spPr/>
        <p:txBody>
          <a:bodyPr/>
          <a:lstStyle/>
          <a:p>
            <a:pPr algn="just"/>
            <a:r>
              <a:rPr lang="en-US" dirty="0" smtClean="0"/>
              <a:t>Simulation is defined as the process of creating a </a:t>
            </a:r>
            <a:r>
              <a:rPr lang="en-US" i="1" dirty="0" smtClean="0"/>
              <a:t>model</a:t>
            </a:r>
            <a:r>
              <a:rPr lang="en-US" dirty="0" smtClean="0"/>
              <a:t> of an existing or proposed </a:t>
            </a:r>
            <a:r>
              <a:rPr lang="en-US" i="1" dirty="0" smtClean="0"/>
              <a:t>system</a:t>
            </a:r>
            <a:r>
              <a:rPr lang="en-US" dirty="0" smtClean="0"/>
              <a:t> in order to identify and understand those factors which control the system and/or to predict (forecast) the future behavior of the system.</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11</a:t>
            </a:fld>
            <a:endParaRPr lang="en-US"/>
          </a:p>
        </p:txBody>
      </p:sp>
      <p:sp>
        <p:nvSpPr>
          <p:cNvPr id="5" name="Line 5"/>
          <p:cNvSpPr>
            <a:spLocks noChangeShapeType="1"/>
          </p:cNvSpPr>
          <p:nvPr/>
        </p:nvSpPr>
        <p:spPr bwMode="auto">
          <a:xfrm>
            <a:off x="457200" y="9906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Defuzzification</a:t>
            </a:r>
            <a:r>
              <a:rPr lang="en-US" b="1" dirty="0" smtClean="0"/>
              <a:t> techniques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Maximum </a:t>
            </a:r>
            <a:r>
              <a:rPr lang="en-US" dirty="0" err="1" smtClean="0"/>
              <a:t>Defuzzification</a:t>
            </a:r>
            <a:r>
              <a:rPr lang="en-US" dirty="0" smtClean="0"/>
              <a:t> Technique</a:t>
            </a:r>
          </a:p>
          <a:p>
            <a:pPr marL="514350" indent="-514350">
              <a:buFont typeface="+mj-lt"/>
              <a:buAutoNum type="arabicPeriod"/>
            </a:pPr>
            <a:r>
              <a:rPr lang="en-US" dirty="0" err="1" smtClean="0"/>
              <a:t>Centroid</a:t>
            </a:r>
            <a:r>
              <a:rPr lang="en-US" dirty="0" smtClean="0"/>
              <a:t> </a:t>
            </a:r>
            <a:r>
              <a:rPr lang="en-US" dirty="0" err="1" smtClean="0"/>
              <a:t>Defuzzification</a:t>
            </a:r>
            <a:r>
              <a:rPr lang="en-US" dirty="0" smtClean="0"/>
              <a:t> Technique</a:t>
            </a:r>
          </a:p>
          <a:p>
            <a:pPr marL="514350" indent="-514350">
              <a:buFont typeface="+mj-lt"/>
              <a:buAutoNum type="arabicPeriod"/>
            </a:pPr>
            <a:r>
              <a:rPr lang="en-US" dirty="0" smtClean="0"/>
              <a:t>Weighted Average </a:t>
            </a:r>
            <a:r>
              <a:rPr lang="en-US" dirty="0" err="1" smtClean="0"/>
              <a:t>Defuzzification</a:t>
            </a:r>
            <a:r>
              <a:rPr lang="en-US" dirty="0" smtClean="0"/>
              <a:t> Technique</a:t>
            </a:r>
          </a:p>
          <a:p>
            <a:pPr marL="514350" indent="-514350">
              <a:buFont typeface="+mj-lt"/>
              <a:buAutoNum type="arabicPeriod"/>
            </a:pPr>
            <a:r>
              <a:rPr lang="en-US" dirty="0" smtClean="0"/>
              <a:t>Mean-Max Membership </a:t>
            </a:r>
          </a:p>
          <a:p>
            <a:pPr marL="514350" indent="-514350">
              <a:buFont typeface="+mj-lt"/>
              <a:buAutoNum type="arabicPeriod"/>
            </a:pPr>
            <a:r>
              <a:rPr lang="en-US" dirty="0" smtClean="0"/>
              <a:t>Centre of sum </a:t>
            </a:r>
          </a:p>
          <a:p>
            <a:pPr marL="514350" indent="-514350">
              <a:buFont typeface="+mj-lt"/>
              <a:buAutoNum type="arabicPeriod"/>
            </a:pPr>
            <a:r>
              <a:rPr lang="en-US" dirty="0" smtClean="0"/>
              <a:t>Centre of singleton Method</a:t>
            </a:r>
          </a:p>
          <a:p>
            <a:pPr marL="514350" indent="-514350">
              <a:buNone/>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110</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fontScale="90000"/>
          </a:bodyPr>
          <a:lstStyle/>
          <a:p>
            <a:r>
              <a:rPr lang="fr-FR" b="1" dirty="0"/>
              <a:t>Maximum </a:t>
            </a:r>
            <a:r>
              <a:rPr lang="fr-FR" b="1" dirty="0" err="1"/>
              <a:t>Defuzzification</a:t>
            </a:r>
            <a:r>
              <a:rPr lang="fr-FR" b="1" dirty="0"/>
              <a:t> Technique</a:t>
            </a:r>
            <a:endParaRPr lang="th-TH" b="1" dirty="0"/>
          </a:p>
        </p:txBody>
      </p:sp>
      <p:sp>
        <p:nvSpPr>
          <p:cNvPr id="78851" name="Rectangle 3"/>
          <p:cNvSpPr>
            <a:spLocks noGrp="1" noChangeArrowheads="1"/>
          </p:cNvSpPr>
          <p:nvPr>
            <p:ph type="body" idx="1"/>
          </p:nvPr>
        </p:nvSpPr>
        <p:spPr>
          <a:xfrm>
            <a:off x="457200" y="1371600"/>
            <a:ext cx="8229600" cy="4754563"/>
          </a:xfrm>
        </p:spPr>
        <p:txBody>
          <a:bodyPr/>
          <a:lstStyle/>
          <a:p>
            <a:pPr algn="just"/>
            <a:r>
              <a:rPr lang="en-US" dirty="0"/>
              <a:t>This method gives the output with the highest membership function. </a:t>
            </a:r>
            <a:endParaRPr lang="en-US" dirty="0" smtClean="0"/>
          </a:p>
          <a:p>
            <a:pPr algn="just"/>
            <a:r>
              <a:rPr lang="en-US" dirty="0" smtClean="0"/>
              <a:t>This </a:t>
            </a:r>
            <a:r>
              <a:rPr lang="en-US" dirty="0" err="1"/>
              <a:t>defuzzification</a:t>
            </a:r>
            <a:r>
              <a:rPr lang="en-US" dirty="0"/>
              <a:t> technique is very fast but is only accurate for peaked output. </a:t>
            </a:r>
            <a:endParaRPr lang="en-US" dirty="0" smtClean="0"/>
          </a:p>
          <a:p>
            <a:pPr algn="just"/>
            <a:r>
              <a:rPr lang="en-US" dirty="0" smtClean="0"/>
              <a:t>This </a:t>
            </a:r>
            <a:r>
              <a:rPr lang="en-US" dirty="0"/>
              <a:t>technique is given by algebraic expression as </a:t>
            </a:r>
          </a:p>
          <a:p>
            <a:endParaRPr lang="en-US" dirty="0"/>
          </a:p>
          <a:p>
            <a:endParaRPr lang="en-US" dirty="0"/>
          </a:p>
          <a:p>
            <a:endParaRPr lang="en-US" dirty="0"/>
          </a:p>
        </p:txBody>
      </p:sp>
      <p:pic>
        <p:nvPicPr>
          <p:cNvPr id="78852" name="Picture 4" descr="example1"/>
          <p:cNvPicPr>
            <a:picLocks noChangeAspect="1" noChangeArrowheads="1"/>
          </p:cNvPicPr>
          <p:nvPr/>
        </p:nvPicPr>
        <p:blipFill>
          <a:blip r:embed="rId2" cstate="print"/>
          <a:srcRect/>
          <a:stretch>
            <a:fillRect/>
          </a:stretch>
        </p:blipFill>
        <p:spPr bwMode="auto">
          <a:xfrm>
            <a:off x="1692275" y="4581525"/>
            <a:ext cx="2376488" cy="598488"/>
          </a:xfrm>
          <a:prstGeom prst="rect">
            <a:avLst/>
          </a:prstGeom>
          <a:noFill/>
        </p:spPr>
      </p:pic>
      <p:sp>
        <p:nvSpPr>
          <p:cNvPr id="78853" name="Text Box 5"/>
          <p:cNvSpPr txBox="1">
            <a:spLocks noChangeArrowheads="1"/>
          </p:cNvSpPr>
          <p:nvPr/>
        </p:nvSpPr>
        <p:spPr bwMode="auto">
          <a:xfrm>
            <a:off x="4140200" y="4652963"/>
            <a:ext cx="1920875" cy="519112"/>
          </a:xfrm>
          <a:prstGeom prst="rect">
            <a:avLst/>
          </a:prstGeom>
          <a:noFill/>
          <a:ln w="9525">
            <a:noFill/>
            <a:miter lim="800000"/>
            <a:headEnd/>
            <a:tailEnd/>
          </a:ln>
          <a:effectLst/>
        </p:spPr>
        <p:txBody>
          <a:bodyPr wrap="none">
            <a:spAutoFit/>
          </a:bodyPr>
          <a:lstStyle/>
          <a:p>
            <a:r>
              <a:rPr lang="en-US" dirty="0"/>
              <a:t>for all x </a:t>
            </a:r>
            <a:r>
              <a:rPr lang="en-US" dirty="0">
                <a:sym typeface="Symbol" pitchFamily="18" charset="2"/>
              </a:rPr>
              <a:t></a:t>
            </a:r>
            <a:r>
              <a:rPr lang="en-US" dirty="0"/>
              <a:t> X</a:t>
            </a:r>
            <a:endParaRPr lang="th-TH" dirty="0"/>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normAutofit fontScale="90000"/>
          </a:bodyPr>
          <a:lstStyle/>
          <a:p>
            <a:r>
              <a:rPr lang="fr-FR" b="1" dirty="0"/>
              <a:t>Maximum </a:t>
            </a:r>
            <a:r>
              <a:rPr lang="fr-FR" b="1" dirty="0" err="1"/>
              <a:t>Defuzzification</a:t>
            </a:r>
            <a:r>
              <a:rPr lang="fr-FR" b="1" dirty="0"/>
              <a:t> Technique</a:t>
            </a:r>
            <a:endParaRPr lang="th-TH" b="1" dirty="0"/>
          </a:p>
        </p:txBody>
      </p:sp>
      <p:pic>
        <p:nvPicPr>
          <p:cNvPr id="81929" name="Picture 9" descr="example2"/>
          <p:cNvPicPr>
            <a:picLocks noChangeAspect="1" noChangeArrowheads="1"/>
          </p:cNvPicPr>
          <p:nvPr/>
        </p:nvPicPr>
        <p:blipFill>
          <a:blip r:embed="rId2" cstate="print"/>
          <a:srcRect/>
          <a:stretch>
            <a:fillRect/>
          </a:stretch>
        </p:blipFill>
        <p:spPr bwMode="auto">
          <a:xfrm>
            <a:off x="2195513" y="1844675"/>
            <a:ext cx="4681537" cy="3613150"/>
          </a:xfrm>
          <a:prstGeom prst="rect">
            <a:avLst/>
          </a:prstGeom>
          <a:noFill/>
        </p:spPr>
      </p:pic>
      <p:sp>
        <p:nvSpPr>
          <p:cNvPr id="81930" name="Text Box 10"/>
          <p:cNvSpPr txBox="1">
            <a:spLocks noChangeArrowheads="1"/>
          </p:cNvSpPr>
          <p:nvPr/>
        </p:nvSpPr>
        <p:spPr bwMode="auto">
          <a:xfrm>
            <a:off x="1908175" y="5157788"/>
            <a:ext cx="5370513" cy="519112"/>
          </a:xfrm>
          <a:prstGeom prst="rect">
            <a:avLst/>
          </a:prstGeom>
          <a:noFill/>
          <a:ln w="9525">
            <a:noFill/>
            <a:miter lim="800000"/>
            <a:headEnd/>
            <a:tailEnd/>
          </a:ln>
          <a:effectLst/>
        </p:spPr>
        <p:txBody>
          <a:bodyPr wrap="none">
            <a:spAutoFit/>
          </a:bodyPr>
          <a:lstStyle/>
          <a:p>
            <a:pPr>
              <a:spcBef>
                <a:spcPct val="20000"/>
              </a:spcBef>
              <a:buClr>
                <a:schemeClr val="tx2"/>
              </a:buClr>
              <a:buSzPct val="70000"/>
              <a:buFont typeface="Wingdings" pitchFamily="2" charset="2"/>
              <a:buNone/>
            </a:pPr>
            <a:r>
              <a:rPr lang="en-US"/>
              <a:t>where x* is the defuzzified value.</a:t>
            </a:r>
            <a:endParaRPr lang="th-TH"/>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normAutofit/>
          </a:bodyPr>
          <a:lstStyle/>
          <a:p>
            <a:r>
              <a:rPr lang="fr-FR" sz="4000" b="1" dirty="0" err="1"/>
              <a:t>Centroid</a:t>
            </a:r>
            <a:r>
              <a:rPr lang="fr-FR" sz="4000" b="1" dirty="0"/>
              <a:t> </a:t>
            </a:r>
            <a:r>
              <a:rPr lang="fr-FR" sz="4000" b="1" dirty="0" err="1"/>
              <a:t>Defuzzification</a:t>
            </a:r>
            <a:r>
              <a:rPr lang="fr-FR" sz="4000" b="1" dirty="0"/>
              <a:t> Technique </a:t>
            </a:r>
            <a:endParaRPr lang="th-TH" sz="4000" b="1" dirty="0"/>
          </a:p>
        </p:txBody>
      </p:sp>
      <p:sp>
        <p:nvSpPr>
          <p:cNvPr id="79875" name="Rectangle 3"/>
          <p:cNvSpPr>
            <a:spLocks noGrp="1" noChangeArrowheads="1"/>
          </p:cNvSpPr>
          <p:nvPr>
            <p:ph type="body" idx="1"/>
          </p:nvPr>
        </p:nvSpPr>
        <p:spPr/>
        <p:txBody>
          <a:bodyPr/>
          <a:lstStyle/>
          <a:p>
            <a:pPr algn="just">
              <a:lnSpc>
                <a:spcPct val="90000"/>
              </a:lnSpc>
            </a:pPr>
            <a:r>
              <a:rPr lang="en-US" dirty="0"/>
              <a:t>This method is also known as </a:t>
            </a:r>
            <a:r>
              <a:rPr lang="en-US" dirty="0">
                <a:solidFill>
                  <a:srgbClr val="3333CC"/>
                </a:solidFill>
              </a:rPr>
              <a:t>Center Of Gravity (COG)</a:t>
            </a:r>
            <a:r>
              <a:rPr lang="en-US" dirty="0"/>
              <a:t> or </a:t>
            </a:r>
            <a:r>
              <a:rPr lang="en-US" dirty="0">
                <a:solidFill>
                  <a:srgbClr val="3333CC"/>
                </a:solidFill>
              </a:rPr>
              <a:t>Center Of Area (COA)</a:t>
            </a:r>
            <a:r>
              <a:rPr lang="en-US" dirty="0"/>
              <a:t> </a:t>
            </a:r>
            <a:r>
              <a:rPr lang="en-US" dirty="0" err="1"/>
              <a:t>defuzzification</a:t>
            </a:r>
            <a:r>
              <a:rPr lang="en-US" dirty="0"/>
              <a:t>. </a:t>
            </a:r>
          </a:p>
          <a:p>
            <a:pPr algn="just">
              <a:lnSpc>
                <a:spcPct val="90000"/>
              </a:lnSpc>
            </a:pPr>
            <a:r>
              <a:rPr lang="en-US" dirty="0"/>
              <a:t>This technique was developed by </a:t>
            </a:r>
            <a:r>
              <a:rPr lang="en-US" dirty="0" err="1"/>
              <a:t>Sugeno</a:t>
            </a:r>
            <a:r>
              <a:rPr lang="en-US" dirty="0"/>
              <a:t> in 1985. </a:t>
            </a:r>
          </a:p>
          <a:p>
            <a:pPr algn="just">
              <a:lnSpc>
                <a:spcPct val="90000"/>
              </a:lnSpc>
            </a:pPr>
            <a:r>
              <a:rPr lang="en-US" dirty="0"/>
              <a:t>This is </a:t>
            </a:r>
            <a:r>
              <a:rPr lang="en-US" dirty="0">
                <a:solidFill>
                  <a:srgbClr val="3333CC"/>
                </a:solidFill>
              </a:rPr>
              <a:t>the most commonly used technique and is very accurate</a:t>
            </a:r>
            <a:r>
              <a:rPr lang="en-US" dirty="0"/>
              <a:t>. </a:t>
            </a:r>
          </a:p>
          <a:p>
            <a:pPr algn="just">
              <a:lnSpc>
                <a:spcPct val="90000"/>
              </a:lnSpc>
            </a:pPr>
            <a:r>
              <a:rPr lang="en-US" dirty="0"/>
              <a:t>The </a:t>
            </a:r>
            <a:r>
              <a:rPr lang="en-US" dirty="0" err="1"/>
              <a:t>centroid</a:t>
            </a:r>
            <a:r>
              <a:rPr lang="en-US" dirty="0"/>
              <a:t> </a:t>
            </a:r>
            <a:r>
              <a:rPr lang="en-US" dirty="0" err="1"/>
              <a:t>defuzzification</a:t>
            </a:r>
            <a:r>
              <a:rPr lang="en-US" dirty="0"/>
              <a:t> technique can be expressed as </a:t>
            </a:r>
            <a:endParaRPr lang="th-TH" dirty="0"/>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fr-FR" sz="4000" b="1" dirty="0" err="1"/>
              <a:t>Centroid</a:t>
            </a:r>
            <a:r>
              <a:rPr lang="fr-FR" sz="4000" b="1" dirty="0"/>
              <a:t> </a:t>
            </a:r>
            <a:r>
              <a:rPr lang="fr-FR" sz="4000" b="1" dirty="0" err="1"/>
              <a:t>Defuzzification</a:t>
            </a:r>
            <a:r>
              <a:rPr lang="fr-FR" sz="4000" b="1" dirty="0"/>
              <a:t> Technique </a:t>
            </a:r>
            <a:endParaRPr lang="th-TH" sz="4000" b="1" dirty="0"/>
          </a:p>
        </p:txBody>
      </p:sp>
      <p:sp>
        <p:nvSpPr>
          <p:cNvPr id="84995" name="Rectangle 3"/>
          <p:cNvSpPr>
            <a:spLocks noGrp="1" noChangeArrowheads="1"/>
          </p:cNvSpPr>
          <p:nvPr>
            <p:ph type="body" idx="1"/>
          </p:nvPr>
        </p:nvSpPr>
        <p:spPr>
          <a:xfrm>
            <a:off x="457200" y="3429000"/>
            <a:ext cx="8229600" cy="2701925"/>
          </a:xfrm>
        </p:spPr>
        <p:txBody>
          <a:bodyPr>
            <a:normAutofit lnSpcReduction="10000"/>
          </a:bodyPr>
          <a:lstStyle/>
          <a:p>
            <a:pPr algn="just">
              <a:lnSpc>
                <a:spcPct val="90000"/>
              </a:lnSpc>
            </a:pPr>
            <a:r>
              <a:rPr lang="en-US" dirty="0"/>
              <a:t>where x</a:t>
            </a:r>
            <a:r>
              <a:rPr lang="th-TH" dirty="0"/>
              <a:t>* </a:t>
            </a:r>
            <a:r>
              <a:rPr lang="en-US" dirty="0"/>
              <a:t>is the </a:t>
            </a:r>
            <a:r>
              <a:rPr lang="en-US" dirty="0" err="1">
                <a:solidFill>
                  <a:srgbClr val="FF00FF"/>
                </a:solidFill>
              </a:rPr>
              <a:t>defuzzified</a:t>
            </a:r>
            <a:r>
              <a:rPr lang="en-US" dirty="0">
                <a:solidFill>
                  <a:srgbClr val="FF00FF"/>
                </a:solidFill>
              </a:rPr>
              <a:t> output</a:t>
            </a:r>
            <a:r>
              <a:rPr lang="en-US" dirty="0"/>
              <a:t>, </a:t>
            </a:r>
            <a:r>
              <a:rPr lang="th-TH" dirty="0">
                <a:solidFill>
                  <a:srgbClr val="3333CC"/>
                </a:solidFill>
                <a:sym typeface="Symbol" pitchFamily="18" charset="2"/>
              </a:rPr>
              <a:t></a:t>
            </a:r>
            <a:r>
              <a:rPr lang="en-US" baseline="-25000" dirty="0" err="1">
                <a:solidFill>
                  <a:srgbClr val="3333CC"/>
                </a:solidFill>
              </a:rPr>
              <a:t>i</a:t>
            </a:r>
            <a:r>
              <a:rPr lang="th-TH" dirty="0">
                <a:solidFill>
                  <a:srgbClr val="3333CC"/>
                </a:solidFill>
              </a:rPr>
              <a:t>(</a:t>
            </a:r>
            <a:r>
              <a:rPr lang="en-US" dirty="0">
                <a:solidFill>
                  <a:srgbClr val="3333CC"/>
                </a:solidFill>
              </a:rPr>
              <a:t>x</a:t>
            </a:r>
            <a:r>
              <a:rPr lang="th-TH" dirty="0">
                <a:solidFill>
                  <a:srgbClr val="3333CC"/>
                </a:solidFill>
              </a:rPr>
              <a:t>)</a:t>
            </a:r>
            <a:r>
              <a:rPr lang="th-TH" dirty="0"/>
              <a:t> </a:t>
            </a:r>
            <a:r>
              <a:rPr lang="en-US" dirty="0"/>
              <a:t>is the aggregated membership function and x is the output variable</a:t>
            </a:r>
            <a:r>
              <a:rPr lang="th-TH" dirty="0"/>
              <a:t>. </a:t>
            </a:r>
            <a:endParaRPr lang="en-US" dirty="0"/>
          </a:p>
          <a:p>
            <a:pPr algn="just">
              <a:lnSpc>
                <a:spcPct val="90000"/>
              </a:lnSpc>
            </a:pPr>
            <a:r>
              <a:rPr lang="en-US" dirty="0"/>
              <a:t>The only </a:t>
            </a:r>
            <a:r>
              <a:rPr lang="en-US" dirty="0">
                <a:solidFill>
                  <a:srgbClr val="FF0000"/>
                </a:solidFill>
              </a:rPr>
              <a:t>disadvantage of this method</a:t>
            </a:r>
            <a:r>
              <a:rPr lang="en-US" dirty="0"/>
              <a:t> is that it is </a:t>
            </a:r>
            <a:r>
              <a:rPr lang="en-US" dirty="0">
                <a:solidFill>
                  <a:srgbClr val="FF00FF"/>
                </a:solidFill>
              </a:rPr>
              <a:t>computationally difficult for complex membership </a:t>
            </a:r>
            <a:r>
              <a:rPr lang="en-US" dirty="0" smtClean="0">
                <a:solidFill>
                  <a:srgbClr val="FF00FF"/>
                </a:solidFill>
              </a:rPr>
              <a:t>functions.</a:t>
            </a:r>
            <a:endParaRPr lang="th-TH" dirty="0">
              <a:solidFill>
                <a:srgbClr val="FF00FF"/>
              </a:solidFill>
            </a:endParaRPr>
          </a:p>
        </p:txBody>
      </p:sp>
      <p:pic>
        <p:nvPicPr>
          <p:cNvPr id="84996" name="Picture 4" descr="example3"/>
          <p:cNvPicPr>
            <a:picLocks noChangeAspect="1" noChangeArrowheads="1"/>
          </p:cNvPicPr>
          <p:nvPr/>
        </p:nvPicPr>
        <p:blipFill>
          <a:blip r:embed="rId2" cstate="print"/>
          <a:srcRect/>
          <a:stretch>
            <a:fillRect/>
          </a:stretch>
        </p:blipFill>
        <p:spPr bwMode="auto">
          <a:xfrm>
            <a:off x="2411413" y="1916113"/>
            <a:ext cx="2952750" cy="1200150"/>
          </a:xfrm>
          <a:prstGeom prst="rect">
            <a:avLst/>
          </a:prstGeom>
          <a:noFill/>
        </p:spPr>
      </p:pic>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E2BAB19-9B7A-4E2F-AEB0-A403F504F423}" type="slidenum">
              <a:rPr lang="en-US" smtClean="0"/>
              <a:pPr/>
              <a:t>115</a:t>
            </a:fld>
            <a:endParaRPr lang="en-US"/>
          </a:p>
        </p:txBody>
      </p:sp>
      <p:sp>
        <p:nvSpPr>
          <p:cNvPr id="5" name="Rectangle 2"/>
          <p:cNvSpPr>
            <a:spLocks noGrp="1" noChangeArrowheads="1"/>
          </p:cNvSpPr>
          <p:nvPr>
            <p:ph type="title"/>
          </p:nvPr>
        </p:nvSpPr>
        <p:spPr/>
        <p:txBody>
          <a:bodyPr>
            <a:normAutofit/>
          </a:bodyPr>
          <a:lstStyle/>
          <a:p>
            <a:r>
              <a:rPr lang="fr-FR" sz="4000" b="1" dirty="0" err="1"/>
              <a:t>Centroid</a:t>
            </a:r>
            <a:r>
              <a:rPr lang="fr-FR" sz="4000" b="1" dirty="0"/>
              <a:t> </a:t>
            </a:r>
            <a:r>
              <a:rPr lang="fr-FR" sz="4000" b="1" dirty="0" err="1"/>
              <a:t>Defuzzification</a:t>
            </a:r>
            <a:r>
              <a:rPr lang="fr-FR" sz="4000" b="1" dirty="0"/>
              <a:t> Technique </a:t>
            </a:r>
            <a:endParaRPr lang="th-TH" sz="4000" b="1" dirty="0"/>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grpSp>
        <p:nvGrpSpPr>
          <p:cNvPr id="2" name="Group 31"/>
          <p:cNvGrpSpPr>
            <a:grpSpLocks noGrp="1"/>
          </p:cNvGrpSpPr>
          <p:nvPr/>
        </p:nvGrpSpPr>
        <p:grpSpPr bwMode="auto">
          <a:xfrm>
            <a:off x="457200" y="1600199"/>
            <a:ext cx="8229600" cy="4078081"/>
            <a:chOff x="3360" y="2880"/>
            <a:chExt cx="2160" cy="1038"/>
          </a:xfrm>
        </p:grpSpPr>
        <p:sp>
          <p:nvSpPr>
            <p:cNvPr id="8" name="Line 20"/>
            <p:cNvSpPr>
              <a:spLocks noChangeShapeType="1"/>
            </p:cNvSpPr>
            <p:nvPr/>
          </p:nvSpPr>
          <p:spPr bwMode="auto">
            <a:xfrm flipV="1">
              <a:off x="3648" y="2976"/>
              <a:ext cx="0" cy="864"/>
            </a:xfrm>
            <a:prstGeom prst="line">
              <a:avLst/>
            </a:prstGeom>
            <a:noFill/>
            <a:ln w="9525">
              <a:solidFill>
                <a:schemeClr val="tx1"/>
              </a:solidFill>
              <a:round/>
              <a:headEnd/>
              <a:tailEnd type="triangle" w="med" len="med"/>
            </a:ln>
            <a:effectLst/>
          </p:spPr>
          <p:txBody>
            <a:bodyPr wrap="none"/>
            <a:lstStyle/>
            <a:p>
              <a:endParaRPr lang="en-US"/>
            </a:p>
          </p:txBody>
        </p:sp>
        <p:sp>
          <p:nvSpPr>
            <p:cNvPr id="9" name="Line 21"/>
            <p:cNvSpPr>
              <a:spLocks noChangeShapeType="1"/>
            </p:cNvSpPr>
            <p:nvPr/>
          </p:nvSpPr>
          <p:spPr bwMode="auto">
            <a:xfrm>
              <a:off x="3648" y="3840"/>
              <a:ext cx="1536" cy="0"/>
            </a:xfrm>
            <a:prstGeom prst="line">
              <a:avLst/>
            </a:prstGeom>
            <a:noFill/>
            <a:ln w="9525">
              <a:solidFill>
                <a:schemeClr val="tx1"/>
              </a:solidFill>
              <a:round/>
              <a:headEnd/>
              <a:tailEnd type="triangle" w="med" len="med"/>
            </a:ln>
            <a:effectLst/>
          </p:spPr>
          <p:txBody>
            <a:bodyPr wrap="none"/>
            <a:lstStyle/>
            <a:p>
              <a:endParaRPr lang="en-US"/>
            </a:p>
          </p:txBody>
        </p:sp>
        <p:sp>
          <p:nvSpPr>
            <p:cNvPr id="10" name="Line 22"/>
            <p:cNvSpPr>
              <a:spLocks noChangeShapeType="1"/>
            </p:cNvSpPr>
            <p:nvPr/>
          </p:nvSpPr>
          <p:spPr bwMode="auto">
            <a:xfrm flipV="1">
              <a:off x="3840" y="3264"/>
              <a:ext cx="288" cy="576"/>
            </a:xfrm>
            <a:prstGeom prst="line">
              <a:avLst/>
            </a:prstGeom>
            <a:noFill/>
            <a:ln w="9525">
              <a:solidFill>
                <a:schemeClr val="tx1"/>
              </a:solidFill>
              <a:round/>
              <a:headEnd/>
              <a:tailEnd/>
            </a:ln>
            <a:effectLst/>
          </p:spPr>
          <p:txBody>
            <a:bodyPr wrap="none"/>
            <a:lstStyle/>
            <a:p>
              <a:endParaRPr lang="en-US"/>
            </a:p>
          </p:txBody>
        </p:sp>
        <p:sp>
          <p:nvSpPr>
            <p:cNvPr id="11" name="Line 23"/>
            <p:cNvSpPr>
              <a:spLocks noChangeShapeType="1"/>
            </p:cNvSpPr>
            <p:nvPr/>
          </p:nvSpPr>
          <p:spPr bwMode="auto">
            <a:xfrm>
              <a:off x="4128" y="3264"/>
              <a:ext cx="192" cy="384"/>
            </a:xfrm>
            <a:prstGeom prst="line">
              <a:avLst/>
            </a:prstGeom>
            <a:noFill/>
            <a:ln w="9525">
              <a:solidFill>
                <a:schemeClr val="tx1"/>
              </a:solidFill>
              <a:round/>
              <a:headEnd/>
              <a:tailEnd/>
            </a:ln>
            <a:effectLst/>
          </p:spPr>
          <p:txBody>
            <a:bodyPr wrap="none"/>
            <a:lstStyle/>
            <a:p>
              <a:endParaRPr lang="en-US"/>
            </a:p>
          </p:txBody>
        </p:sp>
        <p:sp>
          <p:nvSpPr>
            <p:cNvPr id="12" name="Line 24"/>
            <p:cNvSpPr>
              <a:spLocks noChangeShapeType="1"/>
            </p:cNvSpPr>
            <p:nvPr/>
          </p:nvSpPr>
          <p:spPr bwMode="auto">
            <a:xfrm>
              <a:off x="4320" y="3648"/>
              <a:ext cx="96" cy="0"/>
            </a:xfrm>
            <a:prstGeom prst="line">
              <a:avLst/>
            </a:prstGeom>
            <a:noFill/>
            <a:ln w="9525">
              <a:solidFill>
                <a:schemeClr val="tx1"/>
              </a:solidFill>
              <a:round/>
              <a:headEnd/>
              <a:tailEnd/>
            </a:ln>
            <a:effectLst/>
          </p:spPr>
          <p:txBody>
            <a:bodyPr wrap="none"/>
            <a:lstStyle/>
            <a:p>
              <a:endParaRPr lang="en-US"/>
            </a:p>
          </p:txBody>
        </p:sp>
        <p:sp>
          <p:nvSpPr>
            <p:cNvPr id="13" name="Line 25"/>
            <p:cNvSpPr>
              <a:spLocks noChangeShapeType="1"/>
            </p:cNvSpPr>
            <p:nvPr/>
          </p:nvSpPr>
          <p:spPr bwMode="auto">
            <a:xfrm>
              <a:off x="4416" y="3648"/>
              <a:ext cx="192" cy="192"/>
            </a:xfrm>
            <a:prstGeom prst="line">
              <a:avLst/>
            </a:prstGeom>
            <a:noFill/>
            <a:ln w="9525">
              <a:solidFill>
                <a:schemeClr val="tx1"/>
              </a:solidFill>
              <a:round/>
              <a:headEnd/>
              <a:tailEnd/>
            </a:ln>
            <a:effectLst/>
          </p:spPr>
          <p:txBody>
            <a:bodyPr wrap="none"/>
            <a:lstStyle/>
            <a:p>
              <a:endParaRPr lang="en-US"/>
            </a:p>
          </p:txBody>
        </p:sp>
        <p:sp>
          <p:nvSpPr>
            <p:cNvPr id="14" name="Line 26"/>
            <p:cNvSpPr>
              <a:spLocks noChangeShapeType="1"/>
            </p:cNvSpPr>
            <p:nvPr/>
          </p:nvSpPr>
          <p:spPr bwMode="auto">
            <a:xfrm>
              <a:off x="4224" y="3456"/>
              <a:ext cx="0" cy="384"/>
            </a:xfrm>
            <a:prstGeom prst="line">
              <a:avLst/>
            </a:prstGeom>
            <a:noFill/>
            <a:ln w="9525">
              <a:solidFill>
                <a:schemeClr val="tx1"/>
              </a:solidFill>
              <a:prstDash val="dash"/>
              <a:round/>
              <a:headEnd/>
              <a:tailEnd/>
            </a:ln>
            <a:effectLst/>
          </p:spPr>
          <p:txBody>
            <a:bodyPr wrap="none"/>
            <a:lstStyle/>
            <a:p>
              <a:endParaRPr lang="en-US"/>
            </a:p>
          </p:txBody>
        </p:sp>
        <p:sp>
          <p:nvSpPr>
            <p:cNvPr id="15" name="Text Box 27"/>
            <p:cNvSpPr txBox="1">
              <a:spLocks noChangeArrowheads="1"/>
            </p:cNvSpPr>
            <p:nvPr/>
          </p:nvSpPr>
          <p:spPr bwMode="auto">
            <a:xfrm>
              <a:off x="4128" y="3840"/>
              <a:ext cx="1392" cy="78"/>
            </a:xfrm>
            <a:prstGeom prst="rect">
              <a:avLst/>
            </a:prstGeom>
            <a:noFill/>
            <a:ln w="9525">
              <a:noFill/>
              <a:miter lim="800000"/>
              <a:headEnd/>
              <a:tailEnd/>
            </a:ln>
            <a:effectLst/>
          </p:spPr>
          <p:txBody>
            <a:bodyPr>
              <a:spAutoFit/>
            </a:bodyPr>
            <a:lstStyle/>
            <a:p>
              <a:pPr algn="l">
                <a:spcBef>
                  <a:spcPct val="50000"/>
                </a:spcBef>
              </a:pPr>
              <a:r>
                <a:rPr lang="en-US" sz="1400" dirty="0"/>
                <a:t>X</a:t>
              </a:r>
              <a:r>
                <a:rPr lang="en-US" sz="1400" b="0" u="none" dirty="0" smtClean="0"/>
                <a:t>*                             </a:t>
              </a:r>
              <a:r>
                <a:rPr lang="en-US" sz="1400" dirty="0"/>
                <a:t>X</a:t>
              </a:r>
              <a:endParaRPr lang="en-US" sz="1400" b="0" u="none" dirty="0"/>
            </a:p>
          </p:txBody>
        </p:sp>
        <p:sp>
          <p:nvSpPr>
            <p:cNvPr id="16" name="Text Box 28"/>
            <p:cNvSpPr txBox="1">
              <a:spLocks noChangeArrowheads="1"/>
            </p:cNvSpPr>
            <p:nvPr/>
          </p:nvSpPr>
          <p:spPr bwMode="auto">
            <a:xfrm>
              <a:off x="3360" y="2880"/>
              <a:ext cx="288" cy="500"/>
            </a:xfrm>
            <a:prstGeom prst="rect">
              <a:avLst/>
            </a:prstGeom>
            <a:noFill/>
            <a:ln w="9525">
              <a:noFill/>
              <a:miter lim="800000"/>
              <a:headEnd/>
              <a:tailEnd/>
            </a:ln>
            <a:effectLst/>
          </p:spPr>
          <p:txBody>
            <a:bodyPr>
              <a:spAutoFit/>
            </a:bodyPr>
            <a:lstStyle/>
            <a:p>
              <a:pPr algn="r">
                <a:spcBef>
                  <a:spcPct val="50000"/>
                </a:spcBef>
              </a:pPr>
              <a:r>
                <a:rPr lang="en-US" sz="1400" b="0" u="none">
                  <a:sym typeface="Symbol" pitchFamily="18" charset="2"/>
                </a:rPr>
                <a:t></a:t>
              </a:r>
            </a:p>
            <a:p>
              <a:pPr algn="r">
                <a:lnSpc>
                  <a:spcPct val="180000"/>
                </a:lnSpc>
                <a:spcBef>
                  <a:spcPct val="50000"/>
                </a:spcBef>
              </a:pPr>
              <a:r>
                <a:rPr lang="en-US" sz="1400" b="0" u="none">
                  <a:sym typeface="Symbol" pitchFamily="18" charset="2"/>
                </a:rPr>
                <a:t>1</a:t>
              </a:r>
            </a:p>
          </p:txBody>
        </p:sp>
        <p:sp>
          <p:nvSpPr>
            <p:cNvPr id="17" name="Line 29"/>
            <p:cNvSpPr>
              <a:spLocks noChangeShapeType="1"/>
            </p:cNvSpPr>
            <p:nvPr/>
          </p:nvSpPr>
          <p:spPr bwMode="auto">
            <a:xfrm>
              <a:off x="3648" y="3264"/>
              <a:ext cx="48" cy="0"/>
            </a:xfrm>
            <a:prstGeom prst="line">
              <a:avLst/>
            </a:prstGeom>
            <a:noFill/>
            <a:ln w="9525">
              <a:solidFill>
                <a:schemeClr val="tx1"/>
              </a:solidFill>
              <a:round/>
              <a:headEnd/>
              <a:tailEnd/>
            </a:ln>
            <a:effectLst/>
          </p:spPr>
          <p:txBody>
            <a:bodyPr wrap="none"/>
            <a:lstStyle/>
            <a:p>
              <a:endParaRPr lang="en-US"/>
            </a:p>
          </p:txBody>
        </p:sp>
      </p:gr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A0F5B4B-8D4C-44E5-9B73-1E2E218CA50B}" type="slidenum">
              <a:rPr lang="ar-SA"/>
              <a:pPr/>
              <a:t>116</a:t>
            </a:fld>
            <a:endParaRPr lang="tr-TR"/>
          </a:p>
        </p:txBody>
      </p:sp>
      <p:sp>
        <p:nvSpPr>
          <p:cNvPr id="217092" name="Rectangle 4"/>
          <p:cNvSpPr>
            <a:spLocks noChangeArrowheads="1"/>
          </p:cNvSpPr>
          <p:nvPr/>
        </p:nvSpPr>
        <p:spPr bwMode="auto">
          <a:xfrm>
            <a:off x="304800" y="304800"/>
            <a:ext cx="8610600" cy="457200"/>
          </a:xfrm>
          <a:prstGeom prst="rect">
            <a:avLst/>
          </a:prstGeom>
          <a:noFill/>
          <a:ln w="12700">
            <a:noFill/>
            <a:miter lim="800000"/>
            <a:headEnd/>
            <a:tailEnd/>
          </a:ln>
          <a:effectLst/>
        </p:spPr>
        <p:txBody>
          <a:bodyPr lIns="90488" tIns="44450" rIns="90488" bIns="44450" anchor="ctr"/>
          <a:lstStyle/>
          <a:p>
            <a:pPr algn="ctr" eaLnBrk="0" hangingPunct="0"/>
            <a:r>
              <a:rPr lang="fr-FR" sz="3600" b="1" dirty="0" err="1" smtClean="0"/>
              <a:t>Centroid</a:t>
            </a:r>
            <a:r>
              <a:rPr lang="fr-FR" sz="3600" b="1" dirty="0" smtClean="0"/>
              <a:t> </a:t>
            </a:r>
            <a:r>
              <a:rPr lang="fr-FR" sz="3600" b="1" dirty="0" err="1" smtClean="0"/>
              <a:t>Defuzzification</a:t>
            </a:r>
            <a:r>
              <a:rPr lang="fr-FR" sz="3600" b="1" dirty="0" smtClean="0"/>
              <a:t> Technique </a:t>
            </a:r>
            <a:endParaRPr lang="en-US" sz="3600" b="1" dirty="0">
              <a:solidFill>
                <a:schemeClr val="tx2"/>
              </a:solidFill>
              <a:effectLst>
                <a:outerShdw blurRad="38100" dist="38100" dir="2700000" algn="tl">
                  <a:srgbClr val="000000"/>
                </a:outerShdw>
              </a:effectLst>
              <a:latin typeface="Times New Roman" pitchFamily="18" charset="0"/>
            </a:endParaRPr>
          </a:p>
        </p:txBody>
      </p:sp>
      <p:grpSp>
        <p:nvGrpSpPr>
          <p:cNvPr id="2" name="Group 5"/>
          <p:cNvGrpSpPr>
            <a:grpSpLocks/>
          </p:cNvGrpSpPr>
          <p:nvPr/>
        </p:nvGrpSpPr>
        <p:grpSpPr bwMode="auto">
          <a:xfrm>
            <a:off x="0" y="1219200"/>
            <a:ext cx="8839200" cy="838200"/>
            <a:chOff x="1056" y="576"/>
            <a:chExt cx="3360" cy="336"/>
          </a:xfrm>
        </p:grpSpPr>
        <p:sp>
          <p:nvSpPr>
            <p:cNvPr id="217094" name="Rectangle 6"/>
            <p:cNvSpPr>
              <a:spLocks noChangeArrowheads="1"/>
            </p:cNvSpPr>
            <p:nvPr/>
          </p:nvSpPr>
          <p:spPr bwMode="auto">
            <a:xfrm>
              <a:off x="1056" y="576"/>
              <a:ext cx="3360" cy="336"/>
            </a:xfrm>
            <a:prstGeom prst="rect">
              <a:avLst/>
            </a:prstGeom>
            <a:solidFill>
              <a:srgbClr val="FFFFFF"/>
            </a:solidFill>
            <a:ln w="12700">
              <a:solidFill>
                <a:schemeClr val="tx1"/>
              </a:solidFill>
              <a:miter lim="800000"/>
              <a:headEnd/>
              <a:tailEnd/>
            </a:ln>
            <a:effectLst/>
          </p:spPr>
          <p:txBody>
            <a:bodyPr wrap="none" anchor="ctr"/>
            <a:lstStyle/>
            <a:p>
              <a:endParaRPr lang="en-US"/>
            </a:p>
          </p:txBody>
        </p:sp>
        <p:graphicFrame>
          <p:nvGraphicFramePr>
            <p:cNvPr id="217095" name="Object 7"/>
            <p:cNvGraphicFramePr>
              <a:graphicFrameLocks noChangeAspect="1"/>
            </p:cNvGraphicFramePr>
            <p:nvPr/>
          </p:nvGraphicFramePr>
          <p:xfrm>
            <a:off x="1104" y="624"/>
            <a:ext cx="3248" cy="247"/>
          </p:xfrm>
          <a:graphic>
            <a:graphicData uri="http://schemas.openxmlformats.org/presentationml/2006/ole">
              <mc:AlternateContent xmlns:mc="http://schemas.openxmlformats.org/markup-compatibility/2006">
                <mc:Choice xmlns:v="urn:schemas-microsoft-com:vml" Requires="v">
                  <p:oleObj spid="_x0000_s5128" name="Equation" r:id="rId3" imgW="5155920" imgH="393480" progId="Equation.3">
                    <p:embed/>
                  </p:oleObj>
                </mc:Choice>
                <mc:Fallback>
                  <p:oleObj name="Equation" r:id="rId3" imgW="5155920" imgH="39348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624"/>
                          <a:ext cx="32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8"/>
          <p:cNvGrpSpPr>
            <a:grpSpLocks/>
          </p:cNvGrpSpPr>
          <p:nvPr/>
        </p:nvGrpSpPr>
        <p:grpSpPr bwMode="auto">
          <a:xfrm>
            <a:off x="914400" y="2362200"/>
            <a:ext cx="7391400" cy="4267200"/>
            <a:chOff x="1008" y="1152"/>
            <a:chExt cx="3360" cy="1728"/>
          </a:xfrm>
        </p:grpSpPr>
        <p:sp>
          <p:nvSpPr>
            <p:cNvPr id="217097" name="Rectangle 9"/>
            <p:cNvSpPr>
              <a:spLocks noChangeArrowheads="1"/>
            </p:cNvSpPr>
            <p:nvPr/>
          </p:nvSpPr>
          <p:spPr bwMode="auto">
            <a:xfrm>
              <a:off x="1008" y="1152"/>
              <a:ext cx="3360" cy="1728"/>
            </a:xfrm>
            <a:prstGeom prst="rect">
              <a:avLst/>
            </a:prstGeom>
            <a:solidFill>
              <a:srgbClr val="FFFFFF"/>
            </a:solidFill>
            <a:ln w="12700">
              <a:solidFill>
                <a:schemeClr val="tx1"/>
              </a:solidFill>
              <a:miter lim="800000"/>
              <a:headEnd/>
              <a:tailEnd/>
            </a:ln>
            <a:effectLst/>
          </p:spPr>
          <p:txBody>
            <a:bodyPr wrap="none" anchor="ctr"/>
            <a:lstStyle/>
            <a:p>
              <a:endParaRPr lang="en-US"/>
            </a:p>
          </p:txBody>
        </p:sp>
        <p:graphicFrame>
          <p:nvGraphicFramePr>
            <p:cNvPr id="217098" name="Object 10"/>
            <p:cNvGraphicFramePr>
              <a:graphicFrameLocks noChangeAspect="1"/>
            </p:cNvGraphicFramePr>
            <p:nvPr/>
          </p:nvGraphicFramePr>
          <p:xfrm>
            <a:off x="1104" y="1200"/>
            <a:ext cx="3173" cy="1648"/>
          </p:xfrm>
          <a:graphic>
            <a:graphicData uri="http://schemas.openxmlformats.org/presentationml/2006/ole">
              <mc:AlternateContent xmlns:mc="http://schemas.openxmlformats.org/markup-compatibility/2006">
                <mc:Choice xmlns:v="urn:schemas-microsoft-com:vml" Requires="v">
                  <p:oleObj spid="_x0000_s5129" name="Picture" r:id="rId5" imgW="5036760" imgH="2616120" progId="Word.Picture.8">
                    <p:embed/>
                  </p:oleObj>
                </mc:Choice>
                <mc:Fallback>
                  <p:oleObj name="Picture" r:id="rId5" imgW="5036760" imgH="2616120" progId="Word.Picture.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200"/>
                          <a:ext cx="3173"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0" name="Line 5"/>
          <p:cNvSpPr>
            <a:spLocks noChangeShapeType="1"/>
          </p:cNvSpPr>
          <p:nvPr/>
        </p:nvSpPr>
        <p:spPr bwMode="auto">
          <a:xfrm>
            <a:off x="457200" y="9144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fr-FR" sz="4000" b="1" dirty="0" err="1"/>
              <a:t>Weighted</a:t>
            </a:r>
            <a:r>
              <a:rPr lang="fr-FR" sz="4000" b="1" dirty="0"/>
              <a:t> </a:t>
            </a:r>
            <a:r>
              <a:rPr lang="fr-FR" sz="4000" b="1" dirty="0" err="1"/>
              <a:t>Average</a:t>
            </a:r>
            <a:r>
              <a:rPr lang="fr-FR" sz="4000" b="1" dirty="0"/>
              <a:t> </a:t>
            </a:r>
            <a:r>
              <a:rPr lang="fr-FR" sz="4000" b="1" dirty="0" err="1"/>
              <a:t>Defuzzification</a:t>
            </a:r>
            <a:r>
              <a:rPr lang="fr-FR" sz="4000" b="1" dirty="0"/>
              <a:t> </a:t>
            </a:r>
            <a:endParaRPr lang="th-TH" sz="4000" b="1" dirty="0"/>
          </a:p>
        </p:txBody>
      </p:sp>
      <p:sp>
        <p:nvSpPr>
          <p:cNvPr id="88067" name="Rectangle 3"/>
          <p:cNvSpPr>
            <a:spLocks noGrp="1" noChangeArrowheads="1"/>
          </p:cNvSpPr>
          <p:nvPr>
            <p:ph type="body" idx="1"/>
          </p:nvPr>
        </p:nvSpPr>
        <p:spPr>
          <a:xfrm>
            <a:off x="228600" y="1600200"/>
            <a:ext cx="8763000" cy="4525963"/>
          </a:xfrm>
        </p:spPr>
        <p:txBody>
          <a:bodyPr/>
          <a:lstStyle/>
          <a:p>
            <a:pPr algn="just"/>
            <a:r>
              <a:rPr lang="en-US" dirty="0"/>
              <a:t>In this method the output is obtained by the weighted average of the each output of the set of rules stored in the knowledge base of the system. </a:t>
            </a:r>
          </a:p>
          <a:p>
            <a:pPr algn="just"/>
            <a:r>
              <a:rPr lang="en-US" dirty="0"/>
              <a:t>The weighted average </a:t>
            </a:r>
            <a:r>
              <a:rPr lang="en-US" dirty="0" err="1"/>
              <a:t>defuzzification</a:t>
            </a:r>
            <a:r>
              <a:rPr lang="en-US" dirty="0"/>
              <a:t> technique can be expressed as </a:t>
            </a:r>
            <a:endParaRPr lang="th-TH" dirty="0"/>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normAutofit/>
          </a:bodyPr>
          <a:lstStyle/>
          <a:p>
            <a:r>
              <a:rPr lang="fr-FR" sz="4000" b="1" dirty="0" err="1"/>
              <a:t>Weighted</a:t>
            </a:r>
            <a:r>
              <a:rPr lang="fr-FR" sz="4000" b="1" dirty="0"/>
              <a:t> </a:t>
            </a:r>
            <a:r>
              <a:rPr lang="fr-FR" sz="4000" b="1" dirty="0" err="1"/>
              <a:t>Average</a:t>
            </a:r>
            <a:r>
              <a:rPr lang="fr-FR" sz="4000" b="1" dirty="0"/>
              <a:t> </a:t>
            </a:r>
            <a:r>
              <a:rPr lang="fr-FR" sz="4000" b="1" dirty="0" err="1"/>
              <a:t>Defuzzification</a:t>
            </a:r>
            <a:r>
              <a:rPr lang="fr-FR" sz="4000" b="1" dirty="0"/>
              <a:t> </a:t>
            </a:r>
            <a:endParaRPr lang="th-TH" sz="4000" b="1" dirty="0"/>
          </a:p>
        </p:txBody>
      </p:sp>
      <p:sp>
        <p:nvSpPr>
          <p:cNvPr id="89091" name="Rectangle 3"/>
          <p:cNvSpPr>
            <a:spLocks noGrp="1" noChangeArrowheads="1"/>
          </p:cNvSpPr>
          <p:nvPr>
            <p:ph type="body" idx="1"/>
          </p:nvPr>
        </p:nvSpPr>
        <p:spPr>
          <a:xfrm>
            <a:off x="457200" y="3933825"/>
            <a:ext cx="8229600" cy="2197100"/>
          </a:xfrm>
        </p:spPr>
        <p:txBody>
          <a:bodyPr>
            <a:normAutofit lnSpcReduction="10000"/>
          </a:bodyPr>
          <a:lstStyle/>
          <a:p>
            <a:pPr algn="just">
              <a:lnSpc>
                <a:spcPct val="90000"/>
              </a:lnSpc>
            </a:pPr>
            <a:r>
              <a:rPr lang="en-US" dirty="0"/>
              <a:t>where x* is the </a:t>
            </a:r>
            <a:r>
              <a:rPr lang="en-US" dirty="0" err="1"/>
              <a:t>defuzzified</a:t>
            </a:r>
            <a:r>
              <a:rPr lang="en-US" dirty="0"/>
              <a:t> output, m</a:t>
            </a:r>
            <a:r>
              <a:rPr lang="en-US" baseline="30000" dirty="0"/>
              <a:t>i</a:t>
            </a:r>
            <a:r>
              <a:rPr lang="en-US" dirty="0"/>
              <a:t> is the membership of the output of each rule, and </a:t>
            </a:r>
            <a:r>
              <a:rPr lang="en-US" dirty="0" err="1"/>
              <a:t>w</a:t>
            </a:r>
            <a:r>
              <a:rPr lang="en-US" baseline="-25000" dirty="0" err="1"/>
              <a:t>i</a:t>
            </a:r>
            <a:r>
              <a:rPr lang="en-US" dirty="0"/>
              <a:t> is the weight associated with each rule. This method is computationally faster and easier and gives fairly accurate result</a:t>
            </a:r>
            <a:endParaRPr lang="th-TH" dirty="0"/>
          </a:p>
        </p:txBody>
      </p:sp>
      <p:pic>
        <p:nvPicPr>
          <p:cNvPr id="89092" name="Picture 4" descr="example4"/>
          <p:cNvPicPr>
            <a:picLocks noChangeAspect="1" noChangeArrowheads="1"/>
          </p:cNvPicPr>
          <p:nvPr/>
        </p:nvPicPr>
        <p:blipFill>
          <a:blip r:embed="rId2" cstate="print"/>
          <a:srcRect/>
          <a:stretch>
            <a:fillRect/>
          </a:stretch>
        </p:blipFill>
        <p:spPr bwMode="auto">
          <a:xfrm>
            <a:off x="3708400" y="1700213"/>
            <a:ext cx="1868488" cy="2089150"/>
          </a:xfrm>
          <a:prstGeom prst="rect">
            <a:avLst/>
          </a:prstGeom>
          <a:noFill/>
        </p:spPr>
      </p:pic>
      <p:sp>
        <p:nvSpPr>
          <p:cNvPr id="5" name="Line 5"/>
          <p:cNvSpPr>
            <a:spLocks noChangeShapeType="1"/>
          </p:cNvSpPr>
          <p:nvPr/>
        </p:nvSpPr>
        <p:spPr bwMode="auto">
          <a:xfrm>
            <a:off x="3810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E2BAB19-9B7A-4E2F-AEB0-A403F504F423}" type="slidenum">
              <a:rPr lang="en-US" smtClean="0"/>
              <a:pPr/>
              <a:t>119</a:t>
            </a:fld>
            <a:endParaRPr lang="en-US"/>
          </a:p>
        </p:txBody>
      </p:sp>
      <p:sp>
        <p:nvSpPr>
          <p:cNvPr id="5" name="Rectangle 2"/>
          <p:cNvSpPr>
            <a:spLocks noGrp="1" noChangeArrowheads="1"/>
          </p:cNvSpPr>
          <p:nvPr>
            <p:ph type="title"/>
          </p:nvPr>
        </p:nvSpPr>
        <p:spPr/>
        <p:txBody>
          <a:bodyPr>
            <a:normAutofit/>
          </a:bodyPr>
          <a:lstStyle/>
          <a:p>
            <a:r>
              <a:rPr lang="fr-FR" sz="4000" b="1" dirty="0" err="1"/>
              <a:t>Weighted</a:t>
            </a:r>
            <a:r>
              <a:rPr lang="fr-FR" sz="4000" b="1" dirty="0"/>
              <a:t> </a:t>
            </a:r>
            <a:r>
              <a:rPr lang="fr-FR" sz="4000" b="1" dirty="0" err="1"/>
              <a:t>Average</a:t>
            </a:r>
            <a:r>
              <a:rPr lang="fr-FR" sz="4000" b="1" dirty="0"/>
              <a:t> </a:t>
            </a:r>
            <a:r>
              <a:rPr lang="fr-FR" sz="4000" b="1" dirty="0" err="1"/>
              <a:t>Defuzzification</a:t>
            </a:r>
            <a:r>
              <a:rPr lang="fr-FR" sz="4000" b="1" dirty="0"/>
              <a:t> </a:t>
            </a:r>
            <a:endParaRPr lang="th-TH" sz="4000" b="1" dirty="0"/>
          </a:p>
        </p:txBody>
      </p:sp>
      <p:sp>
        <p:nvSpPr>
          <p:cNvPr id="6" name="Line 5"/>
          <p:cNvSpPr>
            <a:spLocks noChangeShapeType="1"/>
          </p:cNvSpPr>
          <p:nvPr/>
        </p:nvSpPr>
        <p:spPr bwMode="auto">
          <a:xfrm>
            <a:off x="381000" y="1143000"/>
            <a:ext cx="8153400" cy="0"/>
          </a:xfrm>
          <a:prstGeom prst="line">
            <a:avLst/>
          </a:prstGeom>
          <a:noFill/>
          <a:ln w="38100">
            <a:solidFill>
              <a:schemeClr val="tx1"/>
            </a:solidFill>
            <a:round/>
            <a:headEnd/>
            <a:tailEnd/>
          </a:ln>
          <a:effectLst/>
        </p:spPr>
        <p:txBody>
          <a:bodyPr/>
          <a:lstStyle/>
          <a:p>
            <a:endParaRPr lang="en-US"/>
          </a:p>
        </p:txBody>
      </p:sp>
      <p:grpSp>
        <p:nvGrpSpPr>
          <p:cNvPr id="2" name="Group 38"/>
          <p:cNvGrpSpPr>
            <a:grpSpLocks noGrp="1"/>
          </p:cNvGrpSpPr>
          <p:nvPr/>
        </p:nvGrpSpPr>
        <p:grpSpPr bwMode="auto">
          <a:xfrm>
            <a:off x="457200" y="1600200"/>
            <a:ext cx="8229600" cy="4525963"/>
            <a:chOff x="2784" y="1344"/>
            <a:chExt cx="2544" cy="1344"/>
          </a:xfrm>
        </p:grpSpPr>
        <p:sp>
          <p:nvSpPr>
            <p:cNvPr id="8" name="Line 22"/>
            <p:cNvSpPr>
              <a:spLocks noChangeShapeType="1"/>
            </p:cNvSpPr>
            <p:nvPr/>
          </p:nvSpPr>
          <p:spPr bwMode="auto">
            <a:xfrm flipV="1">
              <a:off x="3072" y="1440"/>
              <a:ext cx="0" cy="1248"/>
            </a:xfrm>
            <a:prstGeom prst="line">
              <a:avLst/>
            </a:prstGeom>
            <a:noFill/>
            <a:ln w="9525">
              <a:solidFill>
                <a:schemeClr val="tx1"/>
              </a:solidFill>
              <a:round/>
              <a:headEnd/>
              <a:tailEnd type="triangle" w="med" len="med"/>
            </a:ln>
            <a:effectLst/>
          </p:spPr>
          <p:txBody>
            <a:bodyPr wrap="none"/>
            <a:lstStyle/>
            <a:p>
              <a:endParaRPr lang="en-US"/>
            </a:p>
          </p:txBody>
        </p:sp>
        <p:sp>
          <p:nvSpPr>
            <p:cNvPr id="9" name="Line 23"/>
            <p:cNvSpPr>
              <a:spLocks noChangeShapeType="1"/>
            </p:cNvSpPr>
            <p:nvPr/>
          </p:nvSpPr>
          <p:spPr bwMode="auto">
            <a:xfrm>
              <a:off x="2880" y="2496"/>
              <a:ext cx="2304" cy="0"/>
            </a:xfrm>
            <a:prstGeom prst="line">
              <a:avLst/>
            </a:prstGeom>
            <a:noFill/>
            <a:ln w="9525">
              <a:solidFill>
                <a:schemeClr val="tx1"/>
              </a:solidFill>
              <a:round/>
              <a:headEnd/>
              <a:tailEnd type="triangle" w="med" len="med"/>
            </a:ln>
            <a:effectLst/>
          </p:spPr>
          <p:txBody>
            <a:bodyPr wrap="none"/>
            <a:lstStyle/>
            <a:p>
              <a:endParaRPr lang="en-US"/>
            </a:p>
          </p:txBody>
        </p:sp>
        <p:sp>
          <p:nvSpPr>
            <p:cNvPr id="10" name="Line 24"/>
            <p:cNvSpPr>
              <a:spLocks noChangeShapeType="1"/>
            </p:cNvSpPr>
            <p:nvPr/>
          </p:nvSpPr>
          <p:spPr bwMode="auto">
            <a:xfrm flipV="1">
              <a:off x="3264" y="2112"/>
              <a:ext cx="192" cy="384"/>
            </a:xfrm>
            <a:prstGeom prst="line">
              <a:avLst/>
            </a:prstGeom>
            <a:noFill/>
            <a:ln w="9525">
              <a:solidFill>
                <a:schemeClr val="tx1"/>
              </a:solidFill>
              <a:round/>
              <a:headEnd/>
              <a:tailEnd/>
            </a:ln>
            <a:effectLst/>
          </p:spPr>
          <p:txBody>
            <a:bodyPr wrap="none"/>
            <a:lstStyle/>
            <a:p>
              <a:endParaRPr lang="en-US"/>
            </a:p>
          </p:txBody>
        </p:sp>
        <p:sp>
          <p:nvSpPr>
            <p:cNvPr id="11" name="Line 25"/>
            <p:cNvSpPr>
              <a:spLocks noChangeShapeType="1"/>
            </p:cNvSpPr>
            <p:nvPr/>
          </p:nvSpPr>
          <p:spPr bwMode="auto">
            <a:xfrm>
              <a:off x="3456" y="2112"/>
              <a:ext cx="384" cy="0"/>
            </a:xfrm>
            <a:prstGeom prst="line">
              <a:avLst/>
            </a:prstGeom>
            <a:noFill/>
            <a:ln w="9525">
              <a:solidFill>
                <a:schemeClr val="tx1"/>
              </a:solidFill>
              <a:round/>
              <a:headEnd/>
              <a:tailEnd/>
            </a:ln>
            <a:effectLst/>
          </p:spPr>
          <p:txBody>
            <a:bodyPr wrap="none"/>
            <a:lstStyle/>
            <a:p>
              <a:endParaRPr lang="en-US"/>
            </a:p>
          </p:txBody>
        </p:sp>
        <p:sp>
          <p:nvSpPr>
            <p:cNvPr id="12" name="Line 26"/>
            <p:cNvSpPr>
              <a:spLocks noChangeShapeType="1"/>
            </p:cNvSpPr>
            <p:nvPr/>
          </p:nvSpPr>
          <p:spPr bwMode="auto">
            <a:xfrm>
              <a:off x="3840" y="2112"/>
              <a:ext cx="192" cy="384"/>
            </a:xfrm>
            <a:prstGeom prst="line">
              <a:avLst/>
            </a:prstGeom>
            <a:noFill/>
            <a:ln w="9525">
              <a:solidFill>
                <a:schemeClr val="tx1"/>
              </a:solidFill>
              <a:round/>
              <a:headEnd/>
              <a:tailEnd/>
            </a:ln>
            <a:effectLst/>
          </p:spPr>
          <p:txBody>
            <a:bodyPr wrap="none"/>
            <a:lstStyle/>
            <a:p>
              <a:endParaRPr lang="en-US"/>
            </a:p>
          </p:txBody>
        </p:sp>
        <p:sp>
          <p:nvSpPr>
            <p:cNvPr id="13" name="Line 27"/>
            <p:cNvSpPr>
              <a:spLocks noChangeShapeType="1"/>
            </p:cNvSpPr>
            <p:nvPr/>
          </p:nvSpPr>
          <p:spPr bwMode="auto">
            <a:xfrm flipV="1">
              <a:off x="3648" y="1728"/>
              <a:ext cx="192" cy="768"/>
            </a:xfrm>
            <a:prstGeom prst="line">
              <a:avLst/>
            </a:prstGeom>
            <a:noFill/>
            <a:ln w="9525">
              <a:solidFill>
                <a:schemeClr val="tx1"/>
              </a:solidFill>
              <a:round/>
              <a:headEnd/>
              <a:tailEnd/>
            </a:ln>
            <a:effectLst/>
          </p:spPr>
          <p:txBody>
            <a:bodyPr wrap="none"/>
            <a:lstStyle/>
            <a:p>
              <a:endParaRPr lang="en-US"/>
            </a:p>
          </p:txBody>
        </p:sp>
        <p:sp>
          <p:nvSpPr>
            <p:cNvPr id="14" name="Line 28"/>
            <p:cNvSpPr>
              <a:spLocks noChangeShapeType="1"/>
            </p:cNvSpPr>
            <p:nvPr/>
          </p:nvSpPr>
          <p:spPr bwMode="auto">
            <a:xfrm>
              <a:off x="3840" y="1728"/>
              <a:ext cx="384" cy="0"/>
            </a:xfrm>
            <a:prstGeom prst="line">
              <a:avLst/>
            </a:prstGeom>
            <a:noFill/>
            <a:ln w="9525">
              <a:solidFill>
                <a:schemeClr val="tx1"/>
              </a:solidFill>
              <a:round/>
              <a:headEnd/>
              <a:tailEnd/>
            </a:ln>
            <a:effectLst/>
          </p:spPr>
          <p:txBody>
            <a:bodyPr wrap="none"/>
            <a:lstStyle/>
            <a:p>
              <a:endParaRPr lang="en-US"/>
            </a:p>
          </p:txBody>
        </p:sp>
        <p:sp>
          <p:nvSpPr>
            <p:cNvPr id="15" name="Line 29"/>
            <p:cNvSpPr>
              <a:spLocks noChangeShapeType="1"/>
            </p:cNvSpPr>
            <p:nvPr/>
          </p:nvSpPr>
          <p:spPr bwMode="auto">
            <a:xfrm>
              <a:off x="4224" y="1728"/>
              <a:ext cx="192" cy="768"/>
            </a:xfrm>
            <a:prstGeom prst="line">
              <a:avLst/>
            </a:prstGeom>
            <a:noFill/>
            <a:ln w="9525">
              <a:solidFill>
                <a:schemeClr val="tx1"/>
              </a:solidFill>
              <a:round/>
              <a:headEnd/>
              <a:tailEnd/>
            </a:ln>
            <a:effectLst/>
          </p:spPr>
          <p:txBody>
            <a:bodyPr wrap="none"/>
            <a:lstStyle/>
            <a:p>
              <a:endParaRPr lang="en-US"/>
            </a:p>
          </p:txBody>
        </p:sp>
        <p:sp>
          <p:nvSpPr>
            <p:cNvPr id="16" name="Line 30"/>
            <p:cNvSpPr>
              <a:spLocks noChangeShapeType="1"/>
            </p:cNvSpPr>
            <p:nvPr/>
          </p:nvSpPr>
          <p:spPr bwMode="auto">
            <a:xfrm>
              <a:off x="3648" y="2112"/>
              <a:ext cx="0" cy="384"/>
            </a:xfrm>
            <a:prstGeom prst="line">
              <a:avLst/>
            </a:prstGeom>
            <a:noFill/>
            <a:ln w="9525">
              <a:solidFill>
                <a:schemeClr val="tx1"/>
              </a:solidFill>
              <a:prstDash val="dash"/>
              <a:round/>
              <a:headEnd/>
              <a:tailEnd/>
            </a:ln>
            <a:effectLst/>
          </p:spPr>
          <p:txBody>
            <a:bodyPr wrap="none"/>
            <a:lstStyle/>
            <a:p>
              <a:endParaRPr lang="en-US"/>
            </a:p>
          </p:txBody>
        </p:sp>
        <p:sp>
          <p:nvSpPr>
            <p:cNvPr id="17" name="Line 31"/>
            <p:cNvSpPr>
              <a:spLocks noChangeShapeType="1"/>
            </p:cNvSpPr>
            <p:nvPr/>
          </p:nvSpPr>
          <p:spPr bwMode="auto">
            <a:xfrm>
              <a:off x="4032" y="1728"/>
              <a:ext cx="0" cy="768"/>
            </a:xfrm>
            <a:prstGeom prst="line">
              <a:avLst/>
            </a:prstGeom>
            <a:noFill/>
            <a:ln w="9525">
              <a:solidFill>
                <a:schemeClr val="tx1"/>
              </a:solidFill>
              <a:prstDash val="dash"/>
              <a:round/>
              <a:headEnd/>
              <a:tailEnd/>
            </a:ln>
            <a:effectLst/>
          </p:spPr>
          <p:txBody>
            <a:bodyPr wrap="none"/>
            <a:lstStyle/>
            <a:p>
              <a:endParaRPr lang="en-US"/>
            </a:p>
          </p:txBody>
        </p:sp>
        <p:sp>
          <p:nvSpPr>
            <p:cNvPr id="18" name="Text Box 33"/>
            <p:cNvSpPr txBox="1">
              <a:spLocks noChangeArrowheads="1"/>
            </p:cNvSpPr>
            <p:nvPr/>
          </p:nvSpPr>
          <p:spPr bwMode="auto">
            <a:xfrm>
              <a:off x="2928" y="2496"/>
              <a:ext cx="2400" cy="82"/>
            </a:xfrm>
            <a:prstGeom prst="rect">
              <a:avLst/>
            </a:prstGeom>
            <a:noFill/>
            <a:ln w="9525">
              <a:noFill/>
              <a:miter lim="800000"/>
              <a:headEnd/>
              <a:tailEnd/>
            </a:ln>
            <a:effectLst/>
          </p:spPr>
          <p:txBody>
            <a:bodyPr>
              <a:spAutoFit/>
            </a:bodyPr>
            <a:lstStyle/>
            <a:p>
              <a:pPr algn="l">
                <a:spcBef>
                  <a:spcPct val="50000"/>
                </a:spcBef>
              </a:pPr>
              <a:r>
                <a:rPr lang="en-US" sz="1200" b="0" u="none" dirty="0"/>
                <a:t>0                    </a:t>
              </a:r>
              <a:r>
                <a:rPr lang="en-US" sz="1200" b="0" u="none" dirty="0" smtClean="0"/>
                <a:t>                                         </a:t>
              </a:r>
              <a:r>
                <a:rPr lang="en-US" sz="1200" b="0" u="none" dirty="0"/>
                <a:t>a           </a:t>
              </a:r>
              <a:r>
                <a:rPr lang="en-US" sz="1200" b="0" u="none" dirty="0" smtClean="0"/>
                <a:t>                       </a:t>
              </a:r>
              <a:r>
                <a:rPr lang="en-US" sz="1200" b="0" u="none" dirty="0"/>
                <a:t>b</a:t>
              </a:r>
              <a:r>
                <a:rPr lang="en-US" sz="1000" b="0" u="none" dirty="0"/>
                <a:t>                                                  z         </a:t>
              </a:r>
            </a:p>
          </p:txBody>
        </p:sp>
        <p:sp>
          <p:nvSpPr>
            <p:cNvPr id="19" name="Line 34"/>
            <p:cNvSpPr>
              <a:spLocks noChangeShapeType="1"/>
            </p:cNvSpPr>
            <p:nvPr/>
          </p:nvSpPr>
          <p:spPr bwMode="auto">
            <a:xfrm>
              <a:off x="3072" y="2112"/>
              <a:ext cx="48" cy="0"/>
            </a:xfrm>
            <a:prstGeom prst="line">
              <a:avLst/>
            </a:prstGeom>
            <a:noFill/>
            <a:ln w="9525">
              <a:solidFill>
                <a:schemeClr val="tx1"/>
              </a:solidFill>
              <a:round/>
              <a:headEnd/>
              <a:tailEnd/>
            </a:ln>
            <a:effectLst/>
          </p:spPr>
          <p:txBody>
            <a:bodyPr wrap="none"/>
            <a:lstStyle/>
            <a:p>
              <a:endParaRPr lang="en-US"/>
            </a:p>
          </p:txBody>
        </p:sp>
        <p:sp>
          <p:nvSpPr>
            <p:cNvPr id="20" name="Line 35"/>
            <p:cNvSpPr>
              <a:spLocks noChangeShapeType="1"/>
            </p:cNvSpPr>
            <p:nvPr/>
          </p:nvSpPr>
          <p:spPr bwMode="auto">
            <a:xfrm>
              <a:off x="3072" y="1728"/>
              <a:ext cx="48" cy="0"/>
            </a:xfrm>
            <a:prstGeom prst="line">
              <a:avLst/>
            </a:prstGeom>
            <a:noFill/>
            <a:ln w="9525">
              <a:solidFill>
                <a:schemeClr val="tx1"/>
              </a:solidFill>
              <a:round/>
              <a:headEnd/>
              <a:tailEnd/>
            </a:ln>
            <a:effectLst/>
          </p:spPr>
          <p:txBody>
            <a:bodyPr wrap="none"/>
            <a:lstStyle/>
            <a:p>
              <a:endParaRPr lang="en-US"/>
            </a:p>
          </p:txBody>
        </p:sp>
        <p:sp>
          <p:nvSpPr>
            <p:cNvPr id="21" name="Text Box 37"/>
            <p:cNvSpPr txBox="1">
              <a:spLocks noChangeArrowheads="1"/>
            </p:cNvSpPr>
            <p:nvPr/>
          </p:nvSpPr>
          <p:spPr bwMode="auto">
            <a:xfrm>
              <a:off x="2784" y="1344"/>
              <a:ext cx="288" cy="887"/>
            </a:xfrm>
            <a:prstGeom prst="rect">
              <a:avLst/>
            </a:prstGeom>
            <a:noFill/>
            <a:ln w="9525">
              <a:noFill/>
              <a:miter lim="800000"/>
              <a:headEnd/>
              <a:tailEnd/>
            </a:ln>
            <a:effectLst/>
          </p:spPr>
          <p:txBody>
            <a:bodyPr>
              <a:spAutoFit/>
            </a:bodyPr>
            <a:lstStyle/>
            <a:p>
              <a:pPr algn="r">
                <a:spcBef>
                  <a:spcPct val="50000"/>
                </a:spcBef>
              </a:pPr>
              <a:r>
                <a:rPr lang="en-US" sz="1200" b="0" u="none">
                  <a:sym typeface="Symbol" pitchFamily="18" charset="2"/>
                </a:rPr>
                <a:t></a:t>
              </a:r>
            </a:p>
            <a:p>
              <a:pPr algn="r">
                <a:lnSpc>
                  <a:spcPct val="240000"/>
                </a:lnSpc>
                <a:spcBef>
                  <a:spcPct val="50000"/>
                </a:spcBef>
              </a:pPr>
              <a:r>
                <a:rPr lang="en-US" sz="1200" b="0" u="none">
                  <a:sym typeface="Symbol" pitchFamily="18" charset="2"/>
                </a:rPr>
                <a:t>.9</a:t>
              </a:r>
            </a:p>
            <a:p>
              <a:pPr algn="r">
                <a:lnSpc>
                  <a:spcPct val="280000"/>
                </a:lnSpc>
                <a:spcBef>
                  <a:spcPct val="50000"/>
                </a:spcBef>
              </a:pPr>
              <a:r>
                <a:rPr lang="en-US" sz="1200" b="0" u="none">
                  <a:sym typeface="Symbol" pitchFamily="18" charset="2"/>
                </a:rPr>
                <a:t>.5</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are fuzzy systems implemented?</a:t>
            </a:r>
            <a:endParaRPr lang="en-US" b="1" dirty="0"/>
          </a:p>
        </p:txBody>
      </p:sp>
      <p:sp>
        <p:nvSpPr>
          <p:cNvPr id="3" name="Content Placeholder 2"/>
          <p:cNvSpPr>
            <a:spLocks noGrp="1"/>
          </p:cNvSpPr>
          <p:nvPr>
            <p:ph idx="1"/>
          </p:nvPr>
        </p:nvSpPr>
        <p:spPr/>
        <p:txBody>
          <a:bodyPr>
            <a:normAutofit fontScale="77500" lnSpcReduction="20000"/>
          </a:bodyPr>
          <a:lstStyle/>
          <a:p>
            <a:pPr algn="just"/>
            <a:r>
              <a:rPr lang="en-US" dirty="0" smtClean="0"/>
              <a:t>The design involves special purpose software products that include design tools.</a:t>
            </a:r>
          </a:p>
          <a:p>
            <a:pPr algn="just"/>
            <a:r>
              <a:rPr lang="en-US" dirty="0" smtClean="0"/>
              <a:t>Once a development is finalized, the fuzzy algorithm is converted into a computer program.</a:t>
            </a:r>
          </a:p>
          <a:p>
            <a:pPr algn="just"/>
            <a:r>
              <a:rPr lang="en-US" dirty="0" smtClean="0"/>
              <a:t>Then the program is imported into the application environment.</a:t>
            </a:r>
          </a:p>
          <a:p>
            <a:pPr algn="just"/>
            <a:r>
              <a:rPr lang="en-US" dirty="0" smtClean="0"/>
              <a:t>If this </a:t>
            </a:r>
            <a:r>
              <a:rPr lang="en-US" dirty="0" smtClean="0">
                <a:solidFill>
                  <a:srgbClr val="FF0000"/>
                </a:solidFill>
              </a:rPr>
              <a:t>environment is a computer program </a:t>
            </a:r>
            <a:r>
              <a:rPr lang="en-US" dirty="0" smtClean="0"/>
              <a:t>or a software package, then </a:t>
            </a:r>
            <a:r>
              <a:rPr lang="en-US" dirty="0" smtClean="0">
                <a:solidFill>
                  <a:srgbClr val="FF0000"/>
                </a:solidFill>
              </a:rPr>
              <a:t>fuzzy algorithms are embedded</a:t>
            </a:r>
            <a:r>
              <a:rPr lang="en-US" dirty="0" smtClean="0"/>
              <a:t>.</a:t>
            </a:r>
          </a:p>
          <a:p>
            <a:pPr algn="just"/>
            <a:r>
              <a:rPr lang="en-US" dirty="0" smtClean="0"/>
              <a:t>If this </a:t>
            </a:r>
            <a:r>
              <a:rPr lang="en-US" dirty="0" smtClean="0">
                <a:solidFill>
                  <a:schemeClr val="tx2">
                    <a:lumMod val="60000"/>
                    <a:lumOff val="40000"/>
                  </a:schemeClr>
                </a:solidFill>
              </a:rPr>
              <a:t>environment is digital hardware </a:t>
            </a:r>
            <a:r>
              <a:rPr lang="en-US" dirty="0" smtClean="0"/>
              <a:t>such as VLSI chips, then </a:t>
            </a:r>
            <a:r>
              <a:rPr lang="en-US" dirty="0" smtClean="0">
                <a:solidFill>
                  <a:schemeClr val="tx2">
                    <a:lumMod val="60000"/>
                    <a:lumOff val="40000"/>
                  </a:schemeClr>
                </a:solidFill>
              </a:rPr>
              <a:t>fuzzy algorithms are downloaded (or burned) on digital platforms.</a:t>
            </a:r>
          </a:p>
          <a:p>
            <a:pPr algn="just"/>
            <a:r>
              <a:rPr lang="en-US" dirty="0" smtClean="0"/>
              <a:t>If the </a:t>
            </a:r>
            <a:r>
              <a:rPr lang="en-US" dirty="0" smtClean="0">
                <a:solidFill>
                  <a:srgbClr val="FFFF00"/>
                </a:solidFill>
              </a:rPr>
              <a:t>hardware is an analog device</a:t>
            </a:r>
            <a:r>
              <a:rPr lang="en-US" dirty="0" smtClean="0"/>
              <a:t>, then the fuzzy </a:t>
            </a:r>
            <a:r>
              <a:rPr lang="en-US" dirty="0" smtClean="0">
                <a:solidFill>
                  <a:srgbClr val="FFFF00"/>
                </a:solidFill>
              </a:rPr>
              <a:t>algorithm is implemented by circuitry design. </a:t>
            </a:r>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12</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334962"/>
          </a:xfrm>
        </p:spPr>
        <p:txBody>
          <a:bodyPr>
            <a:normAutofit fontScale="90000"/>
          </a:bodyPr>
          <a:lstStyle/>
          <a:p>
            <a:pPr marL="514350" indent="-514350"/>
            <a:r>
              <a:rPr lang="en-US" sz="4000" b="1" dirty="0" smtClean="0"/>
              <a:t>Mean-Max Membership </a:t>
            </a:r>
          </a:p>
        </p:txBody>
      </p:sp>
      <p:sp>
        <p:nvSpPr>
          <p:cNvPr id="4" name="Slide Number Placeholder 3"/>
          <p:cNvSpPr>
            <a:spLocks noGrp="1"/>
          </p:cNvSpPr>
          <p:nvPr>
            <p:ph type="sldNum" sz="quarter" idx="12"/>
          </p:nvPr>
        </p:nvSpPr>
        <p:spPr/>
        <p:txBody>
          <a:bodyPr/>
          <a:lstStyle/>
          <a:p>
            <a:fld id="{BE2BAB19-9B7A-4E2F-AEB0-A403F504F423}" type="slidenum">
              <a:rPr lang="en-US" smtClean="0"/>
              <a:pPr/>
              <a:t>120</a:t>
            </a:fld>
            <a:endParaRPr lang="en-US"/>
          </a:p>
        </p:txBody>
      </p:sp>
      <p:sp>
        <p:nvSpPr>
          <p:cNvPr id="5" name="Line 5"/>
          <p:cNvSpPr>
            <a:spLocks noChangeShapeType="1"/>
          </p:cNvSpPr>
          <p:nvPr/>
        </p:nvSpPr>
        <p:spPr bwMode="auto">
          <a:xfrm>
            <a:off x="457200" y="762000"/>
            <a:ext cx="8153400" cy="0"/>
          </a:xfrm>
          <a:prstGeom prst="line">
            <a:avLst/>
          </a:prstGeom>
          <a:noFill/>
          <a:ln w="38100">
            <a:solidFill>
              <a:schemeClr val="tx1"/>
            </a:solidFill>
            <a:round/>
            <a:headEnd/>
            <a:tailEnd/>
          </a:ln>
          <a:effectLst/>
        </p:spPr>
        <p:txBody>
          <a:bodyPr/>
          <a:lstStyle/>
          <a:p>
            <a:endParaRPr lang="en-US"/>
          </a:p>
        </p:txBody>
      </p:sp>
      <p:pic>
        <p:nvPicPr>
          <p:cNvPr id="163841" name="Picture 1"/>
          <p:cNvPicPr>
            <a:picLocks noGrp="1" noChangeAspect="1" noChangeArrowheads="1"/>
          </p:cNvPicPr>
          <p:nvPr>
            <p:ph idx="1"/>
          </p:nvPr>
        </p:nvPicPr>
        <p:blipFill>
          <a:blip r:embed="rId2" cstate="print"/>
          <a:srcRect/>
          <a:stretch>
            <a:fillRect/>
          </a:stretch>
        </p:blipFill>
        <p:spPr bwMode="auto">
          <a:xfrm>
            <a:off x="4038600" y="2819400"/>
            <a:ext cx="1295400" cy="1066800"/>
          </a:xfrm>
          <a:prstGeom prst="rect">
            <a:avLst/>
          </a:prstGeom>
          <a:noFill/>
          <a:ln w="9525">
            <a:noFill/>
            <a:miter lim="800000"/>
            <a:headEnd/>
            <a:tailEnd/>
          </a:ln>
        </p:spPr>
      </p:pic>
      <p:sp>
        <p:nvSpPr>
          <p:cNvPr id="7" name="Content Placeholder 2"/>
          <p:cNvSpPr txBox="1">
            <a:spLocks/>
          </p:cNvSpPr>
          <p:nvPr/>
        </p:nvSpPr>
        <p:spPr>
          <a:xfrm>
            <a:off x="381000" y="1143000"/>
            <a:ext cx="8229600" cy="1600200"/>
          </a:xfrm>
          <a:prstGeom prst="rect">
            <a:avLst/>
          </a:prstGeom>
        </p:spPr>
        <p:txBody>
          <a:bodyPr vert="horz" lIns="91440" tIns="45720" rIns="91440" bIns="45720" rtlCol="0">
            <a:normAutofit fontScale="92500" lnSpcReduction="20000"/>
          </a:bodyPr>
          <a:lstStyle/>
          <a:p>
            <a:pPr marL="514350" marR="0" lvl="0" indent="-514350" algn="just" defTabSz="914400" rtl="0" eaLnBrk="1" fontAlgn="auto" latinLnBrk="0" hangingPunct="1">
              <a:spcBef>
                <a:spcPts val="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This method is closely related to</a:t>
            </a:r>
            <a:r>
              <a:rPr kumimoji="0" lang="en-US" sz="3200" b="0" i="0" u="none" strike="noStrike" kern="1200" cap="none" spc="0" normalizeH="0" noProof="0" dirty="0" smtClean="0">
                <a:ln>
                  <a:noFill/>
                </a:ln>
                <a:solidFill>
                  <a:schemeClr val="tx1"/>
                </a:solidFill>
                <a:effectLst/>
                <a:uLnTx/>
                <a:uFillTx/>
                <a:latin typeface="+mn-lt"/>
                <a:ea typeface="+mn-ea"/>
                <a:cs typeface="+mn-cs"/>
              </a:rPr>
              <a:t> the first method, except that the location of maximum membership can be non-unique. </a:t>
            </a:r>
          </a:p>
          <a:p>
            <a:pPr marL="514350" marR="0" lvl="0" indent="-514350" algn="just" defTabSz="914400" rtl="0" eaLnBrk="1" fontAlgn="auto" latinLnBrk="0" hangingPunct="1">
              <a:spcBef>
                <a:spcPts val="0"/>
              </a:spcBef>
              <a:spcAft>
                <a:spcPts val="0"/>
              </a:spcAft>
              <a:buClrTx/>
              <a:buSzTx/>
              <a:buFont typeface="Arial" pitchFamily="34" charset="0"/>
              <a:buChar char="•"/>
              <a:tabLst/>
              <a:defRPr/>
            </a:pPr>
            <a:r>
              <a:rPr kumimoji="0" lang="en-US" sz="3200" b="0" i="0" u="none" strike="noStrike" kern="1200" cap="none" spc="0" normalizeH="0" noProof="0" dirty="0" smtClean="0">
                <a:ln>
                  <a:noFill/>
                </a:ln>
                <a:solidFill>
                  <a:schemeClr val="tx1"/>
                </a:solidFill>
                <a:effectLst/>
                <a:uLnTx/>
                <a:uFillTx/>
                <a:latin typeface="+mn-lt"/>
                <a:ea typeface="+mn-ea"/>
                <a:cs typeface="+mn-cs"/>
              </a:rPr>
              <a:t>It is given by expression:</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3" cstate="print"/>
          <a:srcRect/>
          <a:stretch>
            <a:fillRect/>
          </a:stretch>
        </p:blipFill>
        <p:spPr bwMode="auto">
          <a:xfrm>
            <a:off x="2743200" y="4038600"/>
            <a:ext cx="4191000" cy="2286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r>
              <a:rPr lang="en-US" sz="4000" b="1" dirty="0" smtClean="0"/>
              <a:t>Centre of sum </a:t>
            </a:r>
            <a:endParaRPr lang="en-US" sz="4000" b="1" dirty="0"/>
          </a:p>
        </p:txBody>
      </p:sp>
      <p:sp>
        <p:nvSpPr>
          <p:cNvPr id="3" name="Content Placeholder 2"/>
          <p:cNvSpPr>
            <a:spLocks noGrp="1"/>
          </p:cNvSpPr>
          <p:nvPr>
            <p:ph idx="1"/>
          </p:nvPr>
        </p:nvSpPr>
        <p:spPr>
          <a:xfrm>
            <a:off x="457200" y="1600201"/>
            <a:ext cx="8229600" cy="2285999"/>
          </a:xfrm>
        </p:spPr>
        <p:txBody>
          <a:bodyPr/>
          <a:lstStyle/>
          <a:p>
            <a:pPr marL="514350" indent="-514350" algn="just"/>
            <a:r>
              <a:rPr lang="en-US" dirty="0" smtClean="0"/>
              <a:t>This process involves the algebraic sum of individual output fuzzy sets, instead of their  union.</a:t>
            </a:r>
          </a:p>
          <a:p>
            <a:pPr marL="514350" indent="-514350" algn="just"/>
            <a:r>
              <a:rPr lang="en-US" dirty="0" smtClean="0"/>
              <a:t> The </a:t>
            </a:r>
            <a:r>
              <a:rPr lang="en-US" dirty="0" err="1" smtClean="0"/>
              <a:t>difuzzified</a:t>
            </a:r>
            <a:r>
              <a:rPr lang="en-US" dirty="0" smtClean="0"/>
              <a:t> value x* is given by:</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121</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pic>
        <p:nvPicPr>
          <p:cNvPr id="162817" name="Picture 1"/>
          <p:cNvPicPr>
            <a:picLocks noChangeAspect="1" noChangeArrowheads="1"/>
          </p:cNvPicPr>
          <p:nvPr/>
        </p:nvPicPr>
        <p:blipFill>
          <a:blip r:embed="rId2" cstate="print"/>
          <a:srcRect/>
          <a:stretch>
            <a:fillRect/>
          </a:stretch>
        </p:blipFill>
        <p:spPr bwMode="auto">
          <a:xfrm>
            <a:off x="3505200" y="3962400"/>
            <a:ext cx="281940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1600200" y="533400"/>
            <a:ext cx="6019800" cy="707886"/>
          </a:xfrm>
          <a:prstGeom prst="rect">
            <a:avLst/>
          </a:prstGeom>
          <a:noFill/>
          <a:ln w="9525">
            <a:noFill/>
            <a:miter lim="800000"/>
            <a:headEnd/>
            <a:tailEnd/>
          </a:ln>
          <a:effectLst/>
        </p:spPr>
        <p:txBody>
          <a:bodyPr>
            <a:spAutoFit/>
          </a:bodyPr>
          <a:lstStyle/>
          <a:p>
            <a:pPr algn="ctr">
              <a:spcBef>
                <a:spcPct val="50000"/>
              </a:spcBef>
            </a:pPr>
            <a:r>
              <a:rPr lang="en-US" sz="4000" b="1" dirty="0" smtClean="0"/>
              <a:t>Centre of sum </a:t>
            </a:r>
            <a:endParaRPr lang="en-US" sz="4000" dirty="0"/>
          </a:p>
        </p:txBody>
      </p:sp>
      <p:pic>
        <p:nvPicPr>
          <p:cNvPr id="49160" name="Picture 8" descr="pg54"/>
          <p:cNvPicPr>
            <a:picLocks noChangeAspect="1" noChangeArrowheads="1"/>
          </p:cNvPicPr>
          <p:nvPr/>
        </p:nvPicPr>
        <p:blipFill>
          <a:blip r:embed="rId2" cstate="print"/>
          <a:srcRect/>
          <a:stretch>
            <a:fillRect/>
          </a:stretch>
        </p:blipFill>
        <p:spPr bwMode="auto">
          <a:xfrm>
            <a:off x="1905000" y="2057400"/>
            <a:ext cx="5410200" cy="4641850"/>
          </a:xfrm>
          <a:prstGeom prst="rect">
            <a:avLst/>
          </a:prstGeom>
          <a:noFill/>
        </p:spPr>
      </p:pic>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pPr marL="514350" indent="-514350"/>
            <a:r>
              <a:rPr lang="en-US" sz="4000" b="1" dirty="0" smtClean="0"/>
              <a:t>Centre of singleton Method</a:t>
            </a:r>
          </a:p>
        </p:txBody>
      </p:sp>
      <p:sp>
        <p:nvSpPr>
          <p:cNvPr id="3" name="Content Placeholder 2"/>
          <p:cNvSpPr>
            <a:spLocks noGrp="1"/>
          </p:cNvSpPr>
          <p:nvPr>
            <p:ph idx="1"/>
          </p:nvPr>
        </p:nvSpPr>
        <p:spPr>
          <a:xfrm>
            <a:off x="457200" y="1143000"/>
            <a:ext cx="8229600" cy="4038600"/>
          </a:xfrm>
        </p:spPr>
        <p:txBody>
          <a:bodyPr>
            <a:normAutofit fontScale="70000" lnSpcReduction="20000"/>
          </a:bodyPr>
          <a:lstStyle/>
          <a:p>
            <a:pPr marL="514350" indent="-514350" algn="just">
              <a:lnSpc>
                <a:spcPct val="170000"/>
              </a:lnSpc>
              <a:spcBef>
                <a:spcPts val="0"/>
              </a:spcBef>
            </a:pPr>
            <a:r>
              <a:rPr lang="en-US" dirty="0" err="1" smtClean="0"/>
              <a:t>Defuzzification</a:t>
            </a:r>
            <a:r>
              <a:rPr lang="en-US" dirty="0" smtClean="0"/>
              <a:t> can be strongly simplified if the membership functions </a:t>
            </a:r>
            <a:r>
              <a:rPr lang="pt-BR" i="1" dirty="0" smtClean="0">
                <a:latin typeface="Symbol" pitchFamily="18" charset="2"/>
              </a:rPr>
              <a:t></a:t>
            </a:r>
            <a:r>
              <a:rPr lang="pt-BR" i="1" baseline="-25000" dirty="0" smtClean="0"/>
              <a:t>A</a:t>
            </a:r>
            <a:r>
              <a:rPr lang="pt-BR" i="1" dirty="0" smtClean="0"/>
              <a:t>(x)</a:t>
            </a:r>
            <a:r>
              <a:rPr lang="pt-BR" dirty="0" smtClean="0"/>
              <a:t>  of the conclusions are singly defuzzified for each rule such that each function is reduced to a singleton that has the position          </a:t>
            </a:r>
            <a:r>
              <a:rPr lang="pt-BR" i="1" dirty="0" smtClean="0"/>
              <a:t>of the individual membership function’s centre of gravity.</a:t>
            </a:r>
          </a:p>
          <a:p>
            <a:pPr marL="514350" indent="-514350" algn="just">
              <a:lnSpc>
                <a:spcPct val="170000"/>
              </a:lnSpc>
              <a:spcBef>
                <a:spcPts val="0"/>
              </a:spcBef>
            </a:pPr>
            <a:r>
              <a:rPr lang="pt-BR" i="1" dirty="0" smtClean="0"/>
              <a:t> The centre of singleton is calculated by using the degree of relevance as follows:</a:t>
            </a:r>
            <a:endParaRPr lang="en-US" dirty="0" smtClean="0"/>
          </a:p>
        </p:txBody>
      </p:sp>
      <p:sp>
        <p:nvSpPr>
          <p:cNvPr id="4" name="Slide Number Placeholder 3"/>
          <p:cNvSpPr>
            <a:spLocks noGrp="1"/>
          </p:cNvSpPr>
          <p:nvPr>
            <p:ph type="sldNum" sz="quarter" idx="12"/>
          </p:nvPr>
        </p:nvSpPr>
        <p:spPr/>
        <p:txBody>
          <a:bodyPr/>
          <a:lstStyle/>
          <a:p>
            <a:fld id="{BE2BAB19-9B7A-4E2F-AEB0-A403F504F423}" type="slidenum">
              <a:rPr lang="en-US" smtClean="0"/>
              <a:pPr/>
              <a:t>123</a:t>
            </a:fld>
            <a:endParaRPr lang="en-US"/>
          </a:p>
        </p:txBody>
      </p:sp>
      <p:sp>
        <p:nvSpPr>
          <p:cNvPr id="5" name="Line 5"/>
          <p:cNvSpPr>
            <a:spLocks noChangeShapeType="1"/>
          </p:cNvSpPr>
          <p:nvPr/>
        </p:nvSpPr>
        <p:spPr bwMode="auto">
          <a:xfrm>
            <a:off x="457200" y="990600"/>
            <a:ext cx="8153400" cy="0"/>
          </a:xfrm>
          <a:prstGeom prst="line">
            <a:avLst/>
          </a:prstGeom>
          <a:noFill/>
          <a:ln w="38100">
            <a:solidFill>
              <a:schemeClr val="tx1"/>
            </a:solidFill>
            <a:round/>
            <a:headEnd/>
            <a:tailEnd/>
          </a:ln>
          <a:effectLst/>
        </p:spPr>
        <p:txBody>
          <a:bodyPr/>
          <a:lstStyle/>
          <a:p>
            <a:endParaRPr lang="en-US"/>
          </a:p>
        </p:txBody>
      </p:sp>
      <p:pic>
        <p:nvPicPr>
          <p:cNvPr id="8" name="Picture 1"/>
          <p:cNvPicPr>
            <a:picLocks noChangeAspect="1" noChangeArrowheads="1"/>
          </p:cNvPicPr>
          <p:nvPr/>
        </p:nvPicPr>
        <p:blipFill>
          <a:blip r:embed="rId2" cstate="print"/>
          <a:srcRect/>
          <a:stretch>
            <a:fillRect/>
          </a:stretch>
        </p:blipFill>
        <p:spPr bwMode="auto">
          <a:xfrm>
            <a:off x="2057400" y="2743200"/>
            <a:ext cx="609600" cy="487679"/>
          </a:xfrm>
          <a:prstGeom prst="rect">
            <a:avLst/>
          </a:prstGeom>
          <a:noFill/>
          <a:ln w="9525">
            <a:noFill/>
            <a:miter lim="800000"/>
            <a:headEnd/>
            <a:tailEnd/>
          </a:ln>
        </p:spPr>
      </p:pic>
      <p:pic>
        <p:nvPicPr>
          <p:cNvPr id="164867" name="Picture 3"/>
          <p:cNvPicPr>
            <a:picLocks noChangeAspect="1" noChangeArrowheads="1"/>
          </p:cNvPicPr>
          <p:nvPr/>
        </p:nvPicPr>
        <p:blipFill>
          <a:blip r:embed="rId3" cstate="print"/>
          <a:srcRect/>
          <a:stretch>
            <a:fillRect/>
          </a:stretch>
        </p:blipFill>
        <p:spPr bwMode="auto">
          <a:xfrm>
            <a:off x="3886200" y="4572000"/>
            <a:ext cx="19812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p:cNvSpPr txBox="1">
            <a:spLocks noChangeArrowheads="1"/>
          </p:cNvSpPr>
          <p:nvPr/>
        </p:nvSpPr>
        <p:spPr bwMode="auto">
          <a:xfrm>
            <a:off x="1752600" y="228600"/>
            <a:ext cx="6019800" cy="707886"/>
          </a:xfrm>
          <a:prstGeom prst="rect">
            <a:avLst/>
          </a:prstGeom>
          <a:noFill/>
          <a:ln w="9525">
            <a:noFill/>
            <a:miter lim="800000"/>
            <a:headEnd/>
            <a:tailEnd/>
          </a:ln>
          <a:effectLst/>
        </p:spPr>
        <p:txBody>
          <a:bodyPr>
            <a:spAutoFit/>
          </a:bodyPr>
          <a:lstStyle/>
          <a:p>
            <a:pPr algn="ctr">
              <a:spcBef>
                <a:spcPct val="50000"/>
              </a:spcBef>
            </a:pPr>
            <a:r>
              <a:rPr lang="en-US" sz="4000" dirty="0" smtClean="0"/>
              <a:t>Example</a:t>
            </a:r>
            <a:endParaRPr lang="en-US" sz="4000" dirty="0"/>
          </a:p>
        </p:txBody>
      </p:sp>
      <p:sp>
        <p:nvSpPr>
          <p:cNvPr id="31749" name="Text Box 5"/>
          <p:cNvSpPr txBox="1">
            <a:spLocks noChangeArrowheads="1"/>
          </p:cNvSpPr>
          <p:nvPr/>
        </p:nvSpPr>
        <p:spPr bwMode="auto">
          <a:xfrm>
            <a:off x="609600" y="990600"/>
            <a:ext cx="8001000" cy="1200329"/>
          </a:xfrm>
          <a:prstGeom prst="rect">
            <a:avLst/>
          </a:prstGeom>
          <a:noFill/>
          <a:ln w="9525">
            <a:noFill/>
            <a:miter lim="800000"/>
            <a:headEnd/>
            <a:tailEnd/>
          </a:ln>
          <a:effectLst/>
        </p:spPr>
        <p:txBody>
          <a:bodyPr>
            <a:spAutoFit/>
          </a:bodyPr>
          <a:lstStyle/>
          <a:p>
            <a:pPr algn="just">
              <a:spcBef>
                <a:spcPct val="50000"/>
              </a:spcBef>
            </a:pPr>
            <a:r>
              <a:rPr lang="en-US" sz="2400" b="0" u="none" dirty="0" smtClean="0"/>
              <a:t>The data for 3 fuzzy sets is shown in figure. </a:t>
            </a:r>
            <a:r>
              <a:rPr lang="en-US" sz="2400" b="0" u="none" dirty="0" err="1" smtClean="0"/>
              <a:t>Difuzzify</a:t>
            </a:r>
            <a:r>
              <a:rPr lang="en-US" sz="2400" b="0" u="none" dirty="0" smtClean="0"/>
              <a:t> the data using weighted average method and mean-max membership method. </a:t>
            </a:r>
            <a:endParaRPr lang="en-US" sz="2400" b="0" u="none" dirty="0"/>
          </a:p>
        </p:txBody>
      </p:sp>
      <p:pic>
        <p:nvPicPr>
          <p:cNvPr id="6" name="Picture 5" descr="pg44"/>
          <p:cNvPicPr>
            <a:picLocks noChangeAspect="1" noChangeArrowheads="1"/>
          </p:cNvPicPr>
          <p:nvPr/>
        </p:nvPicPr>
        <p:blipFill>
          <a:blip r:embed="rId2" cstate="print"/>
          <a:srcRect/>
          <a:stretch>
            <a:fillRect/>
          </a:stretch>
        </p:blipFill>
        <p:spPr bwMode="auto">
          <a:xfrm>
            <a:off x="0" y="2286000"/>
            <a:ext cx="8763000" cy="4191000"/>
          </a:xfrm>
          <a:prstGeom prst="rect">
            <a:avLst/>
          </a:prstGeom>
          <a:noFill/>
        </p:spPr>
      </p:pic>
      <p:sp>
        <p:nvSpPr>
          <p:cNvPr id="7" name="Line 5"/>
          <p:cNvSpPr>
            <a:spLocks noChangeShapeType="1"/>
          </p:cNvSpPr>
          <p:nvPr/>
        </p:nvSpPr>
        <p:spPr bwMode="auto">
          <a:xfrm>
            <a:off x="457200" y="9144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Text Box 5"/>
          <p:cNvSpPr txBox="1">
            <a:spLocks noChangeArrowheads="1"/>
          </p:cNvSpPr>
          <p:nvPr/>
        </p:nvSpPr>
        <p:spPr bwMode="auto">
          <a:xfrm>
            <a:off x="685800" y="990600"/>
            <a:ext cx="4114800" cy="457200"/>
          </a:xfrm>
          <a:prstGeom prst="rect">
            <a:avLst/>
          </a:prstGeom>
          <a:noFill/>
          <a:ln w="9525">
            <a:noFill/>
            <a:miter lim="800000"/>
            <a:headEnd/>
            <a:tailEnd/>
          </a:ln>
          <a:effectLst/>
        </p:spPr>
        <p:txBody>
          <a:bodyPr>
            <a:spAutoFit/>
          </a:bodyPr>
          <a:lstStyle/>
          <a:p>
            <a:pPr algn="l">
              <a:spcBef>
                <a:spcPct val="50000"/>
              </a:spcBef>
            </a:pPr>
            <a:r>
              <a:rPr lang="en-US" sz="2400" b="0" u="none"/>
              <a:t>Weighted-Average Method:</a:t>
            </a:r>
          </a:p>
        </p:txBody>
      </p:sp>
      <p:graphicFrame>
        <p:nvGraphicFramePr>
          <p:cNvPr id="34822" name="Object 6"/>
          <p:cNvGraphicFramePr>
            <a:graphicFrameLocks noChangeAspect="1"/>
          </p:cNvGraphicFramePr>
          <p:nvPr/>
        </p:nvGraphicFramePr>
        <p:xfrm>
          <a:off x="609600" y="1524000"/>
          <a:ext cx="5943600" cy="782638"/>
        </p:xfrm>
        <a:graphic>
          <a:graphicData uri="http://schemas.openxmlformats.org/presentationml/2006/ole">
            <mc:AlternateContent xmlns:mc="http://schemas.openxmlformats.org/markup-compatibility/2006">
              <mc:Choice xmlns:v="urn:schemas-microsoft-com:vml" Requires="v">
                <p:oleObj spid="_x0000_s6152" name="Equation" r:id="rId3" imgW="2755800" imgH="393480" progId="Equation.3">
                  <p:embed/>
                </p:oleObj>
              </mc:Choice>
              <mc:Fallback>
                <p:oleObj name="Equation" r:id="rId3" imgW="275580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4000"/>
                        <a:ext cx="59436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824" name="Text Box 8"/>
          <p:cNvSpPr txBox="1">
            <a:spLocks noChangeArrowheads="1"/>
          </p:cNvSpPr>
          <p:nvPr/>
        </p:nvSpPr>
        <p:spPr bwMode="auto">
          <a:xfrm>
            <a:off x="609600" y="2590800"/>
            <a:ext cx="2971800" cy="457200"/>
          </a:xfrm>
          <a:prstGeom prst="rect">
            <a:avLst/>
          </a:prstGeom>
          <a:noFill/>
          <a:ln w="9525">
            <a:noFill/>
            <a:miter lim="800000"/>
            <a:headEnd/>
            <a:tailEnd/>
          </a:ln>
          <a:effectLst/>
        </p:spPr>
        <p:txBody>
          <a:bodyPr>
            <a:spAutoFit/>
          </a:bodyPr>
          <a:lstStyle/>
          <a:p>
            <a:pPr algn="l">
              <a:spcBef>
                <a:spcPct val="50000"/>
              </a:spcBef>
            </a:pPr>
            <a:r>
              <a:rPr lang="en-US" sz="2400" b="0" u="none"/>
              <a:t>Mean-Max Method:</a:t>
            </a:r>
          </a:p>
        </p:txBody>
      </p:sp>
      <p:graphicFrame>
        <p:nvGraphicFramePr>
          <p:cNvPr id="34825" name="Object 9"/>
          <p:cNvGraphicFramePr>
            <a:graphicFrameLocks noChangeAspect="1"/>
          </p:cNvGraphicFramePr>
          <p:nvPr/>
        </p:nvGraphicFramePr>
        <p:xfrm>
          <a:off x="3505200" y="2667000"/>
          <a:ext cx="2971800" cy="444500"/>
        </p:xfrm>
        <a:graphic>
          <a:graphicData uri="http://schemas.openxmlformats.org/presentationml/2006/ole">
            <mc:AlternateContent xmlns:mc="http://schemas.openxmlformats.org/markup-compatibility/2006">
              <mc:Choice xmlns:v="urn:schemas-microsoft-com:vml" Requires="v">
                <p:oleObj spid="_x0000_s6153" name="Equation" r:id="rId5" imgW="1358640" imgH="203040" progId="Equation.3">
                  <p:embed/>
                </p:oleObj>
              </mc:Choice>
              <mc:Fallback>
                <p:oleObj name="Equation" r:id="rId5" imgW="135864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667000"/>
                        <a:ext cx="2971800"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27" name="Picture 11" descr="pg46"/>
          <p:cNvPicPr>
            <a:picLocks noChangeAspect="1" noChangeArrowheads="1"/>
          </p:cNvPicPr>
          <p:nvPr/>
        </p:nvPicPr>
        <p:blipFill>
          <a:blip r:embed="rId7" cstate="print"/>
          <a:srcRect/>
          <a:stretch>
            <a:fillRect/>
          </a:stretch>
        </p:blipFill>
        <p:spPr bwMode="auto">
          <a:xfrm>
            <a:off x="685800" y="3200400"/>
            <a:ext cx="7924800" cy="3128963"/>
          </a:xfrm>
          <a:prstGeom prst="rect">
            <a:avLst/>
          </a:prstGeom>
          <a:noFill/>
        </p:spPr>
      </p:pic>
      <p:sp>
        <p:nvSpPr>
          <p:cNvPr id="8" name="Text Box 4"/>
          <p:cNvSpPr txBox="1">
            <a:spLocks noChangeArrowheads="1"/>
          </p:cNvSpPr>
          <p:nvPr/>
        </p:nvSpPr>
        <p:spPr bwMode="auto">
          <a:xfrm>
            <a:off x="1752600" y="228600"/>
            <a:ext cx="6019800" cy="707886"/>
          </a:xfrm>
          <a:prstGeom prst="rect">
            <a:avLst/>
          </a:prstGeom>
          <a:noFill/>
          <a:ln w="9525">
            <a:noFill/>
            <a:miter lim="800000"/>
            <a:headEnd/>
            <a:tailEnd/>
          </a:ln>
          <a:effectLst/>
        </p:spPr>
        <p:txBody>
          <a:bodyPr>
            <a:spAutoFit/>
          </a:bodyPr>
          <a:lstStyle/>
          <a:p>
            <a:pPr algn="ctr">
              <a:spcBef>
                <a:spcPct val="50000"/>
              </a:spcBef>
            </a:pPr>
            <a:r>
              <a:rPr lang="en-US" sz="4000" dirty="0" smtClean="0"/>
              <a:t>Solution </a:t>
            </a:r>
            <a:endParaRPr lang="en-US" sz="4000" dirty="0"/>
          </a:p>
        </p:txBody>
      </p:sp>
      <p:sp>
        <p:nvSpPr>
          <p:cNvPr id="9" name="Line 5"/>
          <p:cNvSpPr>
            <a:spLocks noChangeShapeType="1"/>
          </p:cNvSpPr>
          <p:nvPr/>
        </p:nvSpPr>
        <p:spPr bwMode="auto">
          <a:xfrm>
            <a:off x="533400" y="762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1600200" y="533400"/>
            <a:ext cx="6019800" cy="707886"/>
          </a:xfrm>
          <a:prstGeom prst="rect">
            <a:avLst/>
          </a:prstGeom>
          <a:noFill/>
          <a:ln w="9525">
            <a:noFill/>
            <a:miter lim="800000"/>
            <a:headEnd/>
            <a:tailEnd/>
          </a:ln>
          <a:effectLst/>
        </p:spPr>
        <p:txBody>
          <a:bodyPr>
            <a:spAutoFit/>
          </a:bodyPr>
          <a:lstStyle/>
          <a:p>
            <a:pPr algn="ctr">
              <a:spcBef>
                <a:spcPct val="50000"/>
              </a:spcBef>
            </a:pPr>
            <a:r>
              <a:rPr lang="en-US" sz="4000" b="1" dirty="0" smtClean="0"/>
              <a:t>Centre of sum </a:t>
            </a:r>
            <a:endParaRPr lang="en-US" sz="4000" dirty="0"/>
          </a:p>
        </p:txBody>
      </p:sp>
      <p:pic>
        <p:nvPicPr>
          <p:cNvPr id="49160" name="Picture 8" descr="pg54"/>
          <p:cNvPicPr>
            <a:picLocks noChangeAspect="1" noChangeArrowheads="1"/>
          </p:cNvPicPr>
          <p:nvPr/>
        </p:nvPicPr>
        <p:blipFill>
          <a:blip r:embed="rId2" cstate="print"/>
          <a:srcRect/>
          <a:stretch>
            <a:fillRect/>
          </a:stretch>
        </p:blipFill>
        <p:spPr bwMode="auto">
          <a:xfrm>
            <a:off x="1905000" y="2057400"/>
            <a:ext cx="5410200" cy="4641850"/>
          </a:xfrm>
          <a:prstGeom prst="rect">
            <a:avLst/>
          </a:prstGeom>
          <a:noFill/>
        </p:spPr>
      </p:pic>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Fuzzy inference system</a:t>
            </a:r>
            <a:endParaRPr lang="en-US" dirty="0"/>
          </a:p>
        </p:txBody>
      </p:sp>
      <p:sp>
        <p:nvSpPr>
          <p:cNvPr id="3" name="Content Placeholder 2"/>
          <p:cNvSpPr>
            <a:spLocks noGrp="1"/>
          </p:cNvSpPr>
          <p:nvPr>
            <p:ph idx="1"/>
          </p:nvPr>
        </p:nvSpPr>
        <p:spPr/>
        <p:txBody>
          <a:bodyPr>
            <a:normAutofit fontScale="70000" lnSpcReduction="20000"/>
          </a:bodyPr>
          <a:lstStyle/>
          <a:p>
            <a:pPr algn="just"/>
            <a:r>
              <a:rPr lang="en-US" dirty="0" smtClean="0"/>
              <a:t>The advantage of a fuzzy set approach is that it can usefully describe  </a:t>
            </a:r>
            <a:r>
              <a:rPr lang="en-US" dirty="0" smtClean="0">
                <a:solidFill>
                  <a:srgbClr val="FF0000"/>
                </a:solidFill>
              </a:rPr>
              <a:t>imprecise</a:t>
            </a:r>
            <a:r>
              <a:rPr lang="en-US" dirty="0" smtClean="0"/>
              <a:t>, </a:t>
            </a:r>
            <a:r>
              <a:rPr lang="en-US" dirty="0" smtClean="0">
                <a:solidFill>
                  <a:srgbClr val="FF0000"/>
                </a:solidFill>
              </a:rPr>
              <a:t>incomplete </a:t>
            </a:r>
            <a:r>
              <a:rPr lang="en-US" dirty="0" smtClean="0"/>
              <a:t>or </a:t>
            </a:r>
            <a:r>
              <a:rPr lang="en-US" dirty="0" smtClean="0">
                <a:solidFill>
                  <a:srgbClr val="FF0000"/>
                </a:solidFill>
              </a:rPr>
              <a:t>vague</a:t>
            </a:r>
            <a:r>
              <a:rPr lang="en-US" dirty="0" smtClean="0"/>
              <a:t> information.</a:t>
            </a:r>
          </a:p>
          <a:p>
            <a:pPr algn="just"/>
            <a:r>
              <a:rPr lang="en-US" dirty="0" smtClean="0"/>
              <a:t>However, being able to describe such information is of little practical use unless we can infer with it.</a:t>
            </a:r>
          </a:p>
          <a:p>
            <a:pPr algn="just"/>
            <a:r>
              <a:rPr lang="en-US" dirty="0" smtClean="0"/>
              <a:t>The accepted method of the application of fuzzy sets is analogous to, but different from, the way a conventional knowledge base system is organized.</a:t>
            </a:r>
          </a:p>
          <a:p>
            <a:pPr algn="just"/>
            <a:r>
              <a:rPr lang="en-US" dirty="0" smtClean="0"/>
              <a:t>Assuming that there is a particular problem that cannot be tackled by conventional methods such as by developing a mathematical model, after some process, the ‘base’ fuzzy sets that describe the problem are determined.</a:t>
            </a:r>
          </a:p>
          <a:p>
            <a:pPr algn="just"/>
            <a:r>
              <a:rPr lang="en-US" dirty="0" smtClean="0"/>
              <a:t>After that the IF-THEN rules are thus determined.</a:t>
            </a:r>
          </a:p>
          <a:p>
            <a:pPr algn="just"/>
            <a:r>
              <a:rPr lang="en-US" dirty="0" smtClean="0"/>
              <a:t>These rules then have to be combined in some way referred to as rule composition.</a:t>
            </a:r>
          </a:p>
          <a:p>
            <a:pPr algn="just"/>
            <a:r>
              <a:rPr lang="en-US" dirty="0" smtClean="0"/>
              <a:t>Finally conclusions have to be drawn.</a:t>
            </a:r>
          </a:p>
        </p:txBody>
      </p:sp>
      <p:sp>
        <p:nvSpPr>
          <p:cNvPr id="4" name="Slide Number Placeholder 3"/>
          <p:cNvSpPr>
            <a:spLocks noGrp="1"/>
          </p:cNvSpPr>
          <p:nvPr>
            <p:ph type="sldNum" sz="quarter" idx="12"/>
          </p:nvPr>
        </p:nvSpPr>
        <p:spPr/>
        <p:txBody>
          <a:bodyPr/>
          <a:lstStyle/>
          <a:p>
            <a:fld id="{BE2BAB19-9B7A-4E2F-AEB0-A403F504F423}" type="slidenum">
              <a:rPr lang="en-US" smtClean="0"/>
              <a:pPr/>
              <a:t>127</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Fuzzy inference system cont……….</a:t>
            </a:r>
            <a:endParaRPr lang="en-US" dirty="0"/>
          </a:p>
        </p:txBody>
      </p:sp>
      <p:sp>
        <p:nvSpPr>
          <p:cNvPr id="3" name="Content Placeholder 2"/>
          <p:cNvSpPr>
            <a:spLocks noGrp="1"/>
          </p:cNvSpPr>
          <p:nvPr>
            <p:ph idx="1"/>
          </p:nvPr>
        </p:nvSpPr>
        <p:spPr/>
        <p:txBody>
          <a:bodyPr>
            <a:normAutofit fontScale="92500" lnSpcReduction="20000"/>
          </a:bodyPr>
          <a:lstStyle/>
          <a:p>
            <a:pPr algn="just"/>
            <a:r>
              <a:rPr lang="en-US" dirty="0" smtClean="0"/>
              <a:t>Thus it is a process of formulating the mapping from a given input to an output using fuzzy logic. </a:t>
            </a:r>
          </a:p>
          <a:p>
            <a:pPr algn="just"/>
            <a:r>
              <a:rPr lang="en-US" dirty="0" smtClean="0"/>
              <a:t>Fuzzy inference system have been successfully applied in fields such as automatic control, data  classification, decision analysis, expert  systems.</a:t>
            </a:r>
          </a:p>
          <a:p>
            <a:pPr algn="just"/>
            <a:r>
              <a:rPr lang="en-US" dirty="0" smtClean="0"/>
              <a:t>Because of its multidisciplinary nature, fuzzy inference systems are associated with a number of names, such as </a:t>
            </a:r>
            <a:r>
              <a:rPr lang="en-US" dirty="0" smtClean="0">
                <a:solidFill>
                  <a:srgbClr val="FF0000"/>
                </a:solidFill>
              </a:rPr>
              <a:t>fuzzy-rule-based systems</a:t>
            </a:r>
            <a:r>
              <a:rPr lang="en-US" dirty="0" smtClean="0"/>
              <a:t>, </a:t>
            </a:r>
            <a:r>
              <a:rPr lang="en-US" dirty="0" smtClean="0">
                <a:solidFill>
                  <a:srgbClr val="FF0000"/>
                </a:solidFill>
              </a:rPr>
              <a:t>fuzzy expert systems, fuzzy modeling, fuzzy associative memory, fuzzy logic controllers, and simply fuzzy systems.  </a:t>
            </a:r>
          </a:p>
          <a:p>
            <a:pPr algn="just"/>
            <a:endParaRPr lang="en-US" dirty="0" smtClean="0"/>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128</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Fuzzy inference system cont……….</a:t>
            </a:r>
            <a:endParaRPr lang="en-US" dirty="0"/>
          </a:p>
        </p:txBody>
      </p:sp>
      <p:sp>
        <p:nvSpPr>
          <p:cNvPr id="3" name="Content Placeholder 2"/>
          <p:cNvSpPr>
            <a:spLocks noGrp="1"/>
          </p:cNvSpPr>
          <p:nvPr>
            <p:ph idx="1"/>
          </p:nvPr>
        </p:nvSpPr>
        <p:spPr>
          <a:xfrm>
            <a:off x="457200" y="762000"/>
            <a:ext cx="8229600" cy="5364163"/>
          </a:xfrm>
        </p:spPr>
        <p:txBody>
          <a:bodyPr>
            <a:normAutofit fontScale="92500"/>
          </a:bodyPr>
          <a:lstStyle/>
          <a:p>
            <a:pPr algn="just"/>
            <a:r>
              <a:rPr lang="en-US" dirty="0" smtClean="0"/>
              <a:t>Fuzzy inference system consists of five functional blocks</a:t>
            </a:r>
          </a:p>
          <a:p>
            <a:pPr lvl="1" algn="just"/>
            <a:r>
              <a:rPr lang="en-US" dirty="0" smtClean="0"/>
              <a:t>A </a:t>
            </a:r>
            <a:r>
              <a:rPr lang="en-US" b="1" dirty="0" smtClean="0">
                <a:solidFill>
                  <a:srgbClr val="FF0000"/>
                </a:solidFill>
              </a:rPr>
              <a:t>rule </a:t>
            </a:r>
            <a:r>
              <a:rPr lang="en-US" dirty="0" smtClean="0"/>
              <a:t>base containing a number of fuzzy if-then rules;</a:t>
            </a:r>
          </a:p>
          <a:p>
            <a:pPr lvl="1" algn="just"/>
            <a:r>
              <a:rPr lang="en-US" dirty="0" smtClean="0"/>
              <a:t>A </a:t>
            </a:r>
            <a:r>
              <a:rPr lang="en-US" b="1" dirty="0" smtClean="0">
                <a:solidFill>
                  <a:srgbClr val="FF0000"/>
                </a:solidFill>
              </a:rPr>
              <a:t>database</a:t>
            </a:r>
            <a:r>
              <a:rPr lang="en-US" dirty="0" smtClean="0"/>
              <a:t> which defines the membership functions of the fuzzy sets used in the fuzzy rules,</a:t>
            </a:r>
          </a:p>
          <a:p>
            <a:pPr lvl="1" algn="just"/>
            <a:r>
              <a:rPr lang="en-US" dirty="0" smtClean="0"/>
              <a:t>A </a:t>
            </a:r>
            <a:r>
              <a:rPr lang="en-US" b="1" dirty="0" smtClean="0">
                <a:solidFill>
                  <a:srgbClr val="FF0000"/>
                </a:solidFill>
              </a:rPr>
              <a:t>decision making </a:t>
            </a:r>
            <a:r>
              <a:rPr lang="en-US" dirty="0" smtClean="0"/>
              <a:t>unit which perform inference operations on the rules</a:t>
            </a:r>
          </a:p>
          <a:p>
            <a:pPr lvl="1" algn="just"/>
            <a:r>
              <a:rPr lang="en-US" dirty="0" smtClean="0"/>
              <a:t>A </a:t>
            </a:r>
            <a:r>
              <a:rPr lang="en-US" b="1" dirty="0" err="1" smtClean="0">
                <a:solidFill>
                  <a:srgbClr val="FF0000"/>
                </a:solidFill>
              </a:rPr>
              <a:t>fuzzification</a:t>
            </a:r>
            <a:r>
              <a:rPr lang="en-US" b="1" dirty="0" smtClean="0">
                <a:solidFill>
                  <a:srgbClr val="FF0000"/>
                </a:solidFill>
              </a:rPr>
              <a:t> </a:t>
            </a:r>
            <a:r>
              <a:rPr lang="en-US" dirty="0" smtClean="0"/>
              <a:t>interface which transforms the crisp inputs into degree of match with linguistics values</a:t>
            </a:r>
          </a:p>
          <a:p>
            <a:pPr lvl="1" algn="just"/>
            <a:r>
              <a:rPr lang="en-US" dirty="0" smtClean="0"/>
              <a:t> a </a:t>
            </a:r>
            <a:r>
              <a:rPr lang="en-US" b="1" dirty="0" err="1" smtClean="0">
                <a:solidFill>
                  <a:srgbClr val="FF0000"/>
                </a:solidFill>
              </a:rPr>
              <a:t>defuzzification</a:t>
            </a:r>
            <a:r>
              <a:rPr lang="en-US" b="1" dirty="0" smtClean="0">
                <a:solidFill>
                  <a:srgbClr val="FF0000"/>
                </a:solidFill>
              </a:rPr>
              <a:t> </a:t>
            </a:r>
            <a:r>
              <a:rPr lang="en-US" dirty="0" smtClean="0"/>
              <a:t>interface which transform the fuzzy results of the interface into a crisp output.</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129</a:t>
            </a:fld>
            <a:endParaRPr lang="en-US"/>
          </a:p>
        </p:txBody>
      </p:sp>
      <p:sp>
        <p:nvSpPr>
          <p:cNvPr id="6" name="Line 5"/>
          <p:cNvSpPr>
            <a:spLocks noChangeShapeType="1"/>
          </p:cNvSpPr>
          <p:nvPr/>
        </p:nvSpPr>
        <p:spPr bwMode="auto">
          <a:xfrm>
            <a:off x="609600" y="6858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are fuzzy systems implemented</a:t>
            </a:r>
            <a:endParaRPr lang="en-US" dirty="0"/>
          </a:p>
        </p:txBody>
      </p:sp>
      <p:sp>
        <p:nvSpPr>
          <p:cNvPr id="3" name="Content Placeholder 2"/>
          <p:cNvSpPr>
            <a:spLocks noGrp="1"/>
          </p:cNvSpPr>
          <p:nvPr>
            <p:ph idx="1"/>
          </p:nvPr>
        </p:nvSpPr>
        <p:spPr/>
        <p:txBody>
          <a:bodyPr/>
          <a:lstStyle/>
          <a:p>
            <a:pPr algn="just">
              <a:buNone/>
            </a:pPr>
            <a:r>
              <a:rPr lang="en-US" dirty="0" smtClean="0"/>
              <a:t>There are three forms of fuzzy system implementation:</a:t>
            </a:r>
          </a:p>
          <a:p>
            <a:pPr algn="just"/>
            <a:r>
              <a:rPr lang="en-US" dirty="0" smtClean="0"/>
              <a:t> Embedded programming for software applications</a:t>
            </a:r>
          </a:p>
          <a:p>
            <a:pPr algn="just"/>
            <a:r>
              <a:rPr lang="en-US" dirty="0" smtClean="0"/>
              <a:t>Digital hardware design by downloading source codes</a:t>
            </a:r>
          </a:p>
          <a:p>
            <a:pPr algn="just"/>
            <a:r>
              <a:rPr lang="en-US" dirty="0" smtClean="0"/>
              <a:t>Analog circuitry design </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13</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Fuzzy inference system</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130</a:t>
            </a:fld>
            <a:endParaRPr lang="en-US"/>
          </a:p>
        </p:txBody>
      </p:sp>
      <p:sp>
        <p:nvSpPr>
          <p:cNvPr id="6" name="Line 5"/>
          <p:cNvSpPr>
            <a:spLocks noChangeShapeType="1"/>
          </p:cNvSpPr>
          <p:nvPr/>
        </p:nvSpPr>
        <p:spPr bwMode="auto">
          <a:xfrm>
            <a:off x="609600" y="1066800"/>
            <a:ext cx="8153400" cy="0"/>
          </a:xfrm>
          <a:prstGeom prst="line">
            <a:avLst/>
          </a:prstGeom>
          <a:noFill/>
          <a:ln w="38100">
            <a:solidFill>
              <a:schemeClr val="tx1"/>
            </a:solidFill>
            <a:round/>
            <a:headEnd/>
            <a:tailEnd/>
          </a:ln>
          <a:effectLst/>
        </p:spPr>
        <p:txBody>
          <a:bodyPr/>
          <a:lstStyle/>
          <a:p>
            <a:endParaRPr lang="en-US"/>
          </a:p>
        </p:txBody>
      </p:sp>
      <p:pic>
        <p:nvPicPr>
          <p:cNvPr id="162817" name="Picture 1"/>
          <p:cNvPicPr>
            <a:picLocks noChangeAspect="1" noChangeArrowheads="1"/>
          </p:cNvPicPr>
          <p:nvPr/>
        </p:nvPicPr>
        <p:blipFill>
          <a:blip r:embed="rId2" cstate="print"/>
          <a:srcRect/>
          <a:stretch>
            <a:fillRect/>
          </a:stretch>
        </p:blipFill>
        <p:spPr bwMode="auto">
          <a:xfrm>
            <a:off x="381001" y="1371600"/>
            <a:ext cx="84582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fuzzy inference techniques</a:t>
            </a:r>
            <a:endParaRPr lang="en-US" dirty="0"/>
          </a:p>
        </p:txBody>
      </p:sp>
      <p:sp>
        <p:nvSpPr>
          <p:cNvPr id="3" name="Content Placeholder 2"/>
          <p:cNvSpPr>
            <a:spLocks noGrp="1"/>
          </p:cNvSpPr>
          <p:nvPr>
            <p:ph idx="1"/>
          </p:nvPr>
        </p:nvSpPr>
        <p:spPr/>
        <p:txBody>
          <a:bodyPr/>
          <a:lstStyle/>
          <a:p>
            <a:r>
              <a:rPr lang="en-GB" dirty="0" err="1" smtClean="0"/>
              <a:t>Mamdani</a:t>
            </a:r>
            <a:r>
              <a:rPr lang="en-GB" dirty="0" smtClean="0"/>
              <a:t> Fuzzy Inference</a:t>
            </a:r>
          </a:p>
          <a:p>
            <a:r>
              <a:rPr lang="en-US" dirty="0" err="1" smtClean="0"/>
              <a:t>Sugeno</a:t>
            </a:r>
            <a:r>
              <a:rPr lang="en-US" dirty="0" smtClean="0"/>
              <a:t> </a:t>
            </a:r>
            <a:r>
              <a:rPr lang="en-GB" dirty="0" smtClean="0"/>
              <a:t>Fuzzy Inference</a:t>
            </a:r>
          </a:p>
          <a:p>
            <a:r>
              <a:rPr lang="en-GB" dirty="0" smtClean="0"/>
              <a:t>Tsukamoto Fuzzy Inference</a:t>
            </a:r>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131</a:t>
            </a:fld>
            <a:endParaRPr lang="en-US"/>
          </a:p>
        </p:txBody>
      </p:sp>
      <p:sp>
        <p:nvSpPr>
          <p:cNvPr id="5" name="Line 5"/>
          <p:cNvSpPr>
            <a:spLocks noChangeShapeType="1"/>
          </p:cNvSpPr>
          <p:nvPr/>
        </p:nvSpPr>
        <p:spPr bwMode="auto">
          <a:xfrm>
            <a:off x="609600" y="10668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4"/>
          <p:cNvSpPr>
            <a:spLocks noGrp="1"/>
          </p:cNvSpPr>
          <p:nvPr>
            <p:ph type="sldNum" sz="quarter" idx="11"/>
          </p:nvPr>
        </p:nvSpPr>
        <p:spPr>
          <a:noFill/>
        </p:spPr>
        <p:txBody>
          <a:bodyPr/>
          <a:lstStyle/>
          <a:p>
            <a:fld id="{85D77EDF-864A-400C-BB9F-E8D50B26CFDA}" type="slidenum">
              <a:rPr lang="en-GB"/>
              <a:pPr/>
              <a:t>132</a:t>
            </a:fld>
            <a:endParaRPr lang="en-GB"/>
          </a:p>
        </p:txBody>
      </p:sp>
      <p:sp>
        <p:nvSpPr>
          <p:cNvPr id="354306" name="Rectangle 2"/>
          <p:cNvSpPr>
            <a:spLocks noGrp="1" noRot="1" noChangeArrowheads="1"/>
          </p:cNvSpPr>
          <p:nvPr>
            <p:ph type="title"/>
          </p:nvPr>
        </p:nvSpPr>
        <p:spPr>
          <a:xfrm>
            <a:off x="457200" y="274638"/>
            <a:ext cx="8229600" cy="792162"/>
          </a:xfrm>
        </p:spPr>
        <p:txBody>
          <a:bodyPr/>
          <a:lstStyle/>
          <a:p>
            <a:pPr eaLnBrk="1" hangingPunct="1">
              <a:defRPr/>
            </a:pPr>
            <a:r>
              <a:rPr lang="en-GB" dirty="0" err="1" smtClean="0"/>
              <a:t>Mamdani</a:t>
            </a:r>
            <a:r>
              <a:rPr lang="en-GB" dirty="0" smtClean="0"/>
              <a:t> Fuzzy Inference</a:t>
            </a:r>
            <a:endParaRPr lang="en-US" dirty="0" smtClean="0"/>
          </a:p>
        </p:txBody>
      </p:sp>
      <p:sp>
        <p:nvSpPr>
          <p:cNvPr id="354307" name="Rectangle 3"/>
          <p:cNvSpPr>
            <a:spLocks noGrp="1" noChangeArrowheads="1"/>
          </p:cNvSpPr>
          <p:nvPr>
            <p:ph type="body" idx="1"/>
          </p:nvPr>
        </p:nvSpPr>
        <p:spPr>
          <a:xfrm>
            <a:off x="457200" y="1295401"/>
            <a:ext cx="8362950" cy="5086350"/>
          </a:xfrm>
        </p:spPr>
        <p:txBody>
          <a:bodyPr>
            <a:noAutofit/>
          </a:bodyPr>
          <a:lstStyle/>
          <a:p>
            <a:pPr algn="just" eaLnBrk="1" hangingPunct="1">
              <a:lnSpc>
                <a:spcPct val="90000"/>
              </a:lnSpc>
              <a:defRPr/>
            </a:pPr>
            <a:r>
              <a:rPr lang="en-US" sz="2400" dirty="0" smtClean="0"/>
              <a:t>The most commonly used fuzzy inference technique is the so-called </a:t>
            </a:r>
            <a:r>
              <a:rPr lang="en-US" sz="2400" b="1" dirty="0" err="1" smtClean="0"/>
              <a:t>Mamdani</a:t>
            </a:r>
            <a:r>
              <a:rPr lang="en-US" sz="2400" dirty="0" smtClean="0"/>
              <a:t> method.</a:t>
            </a:r>
          </a:p>
          <a:p>
            <a:pPr algn="just" eaLnBrk="1" hangingPunct="1">
              <a:lnSpc>
                <a:spcPct val="90000"/>
              </a:lnSpc>
              <a:defRPr/>
            </a:pPr>
            <a:endParaRPr lang="en-US" sz="2400" dirty="0" smtClean="0"/>
          </a:p>
          <a:p>
            <a:pPr algn="just" eaLnBrk="1" hangingPunct="1">
              <a:lnSpc>
                <a:spcPct val="90000"/>
              </a:lnSpc>
              <a:defRPr/>
            </a:pPr>
            <a:r>
              <a:rPr lang="en-US" sz="2400" dirty="0" smtClean="0"/>
              <a:t>In 1975, Professor </a:t>
            </a:r>
            <a:r>
              <a:rPr lang="en-US" sz="2400" dirty="0" err="1" smtClean="0"/>
              <a:t>Ebrahim</a:t>
            </a:r>
            <a:r>
              <a:rPr lang="en-US" sz="2400" dirty="0" smtClean="0"/>
              <a:t> </a:t>
            </a:r>
            <a:r>
              <a:rPr lang="en-US" sz="2400" dirty="0" err="1" smtClean="0"/>
              <a:t>Mamdani</a:t>
            </a:r>
            <a:r>
              <a:rPr lang="en-US" sz="2400" dirty="0" smtClean="0"/>
              <a:t> of London University built one of the first fuzzy systems to control a steam engine and boiler combination.  He applied a set of fuzzy rules supplied by experienced human operators.</a:t>
            </a:r>
          </a:p>
          <a:p>
            <a:pPr algn="just" eaLnBrk="1" hangingPunct="1">
              <a:lnSpc>
                <a:spcPct val="90000"/>
              </a:lnSpc>
              <a:defRPr/>
            </a:pPr>
            <a:endParaRPr lang="en-US" sz="2400" dirty="0" smtClean="0"/>
          </a:p>
          <a:p>
            <a:pPr algn="just" eaLnBrk="1" hangingPunct="1">
              <a:lnSpc>
                <a:spcPct val="90000"/>
              </a:lnSpc>
              <a:defRPr/>
            </a:pPr>
            <a:r>
              <a:rPr lang="en-US" sz="2400" dirty="0" smtClean="0"/>
              <a:t>The </a:t>
            </a:r>
            <a:r>
              <a:rPr lang="en-US" sz="2400" dirty="0" err="1" smtClean="0"/>
              <a:t>Mamdani</a:t>
            </a:r>
            <a:r>
              <a:rPr lang="en-US" sz="2400" dirty="0" smtClean="0"/>
              <a:t>-style fuzzy inference process is performed in four steps:</a:t>
            </a:r>
            <a:endParaRPr lang="en-GB" sz="2400" dirty="0" smtClean="0"/>
          </a:p>
          <a:p>
            <a:pPr lvl="1" algn="just" eaLnBrk="1" hangingPunct="1">
              <a:spcBef>
                <a:spcPts val="0"/>
              </a:spcBef>
              <a:buFontTx/>
              <a:buAutoNum type="arabicPeriod"/>
              <a:defRPr/>
            </a:pPr>
            <a:r>
              <a:rPr lang="en-US" sz="2400" dirty="0" err="1" smtClean="0"/>
              <a:t>Fuzzification</a:t>
            </a:r>
            <a:r>
              <a:rPr lang="en-US" sz="2400" dirty="0" smtClean="0"/>
              <a:t> of the input variables</a:t>
            </a:r>
          </a:p>
          <a:p>
            <a:pPr lvl="1" algn="just" eaLnBrk="1" hangingPunct="1">
              <a:spcBef>
                <a:spcPts val="0"/>
              </a:spcBef>
              <a:buFontTx/>
              <a:buAutoNum type="arabicPeriod"/>
              <a:defRPr/>
            </a:pPr>
            <a:r>
              <a:rPr lang="en-US" sz="2400" dirty="0" smtClean="0"/>
              <a:t>Rule evaluation (inference)</a:t>
            </a:r>
          </a:p>
          <a:p>
            <a:pPr lvl="1" algn="just" eaLnBrk="1" hangingPunct="1">
              <a:spcBef>
                <a:spcPts val="0"/>
              </a:spcBef>
              <a:buFontTx/>
              <a:buAutoNum type="arabicPeriod"/>
              <a:defRPr/>
            </a:pPr>
            <a:r>
              <a:rPr lang="en-US" sz="2400" dirty="0" smtClean="0"/>
              <a:t>Aggregation of the rule outputs (composition)</a:t>
            </a:r>
          </a:p>
          <a:p>
            <a:pPr lvl="1" algn="just" eaLnBrk="1" hangingPunct="1">
              <a:spcBef>
                <a:spcPts val="0"/>
              </a:spcBef>
              <a:buFontTx/>
              <a:buAutoNum type="arabicPeriod"/>
              <a:defRPr/>
            </a:pPr>
            <a:r>
              <a:rPr lang="en-US" sz="2400" dirty="0" err="1" smtClean="0"/>
              <a:t>Defuzzification</a:t>
            </a:r>
            <a:r>
              <a:rPr lang="en-US" sz="2400" dirty="0" smtClean="0"/>
              <a:t>.</a:t>
            </a:r>
          </a:p>
          <a:p>
            <a:pPr algn="just" eaLnBrk="1" hangingPunct="1">
              <a:lnSpc>
                <a:spcPct val="90000"/>
              </a:lnSpc>
              <a:buFont typeface="Wingdings" pitchFamily="2" charset="2"/>
              <a:buNone/>
              <a:defRPr/>
            </a:pPr>
            <a:endParaRPr lang="en-US" sz="2400" dirty="0" smtClean="0"/>
          </a:p>
        </p:txBody>
      </p:sp>
      <p:sp>
        <p:nvSpPr>
          <p:cNvPr id="5" name="Line 5"/>
          <p:cNvSpPr>
            <a:spLocks noChangeShapeType="1"/>
          </p:cNvSpPr>
          <p:nvPr/>
        </p:nvSpPr>
        <p:spPr bwMode="auto">
          <a:xfrm>
            <a:off x="609600" y="10668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1"/>
          </p:nvPr>
        </p:nvSpPr>
        <p:spPr>
          <a:noFill/>
        </p:spPr>
        <p:txBody>
          <a:bodyPr/>
          <a:lstStyle/>
          <a:p>
            <a:fld id="{9B626073-CD2E-4D2A-8A90-B4FDE08BB021}" type="slidenum">
              <a:rPr lang="en-GB"/>
              <a:pPr/>
              <a:t>133</a:t>
            </a:fld>
            <a:endParaRPr lang="en-GB"/>
          </a:p>
        </p:txBody>
      </p:sp>
      <p:sp>
        <p:nvSpPr>
          <p:cNvPr id="356354" name="Rectangle 2"/>
          <p:cNvSpPr>
            <a:spLocks noGrp="1" noRot="1" noChangeArrowheads="1"/>
          </p:cNvSpPr>
          <p:nvPr>
            <p:ph type="title"/>
          </p:nvPr>
        </p:nvSpPr>
        <p:spPr/>
        <p:txBody>
          <a:bodyPr/>
          <a:lstStyle/>
          <a:p>
            <a:pPr eaLnBrk="1" hangingPunct="1">
              <a:defRPr/>
            </a:pPr>
            <a:r>
              <a:rPr lang="en-GB" smtClean="0"/>
              <a:t>Mamdani Fuzzy Inference</a:t>
            </a:r>
            <a:endParaRPr lang="en-US" smtClean="0"/>
          </a:p>
        </p:txBody>
      </p:sp>
      <p:sp>
        <p:nvSpPr>
          <p:cNvPr id="356355" name="Rectangle 3"/>
          <p:cNvSpPr>
            <a:spLocks noGrp="1" noChangeArrowheads="1"/>
          </p:cNvSpPr>
          <p:nvPr>
            <p:ph type="body" idx="1"/>
          </p:nvPr>
        </p:nvSpPr>
        <p:spPr>
          <a:xfrm>
            <a:off x="179388" y="1600200"/>
            <a:ext cx="8785225" cy="4525963"/>
          </a:xfrm>
        </p:spPr>
        <p:txBody>
          <a:bodyPr/>
          <a:lstStyle/>
          <a:p>
            <a:pPr marL="0" indent="0" eaLnBrk="1" hangingPunct="1">
              <a:buFont typeface="Wingdings" pitchFamily="2" charset="2"/>
              <a:buNone/>
              <a:defRPr/>
            </a:pPr>
            <a:r>
              <a:rPr lang="en-US" sz="2000" smtClean="0"/>
              <a:t>We examine a simple two-input one-output problem that includes three rules:</a:t>
            </a:r>
          </a:p>
          <a:p>
            <a:pPr marL="0" indent="0" eaLnBrk="1" hangingPunct="1">
              <a:buFont typeface="Wingdings" pitchFamily="2" charset="2"/>
              <a:buNone/>
              <a:defRPr/>
            </a:pPr>
            <a:endParaRPr lang="en-US" sz="2000" smtClean="0"/>
          </a:p>
          <a:p>
            <a:pPr marL="0" indent="0" eaLnBrk="1" hangingPunct="1">
              <a:buFont typeface="Wingdings" pitchFamily="2" charset="2"/>
              <a:buNone/>
              <a:defRPr/>
            </a:pPr>
            <a:r>
              <a:rPr lang="en-US" sz="1600" u="sng" smtClean="0"/>
              <a:t>Rule: 1</a:t>
            </a:r>
            <a:r>
              <a:rPr lang="en-US" sz="1600" i="1" smtClean="0"/>
              <a:t>	</a:t>
            </a:r>
            <a:r>
              <a:rPr lang="en-US" sz="1600" smtClean="0"/>
              <a:t>IF  x is A3 	                OR	y is B1 		THEN	z is C1 </a:t>
            </a:r>
          </a:p>
          <a:p>
            <a:pPr marL="0" indent="0" eaLnBrk="1" hangingPunct="1">
              <a:buFont typeface="Wingdings" pitchFamily="2" charset="2"/>
              <a:buNone/>
              <a:defRPr/>
            </a:pPr>
            <a:r>
              <a:rPr lang="en-US" sz="1600" u="sng" smtClean="0"/>
              <a:t>Rule: 2</a:t>
            </a:r>
            <a:r>
              <a:rPr lang="en-US" sz="1600" i="1" smtClean="0"/>
              <a:t>	</a:t>
            </a:r>
            <a:r>
              <a:rPr lang="en-US" sz="1600" smtClean="0"/>
              <a:t>IF  x is A2 		 AND 	y is B2 		THEN	z is C2 </a:t>
            </a:r>
          </a:p>
          <a:p>
            <a:pPr marL="0" indent="0" eaLnBrk="1" hangingPunct="1">
              <a:buFont typeface="Wingdings" pitchFamily="2" charset="2"/>
              <a:buNone/>
              <a:defRPr/>
            </a:pPr>
            <a:r>
              <a:rPr lang="en-US" sz="1600" u="sng" smtClean="0"/>
              <a:t>Rule: 3</a:t>
            </a:r>
            <a:r>
              <a:rPr lang="en-US" sz="1600" i="1" smtClean="0"/>
              <a:t>	</a:t>
            </a:r>
            <a:r>
              <a:rPr lang="en-US" sz="1600" smtClean="0"/>
              <a:t>IF  x is A1 					THEN	z is C3 </a:t>
            </a:r>
          </a:p>
          <a:p>
            <a:pPr marL="0" indent="0" eaLnBrk="1" hangingPunct="1">
              <a:buFont typeface="Wingdings" pitchFamily="2" charset="2"/>
              <a:buNone/>
              <a:defRPr/>
            </a:pPr>
            <a:endParaRPr lang="en-US" sz="1600" smtClean="0"/>
          </a:p>
          <a:p>
            <a:pPr marL="0" indent="0" eaLnBrk="1" hangingPunct="1">
              <a:buFont typeface="Wingdings" pitchFamily="2" charset="2"/>
              <a:buNone/>
              <a:defRPr/>
            </a:pPr>
            <a:r>
              <a:rPr lang="en-US" sz="2000" smtClean="0"/>
              <a:t>Real-life example for these kinds of rules:</a:t>
            </a:r>
          </a:p>
          <a:p>
            <a:pPr marL="0" indent="0" eaLnBrk="1" hangingPunct="1">
              <a:buFont typeface="Wingdings" pitchFamily="2" charset="2"/>
              <a:buNone/>
              <a:defRPr/>
            </a:pPr>
            <a:endParaRPr lang="en-US" sz="2000" smtClean="0"/>
          </a:p>
          <a:p>
            <a:pPr marL="0" indent="0" eaLnBrk="1" hangingPunct="1">
              <a:buFont typeface="Wingdings" pitchFamily="2" charset="2"/>
              <a:buNone/>
              <a:defRPr/>
            </a:pPr>
            <a:r>
              <a:rPr lang="en-US" sz="1600" u="sng" smtClean="0"/>
              <a:t>Rule: 1</a:t>
            </a:r>
            <a:r>
              <a:rPr lang="en-US" sz="1600" smtClean="0"/>
              <a:t>	IF project_funding is adequate   OR  project_staffing is small  THEN 	risk is low </a:t>
            </a:r>
          </a:p>
          <a:p>
            <a:pPr marL="0" indent="0" eaLnBrk="1" hangingPunct="1">
              <a:buFont typeface="Wingdings" pitchFamily="2" charset="2"/>
              <a:buNone/>
              <a:defRPr/>
            </a:pPr>
            <a:r>
              <a:rPr lang="en-US" sz="1600" u="sng" smtClean="0"/>
              <a:t>Rule: 2</a:t>
            </a:r>
            <a:r>
              <a:rPr lang="en-US" sz="1600" smtClean="0"/>
              <a:t>	IF project_funding is marginal   AND  project_staffing is large  THEN 	risk is normal </a:t>
            </a:r>
          </a:p>
          <a:p>
            <a:pPr marL="0" indent="0" eaLnBrk="1" hangingPunct="1">
              <a:buFont typeface="Wingdings" pitchFamily="2" charset="2"/>
              <a:buNone/>
              <a:defRPr/>
            </a:pPr>
            <a:r>
              <a:rPr lang="en-US" sz="1600" u="sng" smtClean="0"/>
              <a:t>Rule: 3</a:t>
            </a:r>
            <a:r>
              <a:rPr lang="en-US" sz="1600" smtClean="0"/>
              <a:t>	IF project_funding is inadequate 			  THEN 	risk is high</a:t>
            </a:r>
          </a:p>
          <a:p>
            <a:pPr marL="0" indent="0" eaLnBrk="1" hangingPunct="1">
              <a:buFont typeface="Wingdings" pitchFamily="2" charset="2"/>
              <a:buNone/>
              <a:defRPr/>
            </a:pPr>
            <a:endParaRPr lang="en-US" sz="1600" smtClean="0"/>
          </a:p>
        </p:txBody>
      </p:sp>
      <p:sp>
        <p:nvSpPr>
          <p:cNvPr id="5"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5"/>
          <p:cNvSpPr>
            <a:spLocks noGrp="1"/>
          </p:cNvSpPr>
          <p:nvPr>
            <p:ph type="sldNum" sz="quarter" idx="11"/>
          </p:nvPr>
        </p:nvSpPr>
        <p:spPr>
          <a:noFill/>
        </p:spPr>
        <p:txBody>
          <a:bodyPr/>
          <a:lstStyle/>
          <a:p>
            <a:fld id="{354F96F9-4C9A-4147-B8E2-DB162A5A970E}" type="slidenum">
              <a:rPr lang="en-GB"/>
              <a:pPr/>
              <a:t>134</a:t>
            </a:fld>
            <a:endParaRPr lang="en-GB"/>
          </a:p>
        </p:txBody>
      </p:sp>
      <p:sp>
        <p:nvSpPr>
          <p:cNvPr id="357378" name="Rectangle 2"/>
          <p:cNvSpPr>
            <a:spLocks noGrp="1" noRot="1" noChangeArrowheads="1"/>
          </p:cNvSpPr>
          <p:nvPr>
            <p:ph type="title"/>
          </p:nvPr>
        </p:nvSpPr>
        <p:spPr/>
        <p:txBody>
          <a:bodyPr/>
          <a:lstStyle/>
          <a:p>
            <a:pPr eaLnBrk="1" hangingPunct="1">
              <a:defRPr/>
            </a:pPr>
            <a:r>
              <a:rPr lang="en-GB" smtClean="0"/>
              <a:t>Step 1: Fuzzification</a:t>
            </a:r>
            <a:endParaRPr lang="en-US" smtClean="0"/>
          </a:p>
        </p:txBody>
      </p:sp>
      <p:sp>
        <p:nvSpPr>
          <p:cNvPr id="357379" name="Rectangle 3"/>
          <p:cNvSpPr>
            <a:spLocks noGrp="1" noChangeArrowheads="1"/>
          </p:cNvSpPr>
          <p:nvPr>
            <p:ph type="body" sz="half" idx="1"/>
          </p:nvPr>
        </p:nvSpPr>
        <p:spPr>
          <a:xfrm>
            <a:off x="457200" y="1600200"/>
            <a:ext cx="8229600" cy="2192338"/>
          </a:xfrm>
        </p:spPr>
        <p:txBody>
          <a:bodyPr/>
          <a:lstStyle/>
          <a:p>
            <a:pPr algn="just" eaLnBrk="1" hangingPunct="1">
              <a:defRPr/>
            </a:pPr>
            <a:r>
              <a:rPr lang="en-US" sz="2000" dirty="0" smtClean="0"/>
              <a:t>The first step is to take the crisp inputs, x1 and y1 (</a:t>
            </a:r>
            <a:r>
              <a:rPr lang="en-US" sz="2000" i="1" dirty="0" smtClean="0"/>
              <a:t>project funding</a:t>
            </a:r>
            <a:r>
              <a:rPr lang="en-US" sz="2000" dirty="0" smtClean="0"/>
              <a:t> and </a:t>
            </a:r>
            <a:r>
              <a:rPr lang="en-US" sz="2000" i="1" dirty="0" smtClean="0"/>
              <a:t>project staffing</a:t>
            </a:r>
            <a:r>
              <a:rPr lang="en-US" sz="2000" dirty="0" smtClean="0"/>
              <a:t>), and determine the degree to which these inputs belong to each of the appropriate fuzzy sets.</a:t>
            </a:r>
          </a:p>
        </p:txBody>
      </p:sp>
      <p:graphicFrame>
        <p:nvGraphicFramePr>
          <p:cNvPr id="2050" name="Object 4"/>
          <p:cNvGraphicFramePr>
            <a:graphicFrameLocks noGrp="1" noChangeAspect="1"/>
          </p:cNvGraphicFramePr>
          <p:nvPr>
            <p:ph sz="half" idx="2"/>
          </p:nvPr>
        </p:nvGraphicFramePr>
        <p:xfrm>
          <a:off x="487363" y="3068638"/>
          <a:ext cx="8188325" cy="2843212"/>
        </p:xfrm>
        <a:graphic>
          <a:graphicData uri="http://schemas.openxmlformats.org/presentationml/2006/ole">
            <mc:AlternateContent xmlns:mc="http://schemas.openxmlformats.org/markup-compatibility/2006">
              <mc:Choice xmlns:v="urn:schemas-microsoft-com:vml" Requires="v">
                <p:oleObj spid="_x0000_s7173" name="Picture" r:id="rId3" imgW="5361480" imgH="1862280" progId="Word.Picture.8">
                  <p:embed/>
                </p:oleObj>
              </mc:Choice>
              <mc:Fallback>
                <p:oleObj name="Picture" r:id="rId3" imgW="5361480" imgH="186228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3" y="3068638"/>
                        <a:ext cx="8188325" cy="28432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4"/>
          <p:cNvSpPr>
            <a:spLocks noGrp="1"/>
          </p:cNvSpPr>
          <p:nvPr>
            <p:ph type="sldNum" sz="quarter" idx="11"/>
          </p:nvPr>
        </p:nvSpPr>
        <p:spPr>
          <a:noFill/>
        </p:spPr>
        <p:txBody>
          <a:bodyPr/>
          <a:lstStyle/>
          <a:p>
            <a:fld id="{73963DB9-BF7C-4006-A93C-A6B66E7E3BAA}" type="slidenum">
              <a:rPr lang="en-GB"/>
              <a:pPr/>
              <a:t>135</a:t>
            </a:fld>
            <a:endParaRPr lang="en-GB"/>
          </a:p>
        </p:txBody>
      </p:sp>
      <p:sp>
        <p:nvSpPr>
          <p:cNvPr id="358402" name="Rectangle 2"/>
          <p:cNvSpPr>
            <a:spLocks noGrp="1" noRot="1" noChangeArrowheads="1"/>
          </p:cNvSpPr>
          <p:nvPr>
            <p:ph type="title"/>
          </p:nvPr>
        </p:nvSpPr>
        <p:spPr/>
        <p:txBody>
          <a:bodyPr/>
          <a:lstStyle/>
          <a:p>
            <a:pPr eaLnBrk="1" hangingPunct="1">
              <a:defRPr/>
            </a:pPr>
            <a:r>
              <a:rPr lang="en-GB" smtClean="0"/>
              <a:t>Step 2: Rule Evaluation</a:t>
            </a:r>
            <a:endParaRPr lang="en-US" smtClean="0"/>
          </a:p>
        </p:txBody>
      </p:sp>
      <p:sp>
        <p:nvSpPr>
          <p:cNvPr id="358403" name="Rectangle 3"/>
          <p:cNvSpPr>
            <a:spLocks noGrp="1" noChangeArrowheads="1"/>
          </p:cNvSpPr>
          <p:nvPr>
            <p:ph type="body" idx="1"/>
          </p:nvPr>
        </p:nvSpPr>
        <p:spPr>
          <a:xfrm>
            <a:off x="468313" y="1412875"/>
            <a:ext cx="8280400" cy="4824413"/>
          </a:xfrm>
        </p:spPr>
        <p:txBody>
          <a:bodyPr>
            <a:normAutofit lnSpcReduction="10000"/>
          </a:bodyPr>
          <a:lstStyle/>
          <a:p>
            <a:pPr algn="just" eaLnBrk="1" hangingPunct="1">
              <a:spcBef>
                <a:spcPct val="25000"/>
              </a:spcBef>
              <a:defRPr/>
            </a:pPr>
            <a:r>
              <a:rPr lang="en-GB" sz="2000" dirty="0" smtClean="0"/>
              <a:t>The  second  step  is   to  take  the  </a:t>
            </a:r>
            <a:r>
              <a:rPr lang="en-GB" sz="2000" dirty="0" err="1" smtClean="0"/>
              <a:t>fuzzified</a:t>
            </a:r>
            <a:r>
              <a:rPr lang="en-GB" sz="2000" dirty="0" smtClean="0"/>
              <a:t>  inputs,</a:t>
            </a:r>
            <a:br>
              <a:rPr lang="en-GB" sz="2000" dirty="0" smtClean="0"/>
            </a:br>
            <a:r>
              <a:rPr lang="en-AU" sz="2000" dirty="0" smtClean="0">
                <a:sym typeface="Symbol" pitchFamily="18" charset="2"/>
              </a:rPr>
              <a:t></a:t>
            </a:r>
            <a:r>
              <a:rPr lang="en-GB" sz="2000" baseline="-25000" dirty="0" smtClean="0"/>
              <a:t>(x=A1)</a:t>
            </a:r>
            <a:r>
              <a:rPr lang="en-GB" sz="2000" dirty="0" smtClean="0"/>
              <a:t> = 0.5, </a:t>
            </a:r>
            <a:r>
              <a:rPr lang="en-AU" sz="2000" dirty="0" smtClean="0">
                <a:sym typeface="Symbol" pitchFamily="18" charset="2"/>
              </a:rPr>
              <a:t></a:t>
            </a:r>
            <a:r>
              <a:rPr lang="en-GB" sz="2000" baseline="-25000" dirty="0" smtClean="0"/>
              <a:t>(x=A2)</a:t>
            </a:r>
            <a:r>
              <a:rPr lang="en-GB" sz="2000" dirty="0" smtClean="0"/>
              <a:t> = 0.2, </a:t>
            </a:r>
            <a:r>
              <a:rPr lang="en-AU" sz="2000" dirty="0" smtClean="0">
                <a:sym typeface="Symbol" pitchFamily="18" charset="2"/>
              </a:rPr>
              <a:t></a:t>
            </a:r>
            <a:r>
              <a:rPr lang="en-GB" sz="2000" baseline="-25000" dirty="0" smtClean="0"/>
              <a:t>(y=B1)</a:t>
            </a:r>
            <a:r>
              <a:rPr lang="en-GB" sz="2000" dirty="0" smtClean="0"/>
              <a:t> = 0.1 and </a:t>
            </a:r>
            <a:r>
              <a:rPr lang="en-AU" sz="2000" dirty="0" smtClean="0">
                <a:sym typeface="Symbol" pitchFamily="18" charset="2"/>
              </a:rPr>
              <a:t></a:t>
            </a:r>
            <a:r>
              <a:rPr lang="en-GB" sz="2000" baseline="-25000" dirty="0" smtClean="0"/>
              <a:t>(y=B2)</a:t>
            </a:r>
            <a:r>
              <a:rPr lang="en-GB" sz="2000" dirty="0" smtClean="0"/>
              <a:t> = 0.7,</a:t>
            </a:r>
          </a:p>
          <a:p>
            <a:pPr algn="just" eaLnBrk="1" hangingPunct="1">
              <a:spcBef>
                <a:spcPct val="25000"/>
              </a:spcBef>
              <a:buFont typeface="Wingdings" pitchFamily="2" charset="2"/>
              <a:buNone/>
              <a:defRPr/>
            </a:pPr>
            <a:r>
              <a:rPr lang="en-GB" sz="2000" dirty="0" smtClean="0"/>
              <a:t>	and apply them to the antecedents of the fuzzy rules.</a:t>
            </a:r>
          </a:p>
          <a:p>
            <a:pPr algn="just" eaLnBrk="1" hangingPunct="1">
              <a:spcBef>
                <a:spcPct val="25000"/>
              </a:spcBef>
              <a:defRPr/>
            </a:pPr>
            <a:r>
              <a:rPr lang="en-GB" sz="2000" dirty="0" smtClean="0"/>
              <a:t>If a given fuzzy rule has multiple antecedents, the fuzzy operator (AND or </a:t>
            </a:r>
            <a:r>
              <a:rPr lang="en-GB" sz="2000" dirty="0" err="1" smtClean="0"/>
              <a:t>OR</a:t>
            </a:r>
            <a:r>
              <a:rPr lang="en-GB" sz="2000" dirty="0" smtClean="0"/>
              <a:t>) is used to obtain a single number that represents the result of the antecedent evaluation.</a:t>
            </a:r>
          </a:p>
          <a:p>
            <a:pPr algn="just" eaLnBrk="1" hangingPunct="1">
              <a:spcBef>
                <a:spcPct val="25000"/>
              </a:spcBef>
              <a:buFont typeface="Wingdings" pitchFamily="2" charset="2"/>
              <a:buNone/>
              <a:defRPr/>
            </a:pPr>
            <a:endParaRPr lang="en-GB" sz="2000" dirty="0" smtClean="0"/>
          </a:p>
          <a:p>
            <a:pPr algn="just" eaLnBrk="1" hangingPunct="1">
              <a:spcBef>
                <a:spcPct val="25000"/>
              </a:spcBef>
              <a:buFont typeface="Wingdings" pitchFamily="2" charset="2"/>
              <a:buNone/>
              <a:defRPr/>
            </a:pPr>
            <a:r>
              <a:rPr lang="en-GB" sz="2000" dirty="0" smtClean="0"/>
              <a:t>RECALL: To evaluate the disjunction of the rule antecedents, we use the </a:t>
            </a:r>
            <a:r>
              <a:rPr lang="en-GB" sz="2000" b="1" dirty="0" smtClean="0"/>
              <a:t>OR</a:t>
            </a:r>
            <a:r>
              <a:rPr lang="en-GB" sz="2000" dirty="0" smtClean="0"/>
              <a:t> fuzzy operation.  Typically, fuzzy expert systems make use of the classical fuzzy operation union:</a:t>
            </a:r>
          </a:p>
          <a:p>
            <a:pPr algn="just" eaLnBrk="1" hangingPunct="1">
              <a:spcBef>
                <a:spcPct val="25000"/>
              </a:spcBef>
              <a:buFont typeface="Wingdings" pitchFamily="2" charset="2"/>
              <a:buNone/>
              <a:defRPr/>
            </a:pPr>
            <a:r>
              <a:rPr lang="en-AU" sz="2000" i="1" dirty="0" smtClean="0">
                <a:sym typeface="Symbol" pitchFamily="18" charset="2"/>
              </a:rPr>
              <a:t></a:t>
            </a:r>
            <a:r>
              <a:rPr lang="en-GB" sz="2000" i="1" baseline="-25000" dirty="0" smtClean="0"/>
              <a:t>A</a:t>
            </a:r>
            <a:r>
              <a:rPr lang="en-AU" sz="2000" baseline="-25000" dirty="0" smtClean="0">
                <a:sym typeface="Symbol" pitchFamily="18" charset="2"/>
              </a:rPr>
              <a:t></a:t>
            </a:r>
            <a:r>
              <a:rPr lang="en-GB" sz="2000" i="1" baseline="-25000" dirty="0" smtClean="0"/>
              <a:t>B</a:t>
            </a:r>
            <a:r>
              <a:rPr lang="en-GB" sz="2000" dirty="0" smtClean="0"/>
              <a:t>(</a:t>
            </a:r>
            <a:r>
              <a:rPr lang="en-GB" sz="2000" i="1" dirty="0" smtClean="0"/>
              <a:t>x</a:t>
            </a:r>
            <a:r>
              <a:rPr lang="en-GB" sz="2000" dirty="0" smtClean="0"/>
              <a:t>) = max [</a:t>
            </a:r>
            <a:r>
              <a:rPr lang="en-AU" sz="2000" i="1" dirty="0" smtClean="0">
                <a:sym typeface="Symbol" pitchFamily="18" charset="2"/>
              </a:rPr>
              <a:t></a:t>
            </a:r>
            <a:r>
              <a:rPr lang="en-GB" sz="2000" i="1" baseline="-25000" dirty="0" smtClean="0"/>
              <a:t>A</a:t>
            </a:r>
            <a:r>
              <a:rPr lang="en-GB" sz="2000" dirty="0" smtClean="0"/>
              <a:t>(</a:t>
            </a:r>
            <a:r>
              <a:rPr lang="en-GB" sz="2000" i="1" dirty="0" smtClean="0"/>
              <a:t>x</a:t>
            </a:r>
            <a:r>
              <a:rPr lang="en-GB" sz="2000" dirty="0" smtClean="0"/>
              <a:t>), </a:t>
            </a:r>
            <a:r>
              <a:rPr lang="en-AU" sz="2000" i="1" dirty="0" smtClean="0">
                <a:sym typeface="Symbol" pitchFamily="18" charset="2"/>
              </a:rPr>
              <a:t></a:t>
            </a:r>
            <a:r>
              <a:rPr lang="en-GB" sz="2000" i="1" baseline="-25000" dirty="0" smtClean="0"/>
              <a:t>B</a:t>
            </a:r>
            <a:r>
              <a:rPr lang="en-GB" sz="2000" dirty="0" smtClean="0"/>
              <a:t>(</a:t>
            </a:r>
            <a:r>
              <a:rPr lang="en-GB" sz="2000" i="1" dirty="0" smtClean="0"/>
              <a:t>x</a:t>
            </a:r>
            <a:r>
              <a:rPr lang="en-GB" sz="2000" dirty="0" smtClean="0"/>
              <a:t>)]</a:t>
            </a:r>
          </a:p>
          <a:p>
            <a:pPr algn="just" eaLnBrk="1" hangingPunct="1">
              <a:spcBef>
                <a:spcPct val="25000"/>
              </a:spcBef>
              <a:buFont typeface="Wingdings" pitchFamily="2" charset="2"/>
              <a:buNone/>
              <a:defRPr/>
            </a:pPr>
            <a:r>
              <a:rPr lang="en-GB" sz="2000" dirty="0" smtClean="0"/>
              <a:t>Similarly, in order to evaluate the conjunction of the rule antecedents, we apply the </a:t>
            </a:r>
            <a:r>
              <a:rPr lang="en-GB" sz="2000" b="1" dirty="0" smtClean="0"/>
              <a:t>AND</a:t>
            </a:r>
            <a:r>
              <a:rPr lang="en-GB" sz="2000" dirty="0" smtClean="0"/>
              <a:t> fuzzy operation intersection:</a:t>
            </a:r>
          </a:p>
          <a:p>
            <a:pPr algn="just" eaLnBrk="1" hangingPunct="1">
              <a:spcBef>
                <a:spcPct val="25000"/>
              </a:spcBef>
              <a:buFont typeface="Wingdings" pitchFamily="2" charset="2"/>
              <a:buNone/>
              <a:defRPr/>
            </a:pPr>
            <a:r>
              <a:rPr lang="en-AU" sz="2000" i="1" dirty="0" smtClean="0">
                <a:sym typeface="Symbol" pitchFamily="18" charset="2"/>
              </a:rPr>
              <a:t></a:t>
            </a:r>
            <a:r>
              <a:rPr lang="en-GB" sz="2000" i="1" baseline="-25000" dirty="0" smtClean="0"/>
              <a:t>A</a:t>
            </a:r>
            <a:r>
              <a:rPr lang="en-AU" sz="2000" baseline="-25000" dirty="0" smtClean="0">
                <a:sym typeface="Symbol" pitchFamily="18" charset="2"/>
              </a:rPr>
              <a:t></a:t>
            </a:r>
            <a:r>
              <a:rPr lang="en-GB" sz="2000" i="1" baseline="-25000" dirty="0" smtClean="0"/>
              <a:t>B</a:t>
            </a:r>
            <a:r>
              <a:rPr lang="en-GB" sz="2000" dirty="0" smtClean="0"/>
              <a:t>(</a:t>
            </a:r>
            <a:r>
              <a:rPr lang="en-GB" sz="2000" i="1" dirty="0" smtClean="0"/>
              <a:t>x</a:t>
            </a:r>
            <a:r>
              <a:rPr lang="en-GB" sz="2000" dirty="0" smtClean="0"/>
              <a:t>) = min [</a:t>
            </a:r>
            <a:r>
              <a:rPr lang="en-AU" sz="2000" i="1" dirty="0" smtClean="0">
                <a:sym typeface="Symbol" pitchFamily="18" charset="2"/>
              </a:rPr>
              <a:t></a:t>
            </a:r>
            <a:r>
              <a:rPr lang="en-GB" sz="2000" i="1" baseline="-25000" dirty="0" smtClean="0"/>
              <a:t>A</a:t>
            </a:r>
            <a:r>
              <a:rPr lang="en-GB" sz="2000" dirty="0" smtClean="0"/>
              <a:t>(</a:t>
            </a:r>
            <a:r>
              <a:rPr lang="en-GB" sz="2000" i="1" dirty="0" smtClean="0"/>
              <a:t>x</a:t>
            </a:r>
            <a:r>
              <a:rPr lang="en-GB" sz="2000" dirty="0" smtClean="0"/>
              <a:t>), </a:t>
            </a:r>
            <a:r>
              <a:rPr lang="en-AU" sz="2000" i="1" dirty="0" smtClean="0">
                <a:sym typeface="Symbol" pitchFamily="18" charset="2"/>
              </a:rPr>
              <a:t></a:t>
            </a:r>
            <a:r>
              <a:rPr lang="en-GB" sz="2000" i="1" baseline="-25000" dirty="0" smtClean="0"/>
              <a:t>B</a:t>
            </a:r>
            <a:r>
              <a:rPr lang="en-GB" sz="2000" dirty="0" smtClean="0"/>
              <a:t>(</a:t>
            </a:r>
            <a:r>
              <a:rPr lang="en-GB" sz="2000" i="1" dirty="0" smtClean="0"/>
              <a:t>x</a:t>
            </a:r>
            <a:r>
              <a:rPr lang="en-GB" sz="2000" dirty="0" smtClean="0"/>
              <a:t>)]</a:t>
            </a:r>
            <a:endParaRPr lang="en-US" sz="2000" dirty="0" smtClean="0"/>
          </a:p>
        </p:txBody>
      </p:sp>
      <p:sp>
        <p:nvSpPr>
          <p:cNvPr id="5"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Slide Number Placeholder 4"/>
          <p:cNvSpPr>
            <a:spLocks noGrp="1"/>
          </p:cNvSpPr>
          <p:nvPr>
            <p:ph type="sldNum" sz="quarter" idx="11"/>
          </p:nvPr>
        </p:nvSpPr>
        <p:spPr>
          <a:noFill/>
        </p:spPr>
        <p:txBody>
          <a:bodyPr/>
          <a:lstStyle/>
          <a:p>
            <a:fld id="{680DDA1A-6F59-4224-B9E6-B776F7444572}" type="slidenum">
              <a:rPr lang="en-GB"/>
              <a:pPr/>
              <a:t>136</a:t>
            </a:fld>
            <a:endParaRPr lang="en-GB"/>
          </a:p>
        </p:txBody>
      </p:sp>
      <p:sp>
        <p:nvSpPr>
          <p:cNvPr id="360450" name="Rectangle 2"/>
          <p:cNvSpPr>
            <a:spLocks noGrp="1" noRot="1" noChangeArrowheads="1"/>
          </p:cNvSpPr>
          <p:nvPr>
            <p:ph type="title"/>
          </p:nvPr>
        </p:nvSpPr>
        <p:spPr/>
        <p:txBody>
          <a:bodyPr/>
          <a:lstStyle/>
          <a:p>
            <a:pPr eaLnBrk="1" hangingPunct="1">
              <a:defRPr/>
            </a:pPr>
            <a:r>
              <a:rPr lang="en-GB" smtClean="0"/>
              <a:t>Step 2: Rule Evaluation</a:t>
            </a:r>
            <a:endParaRPr lang="en-US" smtClean="0"/>
          </a:p>
        </p:txBody>
      </p:sp>
      <p:graphicFrame>
        <p:nvGraphicFramePr>
          <p:cNvPr id="3074" name="Object 3"/>
          <p:cNvGraphicFramePr>
            <a:graphicFrameLocks noGrp="1" noChangeAspect="1"/>
          </p:cNvGraphicFramePr>
          <p:nvPr>
            <p:ph idx="1"/>
          </p:nvPr>
        </p:nvGraphicFramePr>
        <p:xfrm>
          <a:off x="631825" y="1552575"/>
          <a:ext cx="7827963" cy="4972050"/>
        </p:xfrm>
        <a:graphic>
          <a:graphicData uri="http://schemas.openxmlformats.org/presentationml/2006/ole">
            <mc:AlternateContent xmlns:mc="http://schemas.openxmlformats.org/markup-compatibility/2006">
              <mc:Choice xmlns:v="urn:schemas-microsoft-com:vml" Requires="v">
                <p:oleObj spid="_x0000_s8197" name="Picture" r:id="rId3" imgW="5361480" imgH="3405600" progId="Word.Picture.8">
                  <p:embed/>
                </p:oleObj>
              </mc:Choice>
              <mc:Fallback>
                <p:oleObj name="Picture" r:id="rId3" imgW="5361480" imgH="34056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825" y="1552575"/>
                        <a:ext cx="7827963"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4"/>
          <p:cNvSpPr>
            <a:spLocks noGrp="1"/>
          </p:cNvSpPr>
          <p:nvPr>
            <p:ph type="sldNum" sz="quarter" idx="11"/>
          </p:nvPr>
        </p:nvSpPr>
        <p:spPr>
          <a:noFill/>
        </p:spPr>
        <p:txBody>
          <a:bodyPr/>
          <a:lstStyle/>
          <a:p>
            <a:fld id="{60B04CF7-49F5-4071-963C-1368E586D7D5}" type="slidenum">
              <a:rPr lang="en-GB"/>
              <a:pPr/>
              <a:t>137</a:t>
            </a:fld>
            <a:endParaRPr lang="en-GB"/>
          </a:p>
        </p:txBody>
      </p:sp>
      <p:sp>
        <p:nvSpPr>
          <p:cNvPr id="362498" name="Rectangle 2"/>
          <p:cNvSpPr>
            <a:spLocks noGrp="1" noRot="1" noChangeArrowheads="1"/>
          </p:cNvSpPr>
          <p:nvPr>
            <p:ph type="title"/>
          </p:nvPr>
        </p:nvSpPr>
        <p:spPr/>
        <p:txBody>
          <a:bodyPr/>
          <a:lstStyle/>
          <a:p>
            <a:pPr eaLnBrk="1" hangingPunct="1">
              <a:defRPr/>
            </a:pPr>
            <a:r>
              <a:rPr lang="en-GB" smtClean="0"/>
              <a:t>Step 2: Rule Evaluation</a:t>
            </a:r>
            <a:endParaRPr lang="en-US" smtClean="0"/>
          </a:p>
        </p:txBody>
      </p:sp>
      <p:sp>
        <p:nvSpPr>
          <p:cNvPr id="362499" name="Rectangle 3"/>
          <p:cNvSpPr>
            <a:spLocks noGrp="1" noChangeArrowheads="1"/>
          </p:cNvSpPr>
          <p:nvPr>
            <p:ph type="body" idx="1"/>
          </p:nvPr>
        </p:nvSpPr>
        <p:spPr>
          <a:xfrm>
            <a:off x="0" y="1412875"/>
            <a:ext cx="5662613" cy="5329238"/>
          </a:xfrm>
        </p:spPr>
        <p:txBody>
          <a:bodyPr/>
          <a:lstStyle/>
          <a:p>
            <a:pPr marL="231775" indent="-231775" algn="just" eaLnBrk="1" hangingPunct="1">
              <a:lnSpc>
                <a:spcPct val="80000"/>
              </a:lnSpc>
              <a:defRPr/>
            </a:pPr>
            <a:r>
              <a:rPr lang="en-US" sz="2000" dirty="0" smtClean="0"/>
              <a:t>Now the result of the antecedent evaluation can be applied to the membership function of the consequent.</a:t>
            </a:r>
          </a:p>
          <a:p>
            <a:pPr marL="231775" indent="-231775" algn="just" eaLnBrk="1" hangingPunct="1">
              <a:lnSpc>
                <a:spcPct val="80000"/>
              </a:lnSpc>
              <a:defRPr/>
            </a:pPr>
            <a:r>
              <a:rPr lang="en-US" sz="1800" dirty="0" smtClean="0"/>
              <a:t>The most common method is to cut the consequent membership function at the level of the antecedent truth. This method is called </a:t>
            </a:r>
            <a:r>
              <a:rPr lang="en-US" sz="1800" b="1" dirty="0" smtClean="0"/>
              <a:t>clipping</a:t>
            </a:r>
            <a:r>
              <a:rPr lang="en-US" sz="1800" dirty="0" smtClean="0"/>
              <a:t> (alpha-cut).</a:t>
            </a:r>
          </a:p>
          <a:p>
            <a:pPr marL="631825" lvl="1" algn="just" eaLnBrk="1" hangingPunct="1">
              <a:lnSpc>
                <a:spcPct val="90000"/>
              </a:lnSpc>
              <a:spcBef>
                <a:spcPct val="25000"/>
              </a:spcBef>
              <a:defRPr/>
            </a:pPr>
            <a:r>
              <a:rPr lang="en-US" sz="1600" dirty="0" smtClean="0"/>
              <a:t>Since the top of the membership function is sliced, the clipped fuzzy set loses some information.</a:t>
            </a:r>
          </a:p>
          <a:p>
            <a:pPr marL="631825" lvl="1" algn="just" eaLnBrk="1" hangingPunct="1">
              <a:lnSpc>
                <a:spcPct val="90000"/>
              </a:lnSpc>
              <a:spcBef>
                <a:spcPct val="25000"/>
              </a:spcBef>
              <a:defRPr/>
            </a:pPr>
            <a:r>
              <a:rPr lang="en-US" sz="1600" dirty="0" smtClean="0"/>
              <a:t>However, clipping is still often preferred because it involves less complex and faster mathematics, and generates an aggregated output surface that is easier to </a:t>
            </a:r>
            <a:r>
              <a:rPr lang="en-US" sz="1600" dirty="0" err="1" smtClean="0"/>
              <a:t>defuzzify</a:t>
            </a:r>
            <a:r>
              <a:rPr lang="en-US" sz="1600" dirty="0" smtClean="0"/>
              <a:t>.</a:t>
            </a:r>
          </a:p>
          <a:p>
            <a:pPr marL="231775" indent="-231775" algn="just" eaLnBrk="1" hangingPunct="1">
              <a:lnSpc>
                <a:spcPct val="90000"/>
              </a:lnSpc>
              <a:spcBef>
                <a:spcPct val="25000"/>
              </a:spcBef>
              <a:defRPr/>
            </a:pPr>
            <a:r>
              <a:rPr lang="en-US" sz="1800" dirty="0" smtClean="0"/>
              <a:t>While clipping is a frequently used method, </a:t>
            </a:r>
            <a:r>
              <a:rPr lang="en-US" sz="1800" b="1" dirty="0" smtClean="0"/>
              <a:t>scaling</a:t>
            </a:r>
            <a:r>
              <a:rPr lang="en-US" sz="1800" dirty="0" smtClean="0"/>
              <a:t> offers a better approach for preserving the original shape of the fuzzy set.</a:t>
            </a:r>
          </a:p>
          <a:p>
            <a:pPr marL="631825" lvl="1" algn="just" eaLnBrk="1" hangingPunct="1">
              <a:lnSpc>
                <a:spcPct val="90000"/>
              </a:lnSpc>
              <a:spcBef>
                <a:spcPct val="25000"/>
              </a:spcBef>
              <a:defRPr/>
            </a:pPr>
            <a:r>
              <a:rPr lang="en-US" sz="1600" dirty="0" smtClean="0"/>
              <a:t>The original membership function of the rule consequent is adjusted by multiplying all its membership degrees by the truth value of the rule antecedent.</a:t>
            </a:r>
          </a:p>
          <a:p>
            <a:pPr marL="631825" lvl="1" algn="just" eaLnBrk="1" hangingPunct="1">
              <a:lnSpc>
                <a:spcPct val="90000"/>
              </a:lnSpc>
              <a:spcBef>
                <a:spcPct val="25000"/>
              </a:spcBef>
              <a:defRPr/>
            </a:pPr>
            <a:r>
              <a:rPr lang="en-US" sz="1600" dirty="0" smtClean="0"/>
              <a:t>This method, which generally loses less information, can be very useful in fuzzy expert systems.</a:t>
            </a:r>
          </a:p>
        </p:txBody>
      </p:sp>
      <p:grpSp>
        <p:nvGrpSpPr>
          <p:cNvPr id="2" name="Group 42"/>
          <p:cNvGrpSpPr>
            <a:grpSpLocks/>
          </p:cNvGrpSpPr>
          <p:nvPr/>
        </p:nvGrpSpPr>
        <p:grpSpPr bwMode="auto">
          <a:xfrm>
            <a:off x="5724525" y="1450975"/>
            <a:ext cx="3241675" cy="2535238"/>
            <a:chOff x="577" y="2137"/>
            <a:chExt cx="2161" cy="1995"/>
          </a:xfrm>
        </p:grpSpPr>
        <p:sp>
          <p:nvSpPr>
            <p:cNvPr id="15403" name="Text Box 43"/>
            <p:cNvSpPr txBox="1">
              <a:spLocks noChangeArrowheads="1"/>
            </p:cNvSpPr>
            <p:nvPr/>
          </p:nvSpPr>
          <p:spPr bwMode="auto">
            <a:xfrm>
              <a:off x="1410" y="3772"/>
              <a:ext cx="806" cy="360"/>
            </a:xfrm>
            <a:prstGeom prst="rect">
              <a:avLst/>
            </a:prstGeom>
            <a:noFill/>
            <a:ln w="9525">
              <a:noFill/>
              <a:miter lim="800000"/>
              <a:headEnd/>
              <a:tailEnd/>
            </a:ln>
          </p:spPr>
          <p:txBody>
            <a:bodyPr wrap="none">
              <a:spAutoFit/>
            </a:bodyPr>
            <a:lstStyle/>
            <a:p>
              <a:pPr>
                <a:spcBef>
                  <a:spcPct val="0"/>
                </a:spcBef>
                <a:buClrTx/>
                <a:buSzTx/>
                <a:buFontTx/>
                <a:buNone/>
              </a:pPr>
              <a:r>
                <a:rPr lang="en-GB" sz="2400">
                  <a:effectLst/>
                </a:rPr>
                <a:t>clipping</a:t>
              </a:r>
              <a:endParaRPr lang="en-US" sz="2400">
                <a:effectLst/>
              </a:endParaRPr>
            </a:p>
          </p:txBody>
        </p:sp>
        <p:sp>
          <p:nvSpPr>
            <p:cNvPr id="362540" name="Rectangle 44"/>
            <p:cNvSpPr>
              <a:spLocks noChangeArrowheads="1"/>
            </p:cNvSpPr>
            <p:nvPr/>
          </p:nvSpPr>
          <p:spPr bwMode="auto">
            <a:xfrm>
              <a:off x="583" y="2137"/>
              <a:ext cx="542" cy="170"/>
            </a:xfrm>
            <a:prstGeom prst="rect">
              <a:avLst/>
            </a:prstGeom>
            <a:noFill/>
            <a:ln w="9525">
              <a:noFill/>
              <a:miter lim="800000"/>
              <a:headEnd/>
              <a:tailEnd/>
            </a:ln>
          </p:spPr>
          <p:txBody>
            <a:bodyPr/>
            <a:lstStyle/>
            <a:p>
              <a:pPr>
                <a:defRPr/>
              </a:pPr>
              <a:endParaRPr lang="en-US"/>
            </a:p>
          </p:txBody>
        </p:sp>
        <p:sp>
          <p:nvSpPr>
            <p:cNvPr id="362541" name="Rectangle 45"/>
            <p:cNvSpPr>
              <a:spLocks noChangeArrowheads="1"/>
            </p:cNvSpPr>
            <p:nvPr/>
          </p:nvSpPr>
          <p:spPr bwMode="auto">
            <a:xfrm>
              <a:off x="584" y="2139"/>
              <a:ext cx="550"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rPr>
                <a:t>Degree of</a:t>
              </a:r>
              <a:endParaRPr lang="en-US">
                <a:effectLst>
                  <a:outerShdw blurRad="38100" dist="38100" dir="2700000" algn="tl">
                    <a:srgbClr val="000000"/>
                  </a:outerShdw>
                </a:effectLst>
              </a:endParaRPr>
            </a:p>
          </p:txBody>
        </p:sp>
        <p:sp>
          <p:nvSpPr>
            <p:cNvPr id="362542" name="Rectangle 46"/>
            <p:cNvSpPr>
              <a:spLocks noChangeArrowheads="1"/>
            </p:cNvSpPr>
            <p:nvPr/>
          </p:nvSpPr>
          <p:spPr bwMode="auto">
            <a:xfrm>
              <a:off x="583" y="2262"/>
              <a:ext cx="667" cy="170"/>
            </a:xfrm>
            <a:prstGeom prst="rect">
              <a:avLst/>
            </a:prstGeom>
            <a:noFill/>
            <a:ln w="9525">
              <a:noFill/>
              <a:miter lim="800000"/>
              <a:headEnd/>
              <a:tailEnd/>
            </a:ln>
          </p:spPr>
          <p:txBody>
            <a:bodyPr/>
            <a:lstStyle/>
            <a:p>
              <a:pPr>
                <a:defRPr/>
              </a:pPr>
              <a:endParaRPr lang="en-US"/>
            </a:p>
          </p:txBody>
        </p:sp>
        <p:sp>
          <p:nvSpPr>
            <p:cNvPr id="362543" name="Rectangle 47"/>
            <p:cNvSpPr>
              <a:spLocks noChangeArrowheads="1"/>
            </p:cNvSpPr>
            <p:nvPr/>
          </p:nvSpPr>
          <p:spPr bwMode="auto">
            <a:xfrm>
              <a:off x="584" y="2266"/>
              <a:ext cx="679"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rPr>
                <a:t>Membership</a:t>
              </a:r>
              <a:endParaRPr lang="en-US">
                <a:effectLst>
                  <a:outerShdw blurRad="38100" dist="38100" dir="2700000" algn="tl">
                    <a:srgbClr val="000000"/>
                  </a:outerShdw>
                </a:effectLst>
              </a:endParaRPr>
            </a:p>
          </p:txBody>
        </p:sp>
        <p:sp>
          <p:nvSpPr>
            <p:cNvPr id="362544" name="Line 48"/>
            <p:cNvSpPr>
              <a:spLocks noChangeShapeType="1"/>
            </p:cNvSpPr>
            <p:nvPr/>
          </p:nvSpPr>
          <p:spPr bwMode="auto">
            <a:xfrm flipH="1" flipV="1">
              <a:off x="739" y="3497"/>
              <a:ext cx="424" cy="1"/>
            </a:xfrm>
            <a:prstGeom prst="line">
              <a:avLst/>
            </a:prstGeom>
            <a:noFill/>
            <a:ln w="1588">
              <a:solidFill>
                <a:srgbClr val="000000"/>
              </a:solidFill>
              <a:round/>
              <a:headEnd/>
              <a:tailEnd/>
            </a:ln>
          </p:spPr>
          <p:txBody>
            <a:bodyPr/>
            <a:lstStyle/>
            <a:p>
              <a:pPr>
                <a:defRPr/>
              </a:pPr>
              <a:endParaRPr lang="en-US"/>
            </a:p>
          </p:txBody>
        </p:sp>
        <p:sp>
          <p:nvSpPr>
            <p:cNvPr id="362545" name="Rectangle 49"/>
            <p:cNvSpPr>
              <a:spLocks noChangeArrowheads="1"/>
            </p:cNvSpPr>
            <p:nvPr/>
          </p:nvSpPr>
          <p:spPr bwMode="auto">
            <a:xfrm>
              <a:off x="582" y="2431"/>
              <a:ext cx="203" cy="170"/>
            </a:xfrm>
            <a:prstGeom prst="rect">
              <a:avLst/>
            </a:prstGeom>
            <a:noFill/>
            <a:ln w="9525">
              <a:noFill/>
              <a:miter lim="800000"/>
              <a:headEnd/>
              <a:tailEnd/>
            </a:ln>
          </p:spPr>
          <p:txBody>
            <a:bodyPr/>
            <a:lstStyle/>
            <a:p>
              <a:pPr>
                <a:defRPr/>
              </a:pPr>
              <a:endParaRPr lang="en-US"/>
            </a:p>
          </p:txBody>
        </p:sp>
        <p:sp>
          <p:nvSpPr>
            <p:cNvPr id="362546" name="Rectangle 50"/>
            <p:cNvSpPr>
              <a:spLocks noChangeArrowheads="1"/>
            </p:cNvSpPr>
            <p:nvPr/>
          </p:nvSpPr>
          <p:spPr bwMode="auto">
            <a:xfrm>
              <a:off x="606" y="2433"/>
              <a:ext cx="159"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1.0</a:t>
              </a:r>
              <a:endParaRPr lang="en-US">
                <a:effectLst>
                  <a:outerShdw blurRad="38100" dist="38100" dir="2700000" algn="tl">
                    <a:srgbClr val="000000"/>
                  </a:outerShdw>
                </a:effectLst>
              </a:endParaRPr>
            </a:p>
          </p:txBody>
        </p:sp>
        <p:sp>
          <p:nvSpPr>
            <p:cNvPr id="362547" name="Rectangle 51"/>
            <p:cNvSpPr>
              <a:spLocks noChangeArrowheads="1"/>
            </p:cNvSpPr>
            <p:nvPr/>
          </p:nvSpPr>
          <p:spPr bwMode="auto">
            <a:xfrm>
              <a:off x="583" y="3680"/>
              <a:ext cx="203" cy="172"/>
            </a:xfrm>
            <a:prstGeom prst="rect">
              <a:avLst/>
            </a:prstGeom>
            <a:noFill/>
            <a:ln w="9525">
              <a:noFill/>
              <a:miter lim="800000"/>
              <a:headEnd/>
              <a:tailEnd/>
            </a:ln>
          </p:spPr>
          <p:txBody>
            <a:bodyPr/>
            <a:lstStyle/>
            <a:p>
              <a:pPr>
                <a:defRPr/>
              </a:pPr>
              <a:endParaRPr lang="en-US"/>
            </a:p>
          </p:txBody>
        </p:sp>
        <p:sp>
          <p:nvSpPr>
            <p:cNvPr id="362548" name="Rectangle 52"/>
            <p:cNvSpPr>
              <a:spLocks noChangeArrowheads="1"/>
            </p:cNvSpPr>
            <p:nvPr/>
          </p:nvSpPr>
          <p:spPr bwMode="auto">
            <a:xfrm>
              <a:off x="609" y="3684"/>
              <a:ext cx="159"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0.0</a:t>
              </a:r>
              <a:endParaRPr lang="en-US">
                <a:effectLst>
                  <a:outerShdw blurRad="38100" dist="38100" dir="2700000" algn="tl">
                    <a:srgbClr val="000000"/>
                  </a:outerShdw>
                </a:effectLst>
              </a:endParaRPr>
            </a:p>
          </p:txBody>
        </p:sp>
        <p:sp>
          <p:nvSpPr>
            <p:cNvPr id="362549" name="Rectangle 53"/>
            <p:cNvSpPr>
              <a:spLocks noChangeArrowheads="1"/>
            </p:cNvSpPr>
            <p:nvPr/>
          </p:nvSpPr>
          <p:spPr bwMode="auto">
            <a:xfrm>
              <a:off x="583" y="3306"/>
              <a:ext cx="203" cy="170"/>
            </a:xfrm>
            <a:prstGeom prst="rect">
              <a:avLst/>
            </a:prstGeom>
            <a:noFill/>
            <a:ln w="9525">
              <a:noFill/>
              <a:miter lim="800000"/>
              <a:headEnd/>
              <a:tailEnd/>
            </a:ln>
          </p:spPr>
          <p:txBody>
            <a:bodyPr/>
            <a:lstStyle/>
            <a:p>
              <a:pPr>
                <a:defRPr/>
              </a:pPr>
              <a:endParaRPr lang="en-US"/>
            </a:p>
          </p:txBody>
        </p:sp>
        <p:sp>
          <p:nvSpPr>
            <p:cNvPr id="362550" name="Rectangle 54"/>
            <p:cNvSpPr>
              <a:spLocks noChangeArrowheads="1"/>
            </p:cNvSpPr>
            <p:nvPr/>
          </p:nvSpPr>
          <p:spPr bwMode="auto">
            <a:xfrm>
              <a:off x="609" y="3310"/>
              <a:ext cx="159"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0.2</a:t>
              </a:r>
              <a:endParaRPr lang="en-US">
                <a:effectLst>
                  <a:outerShdw blurRad="38100" dist="38100" dir="2700000" algn="tl">
                    <a:srgbClr val="000000"/>
                  </a:outerShdw>
                </a:effectLst>
              </a:endParaRPr>
            </a:p>
          </p:txBody>
        </p:sp>
        <p:sp>
          <p:nvSpPr>
            <p:cNvPr id="362551" name="Rectangle 55"/>
            <p:cNvSpPr>
              <a:spLocks noChangeArrowheads="1"/>
            </p:cNvSpPr>
            <p:nvPr/>
          </p:nvSpPr>
          <p:spPr bwMode="auto">
            <a:xfrm>
              <a:off x="2619" y="3765"/>
              <a:ext cx="119" cy="169"/>
            </a:xfrm>
            <a:prstGeom prst="rect">
              <a:avLst/>
            </a:prstGeom>
            <a:noFill/>
            <a:ln w="9525">
              <a:noFill/>
              <a:miter lim="800000"/>
              <a:headEnd/>
              <a:tailEnd/>
            </a:ln>
          </p:spPr>
          <p:txBody>
            <a:bodyPr/>
            <a:lstStyle/>
            <a:p>
              <a:pPr>
                <a:defRPr/>
              </a:pPr>
              <a:endParaRPr lang="en-US"/>
            </a:p>
          </p:txBody>
        </p:sp>
        <p:sp>
          <p:nvSpPr>
            <p:cNvPr id="362552" name="Rectangle 56"/>
            <p:cNvSpPr>
              <a:spLocks noChangeArrowheads="1"/>
            </p:cNvSpPr>
            <p:nvPr/>
          </p:nvSpPr>
          <p:spPr bwMode="auto">
            <a:xfrm>
              <a:off x="2619" y="3768"/>
              <a:ext cx="71"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latin typeface="Times New Roman" pitchFamily="18" charset="0"/>
                </a:rPr>
                <a:t>Z</a:t>
              </a:r>
              <a:endParaRPr lang="en-US">
                <a:effectLst>
                  <a:outerShdw blurRad="38100" dist="38100" dir="2700000" algn="tl">
                    <a:srgbClr val="000000"/>
                  </a:outerShdw>
                </a:effectLst>
              </a:endParaRPr>
            </a:p>
          </p:txBody>
        </p:sp>
        <p:sp>
          <p:nvSpPr>
            <p:cNvPr id="362553" name="Line 57"/>
            <p:cNvSpPr>
              <a:spLocks noChangeShapeType="1"/>
            </p:cNvSpPr>
            <p:nvPr/>
          </p:nvSpPr>
          <p:spPr bwMode="auto">
            <a:xfrm>
              <a:off x="2679" y="3310"/>
              <a:ext cx="1" cy="438"/>
            </a:xfrm>
            <a:prstGeom prst="line">
              <a:avLst/>
            </a:prstGeom>
            <a:noFill/>
            <a:ln w="15875">
              <a:solidFill>
                <a:srgbClr val="FFFFFF"/>
              </a:solidFill>
              <a:round/>
              <a:headEnd/>
              <a:tailEnd/>
            </a:ln>
          </p:spPr>
          <p:txBody>
            <a:bodyPr/>
            <a:lstStyle/>
            <a:p>
              <a:pPr>
                <a:defRPr/>
              </a:pPr>
              <a:endParaRPr lang="en-US"/>
            </a:p>
          </p:txBody>
        </p:sp>
        <p:sp>
          <p:nvSpPr>
            <p:cNvPr id="362554" name="Line 58"/>
            <p:cNvSpPr>
              <a:spLocks noChangeShapeType="1"/>
            </p:cNvSpPr>
            <p:nvPr/>
          </p:nvSpPr>
          <p:spPr bwMode="auto">
            <a:xfrm>
              <a:off x="577" y="3497"/>
              <a:ext cx="177" cy="1"/>
            </a:xfrm>
            <a:prstGeom prst="line">
              <a:avLst/>
            </a:prstGeom>
            <a:noFill/>
            <a:ln w="1588">
              <a:solidFill>
                <a:srgbClr val="000000"/>
              </a:solidFill>
              <a:round/>
              <a:headEnd/>
              <a:tailEnd/>
            </a:ln>
          </p:spPr>
          <p:txBody>
            <a:bodyPr/>
            <a:lstStyle/>
            <a:p>
              <a:pPr>
                <a:defRPr/>
              </a:pPr>
              <a:endParaRPr lang="en-US"/>
            </a:p>
          </p:txBody>
        </p:sp>
        <p:grpSp>
          <p:nvGrpSpPr>
            <p:cNvPr id="3" name="Group 59"/>
            <p:cNvGrpSpPr>
              <a:grpSpLocks/>
            </p:cNvGrpSpPr>
            <p:nvPr/>
          </p:nvGrpSpPr>
          <p:grpSpPr bwMode="auto">
            <a:xfrm>
              <a:off x="646" y="3474"/>
              <a:ext cx="42" cy="50"/>
              <a:chOff x="646" y="3474"/>
              <a:chExt cx="42" cy="50"/>
            </a:xfrm>
          </p:grpSpPr>
          <p:sp>
            <p:nvSpPr>
              <p:cNvPr id="362556" name="Freeform 60"/>
              <p:cNvSpPr>
                <a:spLocks/>
              </p:cNvSpPr>
              <p:nvPr/>
            </p:nvSpPr>
            <p:spPr bwMode="auto">
              <a:xfrm>
                <a:off x="646" y="3474"/>
                <a:ext cx="42" cy="50"/>
              </a:xfrm>
              <a:custGeom>
                <a:avLst/>
                <a:gdLst/>
                <a:ahLst/>
                <a:cxnLst>
                  <a:cxn ang="0">
                    <a:pos x="0" y="0"/>
                  </a:cxn>
                  <a:cxn ang="0">
                    <a:pos x="42" y="24"/>
                  </a:cxn>
                  <a:cxn ang="0">
                    <a:pos x="0" y="50"/>
                  </a:cxn>
                  <a:cxn ang="0">
                    <a:pos x="0" y="0"/>
                  </a:cxn>
                </a:cxnLst>
                <a:rect l="0" t="0" r="r" b="b"/>
                <a:pathLst>
                  <a:path w="42" h="50">
                    <a:moveTo>
                      <a:pt x="0" y="0"/>
                    </a:moveTo>
                    <a:lnTo>
                      <a:pt x="42" y="24"/>
                    </a:lnTo>
                    <a:lnTo>
                      <a:pt x="0" y="50"/>
                    </a:lnTo>
                    <a:lnTo>
                      <a:pt x="0" y="0"/>
                    </a:lnTo>
                    <a:close/>
                  </a:path>
                </a:pathLst>
              </a:custGeom>
              <a:solidFill>
                <a:srgbClr val="C0C0C0"/>
              </a:solidFill>
              <a:ln w="1588">
                <a:solidFill>
                  <a:srgbClr val="000000"/>
                </a:solidFill>
                <a:prstDash val="solid"/>
                <a:round/>
                <a:headEnd/>
                <a:tailEnd/>
              </a:ln>
            </p:spPr>
            <p:txBody>
              <a:bodyPr/>
              <a:lstStyle/>
              <a:p>
                <a:pPr>
                  <a:defRPr/>
                </a:pPr>
                <a:endParaRPr lang="en-US"/>
              </a:p>
            </p:txBody>
          </p:sp>
          <p:sp>
            <p:nvSpPr>
              <p:cNvPr id="362557" name="Freeform 61"/>
              <p:cNvSpPr>
                <a:spLocks/>
              </p:cNvSpPr>
              <p:nvPr/>
            </p:nvSpPr>
            <p:spPr bwMode="auto">
              <a:xfrm>
                <a:off x="646" y="3474"/>
                <a:ext cx="42" cy="50"/>
              </a:xfrm>
              <a:custGeom>
                <a:avLst/>
                <a:gdLst/>
                <a:ahLst/>
                <a:cxnLst>
                  <a:cxn ang="0">
                    <a:pos x="0" y="0"/>
                  </a:cxn>
                  <a:cxn ang="0">
                    <a:pos x="42" y="24"/>
                  </a:cxn>
                  <a:cxn ang="0">
                    <a:pos x="0" y="50"/>
                  </a:cxn>
                  <a:cxn ang="0">
                    <a:pos x="0" y="0"/>
                  </a:cxn>
                </a:cxnLst>
                <a:rect l="0" t="0" r="r" b="b"/>
                <a:pathLst>
                  <a:path w="42" h="50">
                    <a:moveTo>
                      <a:pt x="0" y="0"/>
                    </a:moveTo>
                    <a:lnTo>
                      <a:pt x="42" y="24"/>
                    </a:lnTo>
                    <a:lnTo>
                      <a:pt x="0" y="50"/>
                    </a:lnTo>
                    <a:lnTo>
                      <a:pt x="0" y="0"/>
                    </a:lnTo>
                  </a:path>
                </a:pathLst>
              </a:custGeom>
              <a:noFill/>
              <a:ln w="1588">
                <a:solidFill>
                  <a:srgbClr val="000000"/>
                </a:solidFill>
                <a:prstDash val="solid"/>
                <a:round/>
                <a:headEnd/>
                <a:tailEnd/>
              </a:ln>
            </p:spPr>
            <p:txBody>
              <a:bodyPr/>
              <a:lstStyle/>
              <a:p>
                <a:pPr>
                  <a:defRPr/>
                </a:pPr>
                <a:endParaRPr lang="en-US"/>
              </a:p>
            </p:txBody>
          </p:sp>
        </p:grpSp>
        <p:sp>
          <p:nvSpPr>
            <p:cNvPr id="362558" name="Line 62"/>
            <p:cNvSpPr>
              <a:spLocks noChangeShapeType="1"/>
            </p:cNvSpPr>
            <p:nvPr/>
          </p:nvSpPr>
          <p:spPr bwMode="auto">
            <a:xfrm>
              <a:off x="1159" y="3497"/>
              <a:ext cx="1102" cy="0"/>
            </a:xfrm>
            <a:prstGeom prst="line">
              <a:avLst/>
            </a:prstGeom>
            <a:noFill/>
            <a:ln w="1588">
              <a:solidFill>
                <a:srgbClr val="000000"/>
              </a:solidFill>
              <a:round/>
              <a:headEnd/>
              <a:tailEnd/>
            </a:ln>
          </p:spPr>
          <p:txBody>
            <a:bodyPr/>
            <a:lstStyle/>
            <a:p>
              <a:pPr>
                <a:defRPr/>
              </a:pPr>
              <a:endParaRPr lang="en-US"/>
            </a:p>
          </p:txBody>
        </p:sp>
        <p:sp>
          <p:nvSpPr>
            <p:cNvPr id="362559" name="Freeform 63"/>
            <p:cNvSpPr>
              <a:spLocks/>
            </p:cNvSpPr>
            <p:nvPr/>
          </p:nvSpPr>
          <p:spPr bwMode="auto">
            <a:xfrm>
              <a:off x="1056" y="3497"/>
              <a:ext cx="1362" cy="251"/>
            </a:xfrm>
            <a:custGeom>
              <a:avLst/>
              <a:gdLst/>
              <a:ahLst/>
              <a:cxnLst>
                <a:cxn ang="0">
                  <a:pos x="0" y="250"/>
                </a:cxn>
                <a:cxn ang="0">
                  <a:pos x="94" y="0"/>
                </a:cxn>
                <a:cxn ang="0">
                  <a:pos x="1267" y="0"/>
                </a:cxn>
                <a:cxn ang="0">
                  <a:pos x="1362" y="250"/>
                </a:cxn>
                <a:cxn ang="0">
                  <a:pos x="0" y="250"/>
                </a:cxn>
              </a:cxnLst>
              <a:rect l="0" t="0" r="r" b="b"/>
              <a:pathLst>
                <a:path w="1362" h="250">
                  <a:moveTo>
                    <a:pt x="0" y="250"/>
                  </a:moveTo>
                  <a:lnTo>
                    <a:pt x="94" y="0"/>
                  </a:lnTo>
                  <a:lnTo>
                    <a:pt x="1267" y="0"/>
                  </a:lnTo>
                  <a:lnTo>
                    <a:pt x="1362" y="250"/>
                  </a:lnTo>
                  <a:lnTo>
                    <a:pt x="0" y="250"/>
                  </a:lnTo>
                  <a:close/>
                </a:path>
              </a:pathLst>
            </a:custGeom>
            <a:solidFill>
              <a:srgbClr val="808080"/>
            </a:solidFill>
            <a:ln w="1588">
              <a:solidFill>
                <a:srgbClr val="000000"/>
              </a:solidFill>
              <a:prstDash val="solid"/>
              <a:round/>
              <a:headEnd/>
              <a:tailEnd/>
            </a:ln>
          </p:spPr>
          <p:txBody>
            <a:bodyPr/>
            <a:lstStyle/>
            <a:p>
              <a:pPr>
                <a:defRPr/>
              </a:pPr>
              <a:endParaRPr lang="en-US"/>
            </a:p>
          </p:txBody>
        </p:sp>
        <p:sp>
          <p:nvSpPr>
            <p:cNvPr id="362560" name="Freeform 64"/>
            <p:cNvSpPr>
              <a:spLocks/>
            </p:cNvSpPr>
            <p:nvPr/>
          </p:nvSpPr>
          <p:spPr bwMode="auto">
            <a:xfrm>
              <a:off x="1056" y="2496"/>
              <a:ext cx="1362" cy="1253"/>
            </a:xfrm>
            <a:custGeom>
              <a:avLst/>
              <a:gdLst/>
              <a:ahLst/>
              <a:cxnLst>
                <a:cxn ang="0">
                  <a:pos x="0" y="1252"/>
                </a:cxn>
                <a:cxn ang="0">
                  <a:pos x="1362" y="1252"/>
                </a:cxn>
                <a:cxn ang="0">
                  <a:pos x="889" y="0"/>
                </a:cxn>
                <a:cxn ang="0">
                  <a:pos x="471" y="0"/>
                </a:cxn>
                <a:cxn ang="0">
                  <a:pos x="0" y="1252"/>
                </a:cxn>
              </a:cxnLst>
              <a:rect l="0" t="0" r="r" b="b"/>
              <a:pathLst>
                <a:path w="1362" h="1252">
                  <a:moveTo>
                    <a:pt x="0" y="1252"/>
                  </a:moveTo>
                  <a:lnTo>
                    <a:pt x="1362" y="1252"/>
                  </a:lnTo>
                  <a:lnTo>
                    <a:pt x="889" y="0"/>
                  </a:lnTo>
                  <a:lnTo>
                    <a:pt x="471" y="0"/>
                  </a:lnTo>
                  <a:lnTo>
                    <a:pt x="0" y="1252"/>
                  </a:lnTo>
                </a:path>
              </a:pathLst>
            </a:custGeom>
            <a:noFill/>
            <a:ln w="1588">
              <a:solidFill>
                <a:srgbClr val="FFFFFF"/>
              </a:solidFill>
              <a:prstDash val="solid"/>
              <a:round/>
              <a:headEnd/>
              <a:tailEnd/>
            </a:ln>
          </p:spPr>
          <p:txBody>
            <a:bodyPr/>
            <a:lstStyle/>
            <a:p>
              <a:pPr>
                <a:defRPr/>
              </a:pPr>
              <a:endParaRPr lang="en-US"/>
            </a:p>
          </p:txBody>
        </p:sp>
        <p:sp>
          <p:nvSpPr>
            <p:cNvPr id="362561" name="Rectangle 65"/>
            <p:cNvSpPr>
              <a:spLocks noChangeArrowheads="1"/>
            </p:cNvSpPr>
            <p:nvPr/>
          </p:nvSpPr>
          <p:spPr bwMode="auto">
            <a:xfrm>
              <a:off x="1623" y="2792"/>
              <a:ext cx="230" cy="150"/>
            </a:xfrm>
            <a:prstGeom prst="rect">
              <a:avLst/>
            </a:prstGeom>
            <a:solidFill>
              <a:srgbClr val="FFFFFF"/>
            </a:solidFill>
            <a:ln w="1588">
              <a:solidFill>
                <a:srgbClr val="000000"/>
              </a:solidFill>
              <a:miter lim="800000"/>
              <a:headEnd/>
              <a:tailEnd/>
            </a:ln>
          </p:spPr>
          <p:txBody>
            <a:bodyPr/>
            <a:lstStyle/>
            <a:p>
              <a:pPr>
                <a:defRPr/>
              </a:pPr>
              <a:endParaRPr lang="en-US"/>
            </a:p>
          </p:txBody>
        </p:sp>
        <p:sp>
          <p:nvSpPr>
            <p:cNvPr id="362562" name="Rectangle 66"/>
            <p:cNvSpPr>
              <a:spLocks noChangeArrowheads="1"/>
            </p:cNvSpPr>
            <p:nvPr/>
          </p:nvSpPr>
          <p:spPr bwMode="auto">
            <a:xfrm>
              <a:off x="1640" y="2794"/>
              <a:ext cx="133" cy="170"/>
            </a:xfrm>
            <a:prstGeom prst="rect">
              <a:avLst/>
            </a:prstGeom>
            <a:noFill/>
            <a:ln w="9525">
              <a:noFill/>
              <a:miter lim="800000"/>
              <a:headEnd/>
              <a:tailEnd/>
            </a:ln>
          </p:spPr>
          <p:txBody>
            <a:bodyPr/>
            <a:lstStyle/>
            <a:p>
              <a:pPr marL="342900" indent="-342900">
                <a:defRPr/>
              </a:pPr>
              <a:endParaRPr lang="en-US">
                <a:solidFill>
                  <a:schemeClr val="bg2"/>
                </a:solidFill>
                <a:effectLst>
                  <a:outerShdw blurRad="38100" dist="38100" dir="2700000" algn="tl">
                    <a:srgbClr val="000000"/>
                  </a:outerShdw>
                </a:effectLst>
              </a:endParaRPr>
            </a:p>
          </p:txBody>
        </p:sp>
        <p:sp>
          <p:nvSpPr>
            <p:cNvPr id="362563" name="Rectangle 67"/>
            <p:cNvSpPr>
              <a:spLocks noChangeArrowheads="1"/>
            </p:cNvSpPr>
            <p:nvPr/>
          </p:nvSpPr>
          <p:spPr bwMode="auto">
            <a:xfrm>
              <a:off x="1664" y="2797"/>
              <a:ext cx="85"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solidFill>
                    <a:schemeClr val="bg2"/>
                  </a:solidFill>
                  <a:effectLst/>
                  <a:latin typeface="Times New Roman" pitchFamily="18" charset="0"/>
                </a:rPr>
                <a:t>C</a:t>
              </a:r>
              <a:endParaRPr lang="en-US">
                <a:solidFill>
                  <a:schemeClr val="bg2"/>
                </a:solidFill>
                <a:effectLst>
                  <a:outerShdw blurRad="38100" dist="38100" dir="2700000" algn="tl">
                    <a:srgbClr val="000000"/>
                  </a:outerShdw>
                </a:effectLst>
              </a:endParaRPr>
            </a:p>
          </p:txBody>
        </p:sp>
        <p:sp>
          <p:nvSpPr>
            <p:cNvPr id="362564" name="Rectangle 68"/>
            <p:cNvSpPr>
              <a:spLocks noChangeArrowheads="1"/>
            </p:cNvSpPr>
            <p:nvPr/>
          </p:nvSpPr>
          <p:spPr bwMode="auto">
            <a:xfrm>
              <a:off x="1721" y="2794"/>
              <a:ext cx="111" cy="170"/>
            </a:xfrm>
            <a:prstGeom prst="rect">
              <a:avLst/>
            </a:prstGeom>
            <a:noFill/>
            <a:ln w="9525">
              <a:noFill/>
              <a:miter lim="800000"/>
              <a:headEnd/>
              <a:tailEnd/>
            </a:ln>
          </p:spPr>
          <p:txBody>
            <a:bodyPr/>
            <a:lstStyle/>
            <a:p>
              <a:pPr>
                <a:defRPr/>
              </a:pPr>
              <a:endParaRPr lang="en-US"/>
            </a:p>
          </p:txBody>
        </p:sp>
        <p:sp>
          <p:nvSpPr>
            <p:cNvPr id="362565" name="Rectangle 69"/>
            <p:cNvSpPr>
              <a:spLocks noChangeArrowheads="1"/>
            </p:cNvSpPr>
            <p:nvPr/>
          </p:nvSpPr>
          <p:spPr bwMode="auto">
            <a:xfrm>
              <a:off x="1745" y="2797"/>
              <a:ext cx="63"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solidFill>
                    <a:schemeClr val="bg2"/>
                  </a:solidFill>
                  <a:effectLst/>
                  <a:latin typeface="Times New Roman" pitchFamily="18" charset="0"/>
                </a:rPr>
                <a:t>2</a:t>
              </a:r>
              <a:endParaRPr lang="en-US">
                <a:solidFill>
                  <a:schemeClr val="bg2"/>
                </a:solidFill>
                <a:effectLst>
                  <a:outerShdw blurRad="38100" dist="38100" dir="2700000" algn="tl">
                    <a:srgbClr val="000000"/>
                  </a:outerShdw>
                </a:effectLst>
              </a:endParaRPr>
            </a:p>
          </p:txBody>
        </p:sp>
        <p:sp>
          <p:nvSpPr>
            <p:cNvPr id="362566" name="Line 70"/>
            <p:cNvSpPr>
              <a:spLocks noChangeShapeType="1"/>
            </p:cNvSpPr>
            <p:nvPr/>
          </p:nvSpPr>
          <p:spPr bwMode="auto">
            <a:xfrm>
              <a:off x="769" y="3748"/>
              <a:ext cx="1908" cy="0"/>
            </a:xfrm>
            <a:prstGeom prst="line">
              <a:avLst/>
            </a:prstGeom>
            <a:noFill/>
            <a:ln w="1588">
              <a:solidFill>
                <a:srgbClr val="000000"/>
              </a:solidFill>
              <a:round/>
              <a:headEnd/>
              <a:tailEnd/>
            </a:ln>
          </p:spPr>
          <p:txBody>
            <a:bodyPr/>
            <a:lstStyle/>
            <a:p>
              <a:pPr>
                <a:defRPr/>
              </a:pPr>
              <a:endParaRPr lang="en-US"/>
            </a:p>
          </p:txBody>
        </p:sp>
        <p:sp>
          <p:nvSpPr>
            <p:cNvPr id="362567" name="Line 71"/>
            <p:cNvSpPr>
              <a:spLocks noChangeShapeType="1"/>
            </p:cNvSpPr>
            <p:nvPr/>
          </p:nvSpPr>
          <p:spPr bwMode="auto">
            <a:xfrm flipV="1">
              <a:off x="770" y="2496"/>
              <a:ext cx="1907" cy="0"/>
            </a:xfrm>
            <a:prstGeom prst="line">
              <a:avLst/>
            </a:prstGeom>
            <a:noFill/>
            <a:ln w="1588">
              <a:solidFill>
                <a:srgbClr val="000000"/>
              </a:solidFill>
              <a:round/>
              <a:headEnd/>
              <a:tailEnd/>
            </a:ln>
          </p:spPr>
          <p:txBody>
            <a:bodyPr/>
            <a:lstStyle/>
            <a:p>
              <a:pPr>
                <a:defRPr/>
              </a:pPr>
              <a:endParaRPr lang="en-US"/>
            </a:p>
          </p:txBody>
        </p:sp>
        <p:sp>
          <p:nvSpPr>
            <p:cNvPr id="362568" name="Line 72"/>
            <p:cNvSpPr>
              <a:spLocks noChangeShapeType="1"/>
            </p:cNvSpPr>
            <p:nvPr/>
          </p:nvSpPr>
          <p:spPr bwMode="auto">
            <a:xfrm>
              <a:off x="792" y="2499"/>
              <a:ext cx="0" cy="1249"/>
            </a:xfrm>
            <a:prstGeom prst="line">
              <a:avLst/>
            </a:prstGeom>
            <a:noFill/>
            <a:ln w="1588">
              <a:solidFill>
                <a:srgbClr val="000000"/>
              </a:solidFill>
              <a:round/>
              <a:headEnd/>
              <a:tailEnd/>
            </a:ln>
          </p:spPr>
          <p:txBody>
            <a:bodyPr/>
            <a:lstStyle/>
            <a:p>
              <a:pPr>
                <a:defRPr/>
              </a:pPr>
              <a:endParaRPr lang="en-US"/>
            </a:p>
          </p:txBody>
        </p:sp>
        <p:sp>
          <p:nvSpPr>
            <p:cNvPr id="362569" name="Line 73"/>
            <p:cNvSpPr>
              <a:spLocks noChangeShapeType="1"/>
            </p:cNvSpPr>
            <p:nvPr/>
          </p:nvSpPr>
          <p:spPr bwMode="auto">
            <a:xfrm flipV="1">
              <a:off x="2677" y="2496"/>
              <a:ext cx="1" cy="1253"/>
            </a:xfrm>
            <a:prstGeom prst="line">
              <a:avLst/>
            </a:prstGeom>
            <a:noFill/>
            <a:ln w="1588">
              <a:solidFill>
                <a:srgbClr val="000000"/>
              </a:solidFill>
              <a:round/>
              <a:headEnd/>
              <a:tailEnd/>
            </a:ln>
          </p:spPr>
          <p:txBody>
            <a:bodyPr/>
            <a:lstStyle/>
            <a:p>
              <a:pPr>
                <a:defRPr/>
              </a:pPr>
              <a:endParaRPr lang="en-US"/>
            </a:p>
          </p:txBody>
        </p:sp>
        <p:sp>
          <p:nvSpPr>
            <p:cNvPr id="362570" name="Line 74"/>
            <p:cNvSpPr>
              <a:spLocks noChangeShapeType="1"/>
            </p:cNvSpPr>
            <p:nvPr/>
          </p:nvSpPr>
          <p:spPr bwMode="auto">
            <a:xfrm>
              <a:off x="2417" y="3748"/>
              <a:ext cx="259" cy="0"/>
            </a:xfrm>
            <a:prstGeom prst="line">
              <a:avLst/>
            </a:prstGeom>
            <a:noFill/>
            <a:ln w="15875">
              <a:solidFill>
                <a:srgbClr val="000000"/>
              </a:solidFill>
              <a:round/>
              <a:headEnd/>
              <a:tailEnd/>
            </a:ln>
          </p:spPr>
          <p:txBody>
            <a:bodyPr/>
            <a:lstStyle/>
            <a:p>
              <a:pPr>
                <a:defRPr/>
              </a:pPr>
              <a:endParaRPr lang="en-US"/>
            </a:p>
          </p:txBody>
        </p:sp>
        <p:sp>
          <p:nvSpPr>
            <p:cNvPr id="362571" name="Line 75"/>
            <p:cNvSpPr>
              <a:spLocks noChangeShapeType="1"/>
            </p:cNvSpPr>
            <p:nvPr/>
          </p:nvSpPr>
          <p:spPr bwMode="auto">
            <a:xfrm>
              <a:off x="792" y="3748"/>
              <a:ext cx="265" cy="0"/>
            </a:xfrm>
            <a:prstGeom prst="line">
              <a:avLst/>
            </a:prstGeom>
            <a:noFill/>
            <a:ln w="15875">
              <a:solidFill>
                <a:srgbClr val="000000"/>
              </a:solidFill>
              <a:round/>
              <a:headEnd/>
              <a:tailEnd/>
            </a:ln>
          </p:spPr>
          <p:txBody>
            <a:bodyPr/>
            <a:lstStyle/>
            <a:p>
              <a:pPr>
                <a:defRPr/>
              </a:pPr>
              <a:endParaRPr lang="en-US"/>
            </a:p>
          </p:txBody>
        </p:sp>
        <p:sp>
          <p:nvSpPr>
            <p:cNvPr id="362572" name="Line 76"/>
            <p:cNvSpPr>
              <a:spLocks noChangeShapeType="1"/>
            </p:cNvSpPr>
            <p:nvPr/>
          </p:nvSpPr>
          <p:spPr bwMode="auto">
            <a:xfrm flipV="1">
              <a:off x="1056" y="2499"/>
              <a:ext cx="470" cy="1249"/>
            </a:xfrm>
            <a:prstGeom prst="line">
              <a:avLst/>
            </a:prstGeom>
            <a:noFill/>
            <a:ln w="15875">
              <a:solidFill>
                <a:srgbClr val="000000"/>
              </a:solidFill>
              <a:round/>
              <a:headEnd/>
              <a:tailEnd/>
            </a:ln>
          </p:spPr>
          <p:txBody>
            <a:bodyPr/>
            <a:lstStyle/>
            <a:p>
              <a:pPr>
                <a:defRPr/>
              </a:pPr>
              <a:endParaRPr lang="en-US"/>
            </a:p>
          </p:txBody>
        </p:sp>
        <p:sp>
          <p:nvSpPr>
            <p:cNvPr id="362573" name="Line 77"/>
            <p:cNvSpPr>
              <a:spLocks noChangeShapeType="1"/>
            </p:cNvSpPr>
            <p:nvPr/>
          </p:nvSpPr>
          <p:spPr bwMode="auto">
            <a:xfrm>
              <a:off x="1949" y="2499"/>
              <a:ext cx="470" cy="1249"/>
            </a:xfrm>
            <a:prstGeom prst="line">
              <a:avLst/>
            </a:prstGeom>
            <a:noFill/>
            <a:ln w="15875">
              <a:solidFill>
                <a:srgbClr val="000000"/>
              </a:solidFill>
              <a:round/>
              <a:headEnd/>
              <a:tailEnd/>
            </a:ln>
          </p:spPr>
          <p:txBody>
            <a:bodyPr/>
            <a:lstStyle/>
            <a:p>
              <a:pPr>
                <a:defRPr/>
              </a:pPr>
              <a:endParaRPr lang="en-US"/>
            </a:p>
          </p:txBody>
        </p:sp>
        <p:sp>
          <p:nvSpPr>
            <p:cNvPr id="362574" name="Line 78"/>
            <p:cNvSpPr>
              <a:spLocks noChangeShapeType="1"/>
            </p:cNvSpPr>
            <p:nvPr/>
          </p:nvSpPr>
          <p:spPr bwMode="auto">
            <a:xfrm flipV="1">
              <a:off x="1525" y="2497"/>
              <a:ext cx="420" cy="2"/>
            </a:xfrm>
            <a:prstGeom prst="line">
              <a:avLst/>
            </a:prstGeom>
            <a:noFill/>
            <a:ln w="15875">
              <a:solidFill>
                <a:srgbClr val="000000"/>
              </a:solidFill>
              <a:round/>
              <a:headEnd/>
              <a:tailEnd/>
            </a:ln>
          </p:spPr>
          <p:txBody>
            <a:bodyPr/>
            <a:lstStyle/>
            <a:p>
              <a:pPr>
                <a:defRPr/>
              </a:pPr>
              <a:endParaRPr lang="en-US"/>
            </a:p>
          </p:txBody>
        </p:sp>
      </p:grpSp>
      <p:grpSp>
        <p:nvGrpSpPr>
          <p:cNvPr id="4" name="Group 79"/>
          <p:cNvGrpSpPr>
            <a:grpSpLocks/>
          </p:cNvGrpSpPr>
          <p:nvPr/>
        </p:nvGrpSpPr>
        <p:grpSpPr bwMode="auto">
          <a:xfrm>
            <a:off x="5734050" y="4081463"/>
            <a:ext cx="3219450" cy="2516187"/>
            <a:chOff x="2977" y="2137"/>
            <a:chExt cx="2164" cy="1982"/>
          </a:xfrm>
        </p:grpSpPr>
        <p:sp>
          <p:nvSpPr>
            <p:cNvPr id="15367" name="Text Box 80"/>
            <p:cNvSpPr txBox="1">
              <a:spLocks noChangeArrowheads="1"/>
            </p:cNvSpPr>
            <p:nvPr/>
          </p:nvSpPr>
          <p:spPr bwMode="auto">
            <a:xfrm>
              <a:off x="3697" y="3759"/>
              <a:ext cx="740" cy="360"/>
            </a:xfrm>
            <a:prstGeom prst="rect">
              <a:avLst/>
            </a:prstGeom>
            <a:noFill/>
            <a:ln w="9525">
              <a:noFill/>
              <a:miter lim="800000"/>
              <a:headEnd/>
              <a:tailEnd/>
            </a:ln>
          </p:spPr>
          <p:txBody>
            <a:bodyPr wrap="none">
              <a:spAutoFit/>
            </a:bodyPr>
            <a:lstStyle/>
            <a:p>
              <a:pPr>
                <a:spcBef>
                  <a:spcPct val="0"/>
                </a:spcBef>
                <a:buClrTx/>
                <a:buSzTx/>
                <a:buFontTx/>
                <a:buNone/>
              </a:pPr>
              <a:r>
                <a:rPr lang="en-GB" sz="2400">
                  <a:effectLst/>
                </a:rPr>
                <a:t>scaling</a:t>
              </a:r>
              <a:endParaRPr lang="en-US" sz="2400">
                <a:effectLst/>
              </a:endParaRPr>
            </a:p>
          </p:txBody>
        </p:sp>
        <p:sp>
          <p:nvSpPr>
            <p:cNvPr id="362577" name="Rectangle 81"/>
            <p:cNvSpPr>
              <a:spLocks noChangeArrowheads="1"/>
            </p:cNvSpPr>
            <p:nvPr/>
          </p:nvSpPr>
          <p:spPr bwMode="auto">
            <a:xfrm>
              <a:off x="2984" y="2137"/>
              <a:ext cx="541" cy="171"/>
            </a:xfrm>
            <a:prstGeom prst="rect">
              <a:avLst/>
            </a:prstGeom>
            <a:noFill/>
            <a:ln w="9525">
              <a:noFill/>
              <a:miter lim="800000"/>
              <a:headEnd/>
              <a:tailEnd/>
            </a:ln>
          </p:spPr>
          <p:txBody>
            <a:bodyPr/>
            <a:lstStyle/>
            <a:p>
              <a:pPr>
                <a:defRPr/>
              </a:pPr>
              <a:endParaRPr lang="en-US"/>
            </a:p>
          </p:txBody>
        </p:sp>
        <p:sp>
          <p:nvSpPr>
            <p:cNvPr id="362578" name="Rectangle 82"/>
            <p:cNvSpPr>
              <a:spLocks noChangeArrowheads="1"/>
            </p:cNvSpPr>
            <p:nvPr/>
          </p:nvSpPr>
          <p:spPr bwMode="auto">
            <a:xfrm>
              <a:off x="2984" y="2140"/>
              <a:ext cx="555"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rPr>
                <a:t>Degree of</a:t>
              </a:r>
              <a:endParaRPr lang="en-US">
                <a:effectLst>
                  <a:outerShdw blurRad="38100" dist="38100" dir="2700000" algn="tl">
                    <a:srgbClr val="000000"/>
                  </a:outerShdw>
                </a:effectLst>
              </a:endParaRPr>
            </a:p>
          </p:txBody>
        </p:sp>
        <p:sp>
          <p:nvSpPr>
            <p:cNvPr id="362579" name="Rectangle 83"/>
            <p:cNvSpPr>
              <a:spLocks noChangeArrowheads="1"/>
            </p:cNvSpPr>
            <p:nvPr/>
          </p:nvSpPr>
          <p:spPr bwMode="auto">
            <a:xfrm>
              <a:off x="2984" y="2262"/>
              <a:ext cx="667" cy="171"/>
            </a:xfrm>
            <a:prstGeom prst="rect">
              <a:avLst/>
            </a:prstGeom>
            <a:noFill/>
            <a:ln w="9525">
              <a:noFill/>
              <a:miter lim="800000"/>
              <a:headEnd/>
              <a:tailEnd/>
            </a:ln>
          </p:spPr>
          <p:txBody>
            <a:bodyPr/>
            <a:lstStyle/>
            <a:p>
              <a:pPr>
                <a:defRPr/>
              </a:pPr>
              <a:endParaRPr lang="en-US"/>
            </a:p>
          </p:txBody>
        </p:sp>
        <p:sp>
          <p:nvSpPr>
            <p:cNvPr id="362580" name="Rectangle 84"/>
            <p:cNvSpPr>
              <a:spLocks noChangeArrowheads="1"/>
            </p:cNvSpPr>
            <p:nvPr/>
          </p:nvSpPr>
          <p:spPr bwMode="auto">
            <a:xfrm>
              <a:off x="2984" y="2266"/>
              <a:ext cx="685"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rPr>
                <a:t>Membership</a:t>
              </a:r>
              <a:endParaRPr lang="en-US">
                <a:effectLst>
                  <a:outerShdw blurRad="38100" dist="38100" dir="2700000" algn="tl">
                    <a:srgbClr val="000000"/>
                  </a:outerShdw>
                </a:effectLst>
              </a:endParaRPr>
            </a:p>
          </p:txBody>
        </p:sp>
        <p:sp>
          <p:nvSpPr>
            <p:cNvPr id="362581" name="Rectangle 85"/>
            <p:cNvSpPr>
              <a:spLocks noChangeArrowheads="1"/>
            </p:cNvSpPr>
            <p:nvPr/>
          </p:nvSpPr>
          <p:spPr bwMode="auto">
            <a:xfrm>
              <a:off x="5021" y="3765"/>
              <a:ext cx="120" cy="160"/>
            </a:xfrm>
            <a:prstGeom prst="rect">
              <a:avLst/>
            </a:prstGeom>
            <a:noFill/>
            <a:ln w="9525">
              <a:noFill/>
              <a:miter lim="800000"/>
              <a:headEnd/>
              <a:tailEnd/>
            </a:ln>
          </p:spPr>
          <p:txBody>
            <a:bodyPr/>
            <a:lstStyle/>
            <a:p>
              <a:pPr>
                <a:defRPr/>
              </a:pPr>
              <a:endParaRPr lang="en-US"/>
            </a:p>
          </p:txBody>
        </p:sp>
        <p:sp>
          <p:nvSpPr>
            <p:cNvPr id="362582" name="Rectangle 86"/>
            <p:cNvSpPr>
              <a:spLocks noChangeArrowheads="1"/>
            </p:cNvSpPr>
            <p:nvPr/>
          </p:nvSpPr>
          <p:spPr bwMode="auto">
            <a:xfrm>
              <a:off x="5021" y="3770"/>
              <a:ext cx="71"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effectLst/>
                  <a:latin typeface="Times New Roman" pitchFamily="18" charset="0"/>
                </a:rPr>
                <a:t>Z</a:t>
              </a:r>
              <a:endParaRPr lang="en-US">
                <a:effectLst>
                  <a:outerShdw blurRad="38100" dist="38100" dir="2700000" algn="tl">
                    <a:srgbClr val="000000"/>
                  </a:outerShdw>
                </a:effectLst>
              </a:endParaRPr>
            </a:p>
          </p:txBody>
        </p:sp>
        <p:sp>
          <p:nvSpPr>
            <p:cNvPr id="362583" name="Line 87"/>
            <p:cNvSpPr>
              <a:spLocks noChangeShapeType="1"/>
            </p:cNvSpPr>
            <p:nvPr/>
          </p:nvSpPr>
          <p:spPr bwMode="auto">
            <a:xfrm>
              <a:off x="5079" y="3310"/>
              <a:ext cx="1" cy="438"/>
            </a:xfrm>
            <a:prstGeom prst="line">
              <a:avLst/>
            </a:prstGeom>
            <a:noFill/>
            <a:ln w="15875">
              <a:solidFill>
                <a:srgbClr val="FFFFFF"/>
              </a:solidFill>
              <a:round/>
              <a:headEnd/>
              <a:tailEnd/>
            </a:ln>
          </p:spPr>
          <p:txBody>
            <a:bodyPr/>
            <a:lstStyle/>
            <a:p>
              <a:pPr>
                <a:defRPr/>
              </a:pPr>
              <a:endParaRPr lang="en-US"/>
            </a:p>
          </p:txBody>
        </p:sp>
        <p:sp>
          <p:nvSpPr>
            <p:cNvPr id="362584" name="Rectangle 88"/>
            <p:cNvSpPr>
              <a:spLocks noChangeArrowheads="1"/>
            </p:cNvSpPr>
            <p:nvPr/>
          </p:nvSpPr>
          <p:spPr bwMode="auto">
            <a:xfrm>
              <a:off x="2982" y="2430"/>
              <a:ext cx="204" cy="171"/>
            </a:xfrm>
            <a:prstGeom prst="rect">
              <a:avLst/>
            </a:prstGeom>
            <a:noFill/>
            <a:ln w="9525">
              <a:noFill/>
              <a:miter lim="800000"/>
              <a:headEnd/>
              <a:tailEnd/>
            </a:ln>
          </p:spPr>
          <p:txBody>
            <a:bodyPr/>
            <a:lstStyle/>
            <a:p>
              <a:pPr>
                <a:defRPr/>
              </a:pPr>
              <a:endParaRPr lang="en-US"/>
            </a:p>
          </p:txBody>
        </p:sp>
        <p:sp>
          <p:nvSpPr>
            <p:cNvPr id="362585" name="Rectangle 89"/>
            <p:cNvSpPr>
              <a:spLocks noChangeArrowheads="1"/>
            </p:cNvSpPr>
            <p:nvPr/>
          </p:nvSpPr>
          <p:spPr bwMode="auto">
            <a:xfrm>
              <a:off x="3006" y="2433"/>
              <a:ext cx="160"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1.0</a:t>
              </a:r>
              <a:endParaRPr lang="en-US">
                <a:effectLst>
                  <a:outerShdw blurRad="38100" dist="38100" dir="2700000" algn="tl">
                    <a:srgbClr val="000000"/>
                  </a:outerShdw>
                </a:effectLst>
              </a:endParaRPr>
            </a:p>
          </p:txBody>
        </p:sp>
        <p:sp>
          <p:nvSpPr>
            <p:cNvPr id="362586" name="Rectangle 90"/>
            <p:cNvSpPr>
              <a:spLocks noChangeArrowheads="1"/>
            </p:cNvSpPr>
            <p:nvPr/>
          </p:nvSpPr>
          <p:spPr bwMode="auto">
            <a:xfrm>
              <a:off x="2983" y="3680"/>
              <a:ext cx="204" cy="171"/>
            </a:xfrm>
            <a:prstGeom prst="rect">
              <a:avLst/>
            </a:prstGeom>
            <a:noFill/>
            <a:ln w="9525">
              <a:noFill/>
              <a:miter lim="800000"/>
              <a:headEnd/>
              <a:tailEnd/>
            </a:ln>
          </p:spPr>
          <p:txBody>
            <a:bodyPr/>
            <a:lstStyle/>
            <a:p>
              <a:pPr>
                <a:defRPr/>
              </a:pPr>
              <a:endParaRPr lang="en-US"/>
            </a:p>
          </p:txBody>
        </p:sp>
        <p:sp>
          <p:nvSpPr>
            <p:cNvPr id="362587" name="Rectangle 91"/>
            <p:cNvSpPr>
              <a:spLocks noChangeArrowheads="1"/>
            </p:cNvSpPr>
            <p:nvPr/>
          </p:nvSpPr>
          <p:spPr bwMode="auto">
            <a:xfrm>
              <a:off x="3009" y="3685"/>
              <a:ext cx="160"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0.0</a:t>
              </a:r>
              <a:endParaRPr lang="en-US">
                <a:effectLst>
                  <a:outerShdw blurRad="38100" dist="38100" dir="2700000" algn="tl">
                    <a:srgbClr val="000000"/>
                  </a:outerShdw>
                </a:effectLst>
              </a:endParaRPr>
            </a:p>
          </p:txBody>
        </p:sp>
        <p:sp>
          <p:nvSpPr>
            <p:cNvPr id="362588" name="Rectangle 92"/>
            <p:cNvSpPr>
              <a:spLocks noChangeArrowheads="1"/>
            </p:cNvSpPr>
            <p:nvPr/>
          </p:nvSpPr>
          <p:spPr bwMode="auto">
            <a:xfrm>
              <a:off x="2983" y="3306"/>
              <a:ext cx="204" cy="170"/>
            </a:xfrm>
            <a:prstGeom prst="rect">
              <a:avLst/>
            </a:prstGeom>
            <a:noFill/>
            <a:ln w="9525">
              <a:noFill/>
              <a:miter lim="800000"/>
              <a:headEnd/>
              <a:tailEnd/>
            </a:ln>
          </p:spPr>
          <p:txBody>
            <a:bodyPr/>
            <a:lstStyle/>
            <a:p>
              <a:pPr>
                <a:defRPr/>
              </a:pPr>
              <a:endParaRPr lang="en-US"/>
            </a:p>
          </p:txBody>
        </p:sp>
        <p:sp>
          <p:nvSpPr>
            <p:cNvPr id="362589" name="Rectangle 93"/>
            <p:cNvSpPr>
              <a:spLocks noChangeArrowheads="1"/>
            </p:cNvSpPr>
            <p:nvPr/>
          </p:nvSpPr>
          <p:spPr bwMode="auto">
            <a:xfrm>
              <a:off x="3009" y="3310"/>
              <a:ext cx="160"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effectLst/>
                  <a:latin typeface="Times New Roman" pitchFamily="18" charset="0"/>
                </a:rPr>
                <a:t>0.2</a:t>
              </a:r>
              <a:endParaRPr lang="en-US">
                <a:effectLst>
                  <a:outerShdw blurRad="38100" dist="38100" dir="2700000" algn="tl">
                    <a:srgbClr val="000000"/>
                  </a:outerShdw>
                </a:effectLst>
              </a:endParaRPr>
            </a:p>
          </p:txBody>
        </p:sp>
        <p:sp>
          <p:nvSpPr>
            <p:cNvPr id="362590" name="Line 94"/>
            <p:cNvSpPr>
              <a:spLocks noChangeShapeType="1"/>
            </p:cNvSpPr>
            <p:nvPr/>
          </p:nvSpPr>
          <p:spPr bwMode="auto">
            <a:xfrm>
              <a:off x="5079" y="3310"/>
              <a:ext cx="1" cy="438"/>
            </a:xfrm>
            <a:prstGeom prst="line">
              <a:avLst/>
            </a:prstGeom>
            <a:noFill/>
            <a:ln w="15875">
              <a:solidFill>
                <a:srgbClr val="FFFFFF"/>
              </a:solidFill>
              <a:round/>
              <a:headEnd/>
              <a:tailEnd/>
            </a:ln>
          </p:spPr>
          <p:txBody>
            <a:bodyPr/>
            <a:lstStyle/>
            <a:p>
              <a:pPr>
                <a:defRPr/>
              </a:pPr>
              <a:endParaRPr lang="en-US"/>
            </a:p>
          </p:txBody>
        </p:sp>
        <p:sp>
          <p:nvSpPr>
            <p:cNvPr id="362591" name="Line 95"/>
            <p:cNvSpPr>
              <a:spLocks noChangeShapeType="1"/>
            </p:cNvSpPr>
            <p:nvPr/>
          </p:nvSpPr>
          <p:spPr bwMode="auto">
            <a:xfrm>
              <a:off x="3169" y="3748"/>
              <a:ext cx="1908" cy="0"/>
            </a:xfrm>
            <a:prstGeom prst="line">
              <a:avLst/>
            </a:prstGeom>
            <a:noFill/>
            <a:ln w="1588">
              <a:solidFill>
                <a:srgbClr val="000000"/>
              </a:solidFill>
              <a:round/>
              <a:headEnd/>
              <a:tailEnd/>
            </a:ln>
          </p:spPr>
          <p:txBody>
            <a:bodyPr/>
            <a:lstStyle/>
            <a:p>
              <a:pPr>
                <a:defRPr/>
              </a:pPr>
              <a:endParaRPr lang="en-US"/>
            </a:p>
          </p:txBody>
        </p:sp>
        <p:sp>
          <p:nvSpPr>
            <p:cNvPr id="362592" name="Line 96"/>
            <p:cNvSpPr>
              <a:spLocks noChangeShapeType="1"/>
            </p:cNvSpPr>
            <p:nvPr/>
          </p:nvSpPr>
          <p:spPr bwMode="auto">
            <a:xfrm flipV="1">
              <a:off x="3173" y="2495"/>
              <a:ext cx="1905" cy="1"/>
            </a:xfrm>
            <a:prstGeom prst="line">
              <a:avLst/>
            </a:prstGeom>
            <a:noFill/>
            <a:ln w="1588">
              <a:solidFill>
                <a:srgbClr val="000000"/>
              </a:solidFill>
              <a:round/>
              <a:headEnd/>
              <a:tailEnd/>
            </a:ln>
          </p:spPr>
          <p:txBody>
            <a:bodyPr/>
            <a:lstStyle/>
            <a:p>
              <a:pPr>
                <a:defRPr/>
              </a:pPr>
              <a:endParaRPr lang="en-US"/>
            </a:p>
          </p:txBody>
        </p:sp>
        <p:sp>
          <p:nvSpPr>
            <p:cNvPr id="362593" name="Line 97"/>
            <p:cNvSpPr>
              <a:spLocks noChangeShapeType="1"/>
            </p:cNvSpPr>
            <p:nvPr/>
          </p:nvSpPr>
          <p:spPr bwMode="auto">
            <a:xfrm>
              <a:off x="3191" y="2498"/>
              <a:ext cx="0" cy="1249"/>
            </a:xfrm>
            <a:prstGeom prst="line">
              <a:avLst/>
            </a:prstGeom>
            <a:noFill/>
            <a:ln w="1588">
              <a:solidFill>
                <a:srgbClr val="000000"/>
              </a:solidFill>
              <a:round/>
              <a:headEnd/>
              <a:tailEnd/>
            </a:ln>
          </p:spPr>
          <p:txBody>
            <a:bodyPr/>
            <a:lstStyle/>
            <a:p>
              <a:pPr>
                <a:defRPr/>
              </a:pPr>
              <a:endParaRPr lang="en-US"/>
            </a:p>
          </p:txBody>
        </p:sp>
        <p:sp>
          <p:nvSpPr>
            <p:cNvPr id="362594" name="Line 98"/>
            <p:cNvSpPr>
              <a:spLocks noChangeShapeType="1"/>
            </p:cNvSpPr>
            <p:nvPr/>
          </p:nvSpPr>
          <p:spPr bwMode="auto">
            <a:xfrm flipV="1">
              <a:off x="5077" y="2495"/>
              <a:ext cx="1" cy="1253"/>
            </a:xfrm>
            <a:prstGeom prst="line">
              <a:avLst/>
            </a:prstGeom>
            <a:noFill/>
            <a:ln w="1588">
              <a:solidFill>
                <a:srgbClr val="000000"/>
              </a:solidFill>
              <a:round/>
              <a:headEnd/>
              <a:tailEnd/>
            </a:ln>
          </p:spPr>
          <p:txBody>
            <a:bodyPr/>
            <a:lstStyle/>
            <a:p>
              <a:pPr>
                <a:defRPr/>
              </a:pPr>
              <a:endParaRPr lang="en-US"/>
            </a:p>
          </p:txBody>
        </p:sp>
        <p:sp>
          <p:nvSpPr>
            <p:cNvPr id="362595" name="Freeform 99"/>
            <p:cNvSpPr>
              <a:spLocks/>
            </p:cNvSpPr>
            <p:nvPr/>
          </p:nvSpPr>
          <p:spPr bwMode="auto">
            <a:xfrm>
              <a:off x="3456" y="2496"/>
              <a:ext cx="1362" cy="1252"/>
            </a:xfrm>
            <a:custGeom>
              <a:avLst/>
              <a:gdLst/>
              <a:ahLst/>
              <a:cxnLst>
                <a:cxn ang="0">
                  <a:pos x="0" y="1252"/>
                </a:cxn>
                <a:cxn ang="0">
                  <a:pos x="1362" y="1252"/>
                </a:cxn>
                <a:cxn ang="0">
                  <a:pos x="890" y="0"/>
                </a:cxn>
                <a:cxn ang="0">
                  <a:pos x="471" y="0"/>
                </a:cxn>
                <a:cxn ang="0">
                  <a:pos x="0" y="1252"/>
                </a:cxn>
              </a:cxnLst>
              <a:rect l="0" t="0" r="r" b="b"/>
              <a:pathLst>
                <a:path w="1362" h="1252">
                  <a:moveTo>
                    <a:pt x="0" y="1252"/>
                  </a:moveTo>
                  <a:lnTo>
                    <a:pt x="1362" y="1252"/>
                  </a:lnTo>
                  <a:lnTo>
                    <a:pt x="890" y="0"/>
                  </a:lnTo>
                  <a:lnTo>
                    <a:pt x="471" y="0"/>
                  </a:lnTo>
                  <a:lnTo>
                    <a:pt x="0" y="1252"/>
                  </a:lnTo>
                </a:path>
              </a:pathLst>
            </a:custGeom>
            <a:noFill/>
            <a:ln w="15875">
              <a:solidFill>
                <a:srgbClr val="FFFFFF"/>
              </a:solidFill>
              <a:prstDash val="solid"/>
              <a:round/>
              <a:headEnd/>
              <a:tailEnd/>
            </a:ln>
          </p:spPr>
          <p:txBody>
            <a:bodyPr/>
            <a:lstStyle/>
            <a:p>
              <a:pPr>
                <a:defRPr/>
              </a:pPr>
              <a:endParaRPr lang="en-US"/>
            </a:p>
          </p:txBody>
        </p:sp>
        <p:sp>
          <p:nvSpPr>
            <p:cNvPr id="362596" name="Line 100"/>
            <p:cNvSpPr>
              <a:spLocks noChangeShapeType="1"/>
            </p:cNvSpPr>
            <p:nvPr/>
          </p:nvSpPr>
          <p:spPr bwMode="auto">
            <a:xfrm flipH="1">
              <a:off x="3926" y="2498"/>
              <a:ext cx="1" cy="1109"/>
            </a:xfrm>
            <a:prstGeom prst="line">
              <a:avLst/>
            </a:prstGeom>
            <a:noFill/>
            <a:ln w="1588">
              <a:solidFill>
                <a:srgbClr val="000000"/>
              </a:solidFill>
              <a:round/>
              <a:headEnd/>
              <a:tailEnd/>
            </a:ln>
          </p:spPr>
          <p:txBody>
            <a:bodyPr/>
            <a:lstStyle/>
            <a:p>
              <a:pPr>
                <a:defRPr/>
              </a:pPr>
              <a:endParaRPr lang="en-US"/>
            </a:p>
          </p:txBody>
        </p:sp>
        <p:sp>
          <p:nvSpPr>
            <p:cNvPr id="362597" name="Rectangle 101"/>
            <p:cNvSpPr>
              <a:spLocks noChangeArrowheads="1"/>
            </p:cNvSpPr>
            <p:nvPr/>
          </p:nvSpPr>
          <p:spPr bwMode="auto">
            <a:xfrm>
              <a:off x="4023" y="2792"/>
              <a:ext cx="229" cy="150"/>
            </a:xfrm>
            <a:prstGeom prst="rect">
              <a:avLst/>
            </a:prstGeom>
            <a:solidFill>
              <a:srgbClr val="FFFFFF"/>
            </a:solidFill>
            <a:ln w="1588">
              <a:solidFill>
                <a:srgbClr val="000000"/>
              </a:solidFill>
              <a:miter lim="800000"/>
              <a:headEnd/>
              <a:tailEnd/>
            </a:ln>
          </p:spPr>
          <p:txBody>
            <a:bodyPr/>
            <a:lstStyle/>
            <a:p>
              <a:pPr>
                <a:defRPr/>
              </a:pPr>
              <a:endParaRPr lang="en-US"/>
            </a:p>
          </p:txBody>
        </p:sp>
        <p:sp>
          <p:nvSpPr>
            <p:cNvPr id="362598" name="Rectangle 102"/>
            <p:cNvSpPr>
              <a:spLocks noChangeArrowheads="1"/>
            </p:cNvSpPr>
            <p:nvPr/>
          </p:nvSpPr>
          <p:spPr bwMode="auto">
            <a:xfrm>
              <a:off x="4039" y="2793"/>
              <a:ext cx="134" cy="170"/>
            </a:xfrm>
            <a:prstGeom prst="rect">
              <a:avLst/>
            </a:prstGeom>
            <a:noFill/>
            <a:ln w="9525">
              <a:noFill/>
              <a:miter lim="800000"/>
              <a:headEnd/>
              <a:tailEnd/>
            </a:ln>
          </p:spPr>
          <p:txBody>
            <a:bodyPr/>
            <a:lstStyle/>
            <a:p>
              <a:pPr>
                <a:defRPr/>
              </a:pPr>
              <a:endParaRPr lang="en-US"/>
            </a:p>
          </p:txBody>
        </p:sp>
        <p:sp>
          <p:nvSpPr>
            <p:cNvPr id="362599" name="Rectangle 103"/>
            <p:cNvSpPr>
              <a:spLocks noChangeArrowheads="1"/>
            </p:cNvSpPr>
            <p:nvPr/>
          </p:nvSpPr>
          <p:spPr bwMode="auto">
            <a:xfrm>
              <a:off x="4064" y="2797"/>
              <a:ext cx="85"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a:solidFill>
                    <a:schemeClr val="bg2"/>
                  </a:solidFill>
                  <a:effectLst/>
                  <a:latin typeface="Times New Roman" pitchFamily="18" charset="0"/>
                </a:rPr>
                <a:t>C</a:t>
              </a:r>
              <a:endParaRPr lang="en-US">
                <a:solidFill>
                  <a:schemeClr val="bg2"/>
                </a:solidFill>
                <a:effectLst>
                  <a:outerShdw blurRad="38100" dist="38100" dir="2700000" algn="tl">
                    <a:srgbClr val="000000"/>
                  </a:outerShdw>
                </a:effectLst>
              </a:endParaRPr>
            </a:p>
          </p:txBody>
        </p:sp>
        <p:sp>
          <p:nvSpPr>
            <p:cNvPr id="362600" name="Rectangle 104"/>
            <p:cNvSpPr>
              <a:spLocks noChangeArrowheads="1"/>
            </p:cNvSpPr>
            <p:nvPr/>
          </p:nvSpPr>
          <p:spPr bwMode="auto">
            <a:xfrm>
              <a:off x="4122" y="2793"/>
              <a:ext cx="110" cy="170"/>
            </a:xfrm>
            <a:prstGeom prst="rect">
              <a:avLst/>
            </a:prstGeom>
            <a:noFill/>
            <a:ln w="9525">
              <a:noFill/>
              <a:miter lim="800000"/>
              <a:headEnd/>
              <a:tailEnd/>
            </a:ln>
          </p:spPr>
          <p:txBody>
            <a:bodyPr/>
            <a:lstStyle/>
            <a:p>
              <a:pPr>
                <a:defRPr/>
              </a:pPr>
              <a:endParaRPr lang="en-US"/>
            </a:p>
          </p:txBody>
        </p:sp>
        <p:sp>
          <p:nvSpPr>
            <p:cNvPr id="362601" name="Rectangle 105"/>
            <p:cNvSpPr>
              <a:spLocks noChangeArrowheads="1"/>
            </p:cNvSpPr>
            <p:nvPr/>
          </p:nvSpPr>
          <p:spPr bwMode="auto">
            <a:xfrm>
              <a:off x="4145" y="2797"/>
              <a:ext cx="64" cy="18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a:solidFill>
                    <a:schemeClr val="bg2"/>
                  </a:solidFill>
                  <a:effectLst/>
                  <a:latin typeface="Times New Roman" pitchFamily="18" charset="0"/>
                </a:rPr>
                <a:t>2</a:t>
              </a:r>
              <a:endParaRPr lang="en-US">
                <a:solidFill>
                  <a:schemeClr val="bg2"/>
                </a:solidFill>
                <a:effectLst>
                  <a:outerShdw blurRad="38100" dist="38100" dir="2700000" algn="tl">
                    <a:srgbClr val="000000"/>
                  </a:outerShdw>
                </a:effectLst>
              </a:endParaRPr>
            </a:p>
          </p:txBody>
        </p:sp>
        <p:sp>
          <p:nvSpPr>
            <p:cNvPr id="362602" name="Line 106"/>
            <p:cNvSpPr>
              <a:spLocks noChangeShapeType="1"/>
            </p:cNvSpPr>
            <p:nvPr/>
          </p:nvSpPr>
          <p:spPr bwMode="auto">
            <a:xfrm>
              <a:off x="3191" y="3748"/>
              <a:ext cx="265" cy="0"/>
            </a:xfrm>
            <a:prstGeom prst="line">
              <a:avLst/>
            </a:prstGeom>
            <a:noFill/>
            <a:ln w="15875">
              <a:solidFill>
                <a:srgbClr val="000000"/>
              </a:solidFill>
              <a:round/>
              <a:headEnd/>
              <a:tailEnd/>
            </a:ln>
          </p:spPr>
          <p:txBody>
            <a:bodyPr/>
            <a:lstStyle/>
            <a:p>
              <a:pPr>
                <a:defRPr/>
              </a:pPr>
              <a:endParaRPr lang="en-US"/>
            </a:p>
          </p:txBody>
        </p:sp>
        <p:sp>
          <p:nvSpPr>
            <p:cNvPr id="362603" name="Line 107"/>
            <p:cNvSpPr>
              <a:spLocks noChangeShapeType="1"/>
            </p:cNvSpPr>
            <p:nvPr/>
          </p:nvSpPr>
          <p:spPr bwMode="auto">
            <a:xfrm>
              <a:off x="4817" y="3748"/>
              <a:ext cx="260" cy="0"/>
            </a:xfrm>
            <a:prstGeom prst="line">
              <a:avLst/>
            </a:prstGeom>
            <a:noFill/>
            <a:ln w="15875">
              <a:solidFill>
                <a:srgbClr val="000000"/>
              </a:solidFill>
              <a:round/>
              <a:headEnd/>
              <a:tailEnd/>
            </a:ln>
          </p:spPr>
          <p:txBody>
            <a:bodyPr/>
            <a:lstStyle/>
            <a:p>
              <a:pPr>
                <a:defRPr/>
              </a:pPr>
              <a:endParaRPr lang="en-US"/>
            </a:p>
          </p:txBody>
        </p:sp>
        <p:sp>
          <p:nvSpPr>
            <p:cNvPr id="362604" name="Line 108"/>
            <p:cNvSpPr>
              <a:spLocks noChangeShapeType="1"/>
            </p:cNvSpPr>
            <p:nvPr/>
          </p:nvSpPr>
          <p:spPr bwMode="auto">
            <a:xfrm>
              <a:off x="4348" y="2498"/>
              <a:ext cx="470" cy="1249"/>
            </a:xfrm>
            <a:prstGeom prst="line">
              <a:avLst/>
            </a:prstGeom>
            <a:noFill/>
            <a:ln w="15875">
              <a:solidFill>
                <a:srgbClr val="000000"/>
              </a:solidFill>
              <a:round/>
              <a:headEnd/>
              <a:tailEnd/>
            </a:ln>
          </p:spPr>
          <p:txBody>
            <a:bodyPr/>
            <a:lstStyle/>
            <a:p>
              <a:pPr>
                <a:defRPr/>
              </a:pPr>
              <a:endParaRPr lang="en-US"/>
            </a:p>
          </p:txBody>
        </p:sp>
        <p:sp>
          <p:nvSpPr>
            <p:cNvPr id="362605" name="Line 109"/>
            <p:cNvSpPr>
              <a:spLocks noChangeShapeType="1"/>
            </p:cNvSpPr>
            <p:nvPr/>
          </p:nvSpPr>
          <p:spPr bwMode="auto">
            <a:xfrm flipV="1">
              <a:off x="3458" y="2496"/>
              <a:ext cx="468" cy="1250"/>
            </a:xfrm>
            <a:prstGeom prst="line">
              <a:avLst/>
            </a:prstGeom>
            <a:noFill/>
            <a:ln w="15875">
              <a:solidFill>
                <a:srgbClr val="000000"/>
              </a:solidFill>
              <a:round/>
              <a:headEnd/>
              <a:tailEnd/>
            </a:ln>
          </p:spPr>
          <p:txBody>
            <a:bodyPr/>
            <a:lstStyle/>
            <a:p>
              <a:pPr>
                <a:defRPr/>
              </a:pPr>
              <a:endParaRPr lang="en-US"/>
            </a:p>
          </p:txBody>
        </p:sp>
        <p:sp>
          <p:nvSpPr>
            <p:cNvPr id="362606" name="Line 110"/>
            <p:cNvSpPr>
              <a:spLocks noChangeShapeType="1"/>
            </p:cNvSpPr>
            <p:nvPr/>
          </p:nvSpPr>
          <p:spPr bwMode="auto">
            <a:xfrm flipV="1">
              <a:off x="3923" y="2495"/>
              <a:ext cx="427" cy="1"/>
            </a:xfrm>
            <a:prstGeom prst="line">
              <a:avLst/>
            </a:prstGeom>
            <a:noFill/>
            <a:ln w="15875">
              <a:solidFill>
                <a:srgbClr val="000000"/>
              </a:solidFill>
              <a:round/>
              <a:headEnd/>
              <a:tailEnd/>
            </a:ln>
          </p:spPr>
          <p:txBody>
            <a:bodyPr/>
            <a:lstStyle/>
            <a:p>
              <a:pPr>
                <a:defRPr/>
              </a:pPr>
              <a:endParaRPr lang="en-US"/>
            </a:p>
          </p:txBody>
        </p:sp>
        <p:sp>
          <p:nvSpPr>
            <p:cNvPr id="362607" name="Line 111"/>
            <p:cNvSpPr>
              <a:spLocks noChangeShapeType="1"/>
            </p:cNvSpPr>
            <p:nvPr/>
          </p:nvSpPr>
          <p:spPr bwMode="auto">
            <a:xfrm flipV="1">
              <a:off x="2977" y="3496"/>
              <a:ext cx="1108" cy="1"/>
            </a:xfrm>
            <a:prstGeom prst="line">
              <a:avLst/>
            </a:prstGeom>
            <a:noFill/>
            <a:ln w="1588">
              <a:solidFill>
                <a:srgbClr val="000000"/>
              </a:solidFill>
              <a:round/>
              <a:headEnd/>
              <a:tailEnd/>
            </a:ln>
          </p:spPr>
          <p:txBody>
            <a:bodyPr/>
            <a:lstStyle/>
            <a:p>
              <a:pPr>
                <a:defRPr/>
              </a:pPr>
              <a:endParaRPr lang="en-US"/>
            </a:p>
          </p:txBody>
        </p:sp>
        <p:sp>
          <p:nvSpPr>
            <p:cNvPr id="362608" name="Freeform 112"/>
            <p:cNvSpPr>
              <a:spLocks/>
            </p:cNvSpPr>
            <p:nvPr/>
          </p:nvSpPr>
          <p:spPr bwMode="auto">
            <a:xfrm>
              <a:off x="3046" y="3471"/>
              <a:ext cx="42" cy="51"/>
            </a:xfrm>
            <a:custGeom>
              <a:avLst/>
              <a:gdLst/>
              <a:ahLst/>
              <a:cxnLst>
                <a:cxn ang="0">
                  <a:pos x="0" y="0"/>
                </a:cxn>
                <a:cxn ang="0">
                  <a:pos x="42" y="26"/>
                </a:cxn>
                <a:cxn ang="0">
                  <a:pos x="0" y="52"/>
                </a:cxn>
                <a:cxn ang="0">
                  <a:pos x="0" y="0"/>
                </a:cxn>
              </a:cxnLst>
              <a:rect l="0" t="0" r="r" b="b"/>
              <a:pathLst>
                <a:path w="42" h="52">
                  <a:moveTo>
                    <a:pt x="0" y="0"/>
                  </a:moveTo>
                  <a:lnTo>
                    <a:pt x="42" y="26"/>
                  </a:lnTo>
                  <a:lnTo>
                    <a:pt x="0" y="52"/>
                  </a:lnTo>
                  <a:lnTo>
                    <a:pt x="0" y="0"/>
                  </a:lnTo>
                  <a:close/>
                </a:path>
              </a:pathLst>
            </a:custGeom>
            <a:solidFill>
              <a:srgbClr val="C0C0C0"/>
            </a:solidFill>
            <a:ln w="1588">
              <a:solidFill>
                <a:srgbClr val="000000"/>
              </a:solidFill>
              <a:prstDash val="solid"/>
              <a:round/>
              <a:headEnd/>
              <a:tailEnd/>
            </a:ln>
          </p:spPr>
          <p:txBody>
            <a:bodyPr/>
            <a:lstStyle/>
            <a:p>
              <a:pPr>
                <a:defRPr/>
              </a:pPr>
              <a:endParaRPr lang="en-US"/>
            </a:p>
          </p:txBody>
        </p:sp>
        <p:sp>
          <p:nvSpPr>
            <p:cNvPr id="362609" name="Freeform 113"/>
            <p:cNvSpPr>
              <a:spLocks/>
            </p:cNvSpPr>
            <p:nvPr/>
          </p:nvSpPr>
          <p:spPr bwMode="auto">
            <a:xfrm>
              <a:off x="3046" y="3471"/>
              <a:ext cx="42" cy="51"/>
            </a:xfrm>
            <a:custGeom>
              <a:avLst/>
              <a:gdLst/>
              <a:ahLst/>
              <a:cxnLst>
                <a:cxn ang="0">
                  <a:pos x="0" y="0"/>
                </a:cxn>
                <a:cxn ang="0">
                  <a:pos x="42" y="26"/>
                </a:cxn>
                <a:cxn ang="0">
                  <a:pos x="0" y="52"/>
                </a:cxn>
                <a:cxn ang="0">
                  <a:pos x="0" y="0"/>
                </a:cxn>
              </a:cxnLst>
              <a:rect l="0" t="0" r="r" b="b"/>
              <a:pathLst>
                <a:path w="42" h="52">
                  <a:moveTo>
                    <a:pt x="0" y="0"/>
                  </a:moveTo>
                  <a:lnTo>
                    <a:pt x="42" y="26"/>
                  </a:lnTo>
                  <a:lnTo>
                    <a:pt x="0" y="52"/>
                  </a:lnTo>
                  <a:lnTo>
                    <a:pt x="0" y="0"/>
                  </a:lnTo>
                </a:path>
              </a:pathLst>
            </a:custGeom>
            <a:noFill/>
            <a:ln w="1588">
              <a:solidFill>
                <a:srgbClr val="000000"/>
              </a:solidFill>
              <a:prstDash val="solid"/>
              <a:round/>
              <a:headEnd/>
              <a:tailEnd/>
            </a:ln>
          </p:spPr>
          <p:txBody>
            <a:bodyPr/>
            <a:lstStyle/>
            <a:p>
              <a:pPr>
                <a:defRPr/>
              </a:pPr>
              <a:endParaRPr lang="en-US"/>
            </a:p>
          </p:txBody>
        </p:sp>
        <p:sp>
          <p:nvSpPr>
            <p:cNvPr id="362610" name="Line 114"/>
            <p:cNvSpPr>
              <a:spLocks noChangeShapeType="1"/>
            </p:cNvSpPr>
            <p:nvPr/>
          </p:nvSpPr>
          <p:spPr bwMode="auto">
            <a:xfrm flipH="1">
              <a:off x="4344" y="2495"/>
              <a:ext cx="2" cy="1108"/>
            </a:xfrm>
            <a:prstGeom prst="line">
              <a:avLst/>
            </a:prstGeom>
            <a:noFill/>
            <a:ln w="1588">
              <a:solidFill>
                <a:srgbClr val="000000"/>
              </a:solidFill>
              <a:round/>
              <a:headEnd/>
              <a:tailEnd/>
            </a:ln>
          </p:spPr>
          <p:txBody>
            <a:bodyPr/>
            <a:lstStyle/>
            <a:p>
              <a:pPr>
                <a:defRPr/>
              </a:pPr>
              <a:endParaRPr lang="en-US"/>
            </a:p>
          </p:txBody>
        </p:sp>
        <p:sp>
          <p:nvSpPr>
            <p:cNvPr id="362611" name="Freeform 115"/>
            <p:cNvSpPr>
              <a:spLocks/>
            </p:cNvSpPr>
            <p:nvPr/>
          </p:nvSpPr>
          <p:spPr bwMode="auto">
            <a:xfrm>
              <a:off x="3456" y="3496"/>
              <a:ext cx="1362" cy="251"/>
            </a:xfrm>
            <a:custGeom>
              <a:avLst/>
              <a:gdLst/>
              <a:ahLst/>
              <a:cxnLst>
                <a:cxn ang="0">
                  <a:pos x="0" y="252"/>
                </a:cxn>
                <a:cxn ang="0">
                  <a:pos x="478" y="0"/>
                </a:cxn>
                <a:cxn ang="0">
                  <a:pos x="887" y="0"/>
                </a:cxn>
                <a:cxn ang="0">
                  <a:pos x="1362" y="252"/>
                </a:cxn>
                <a:cxn ang="0">
                  <a:pos x="0" y="252"/>
                </a:cxn>
              </a:cxnLst>
              <a:rect l="0" t="0" r="r" b="b"/>
              <a:pathLst>
                <a:path w="1362" h="252">
                  <a:moveTo>
                    <a:pt x="0" y="252"/>
                  </a:moveTo>
                  <a:lnTo>
                    <a:pt x="478" y="0"/>
                  </a:lnTo>
                  <a:lnTo>
                    <a:pt x="887" y="0"/>
                  </a:lnTo>
                  <a:lnTo>
                    <a:pt x="1362" y="252"/>
                  </a:lnTo>
                  <a:lnTo>
                    <a:pt x="0" y="252"/>
                  </a:lnTo>
                  <a:close/>
                </a:path>
              </a:pathLst>
            </a:custGeom>
            <a:solidFill>
              <a:srgbClr val="808080"/>
            </a:solidFill>
            <a:ln w="1588">
              <a:solidFill>
                <a:srgbClr val="000000"/>
              </a:solidFill>
              <a:prstDash val="solid"/>
              <a:round/>
              <a:headEnd/>
              <a:tailEnd/>
            </a:ln>
          </p:spPr>
          <p:txBody>
            <a:bodyPr/>
            <a:lstStyle/>
            <a:p>
              <a:pPr>
                <a:defRPr/>
              </a:pPr>
              <a:endParaRPr lang="en-US"/>
            </a:p>
          </p:txBody>
        </p:sp>
      </p:grpSp>
      <p:sp>
        <p:nvSpPr>
          <p:cNvPr id="79"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5"/>
          <p:cNvSpPr>
            <a:spLocks noGrp="1"/>
          </p:cNvSpPr>
          <p:nvPr>
            <p:ph type="sldNum" sz="quarter" idx="11"/>
          </p:nvPr>
        </p:nvSpPr>
        <p:spPr>
          <a:noFill/>
        </p:spPr>
        <p:txBody>
          <a:bodyPr/>
          <a:lstStyle/>
          <a:p>
            <a:fld id="{4939C488-BEE2-4381-8B45-7BBCBF99CFDA}" type="slidenum">
              <a:rPr lang="en-GB"/>
              <a:pPr/>
              <a:t>138</a:t>
            </a:fld>
            <a:endParaRPr lang="en-GB"/>
          </a:p>
        </p:txBody>
      </p:sp>
      <p:sp>
        <p:nvSpPr>
          <p:cNvPr id="365570" name="Rectangle 2"/>
          <p:cNvSpPr>
            <a:spLocks noGrp="1" noRot="1" noChangeArrowheads="1"/>
          </p:cNvSpPr>
          <p:nvPr>
            <p:ph type="title"/>
          </p:nvPr>
        </p:nvSpPr>
        <p:spPr/>
        <p:txBody>
          <a:bodyPr>
            <a:normAutofit/>
          </a:bodyPr>
          <a:lstStyle/>
          <a:p>
            <a:pPr eaLnBrk="1" hangingPunct="1">
              <a:defRPr/>
            </a:pPr>
            <a:r>
              <a:rPr lang="en-US" sz="3600" b="1" dirty="0" smtClean="0"/>
              <a:t>Step 3: Aggregation of the Rule Outputs</a:t>
            </a:r>
          </a:p>
        </p:txBody>
      </p:sp>
      <p:sp>
        <p:nvSpPr>
          <p:cNvPr id="365571" name="Rectangle 3"/>
          <p:cNvSpPr>
            <a:spLocks noGrp="1" noChangeArrowheads="1"/>
          </p:cNvSpPr>
          <p:nvPr>
            <p:ph type="body" sz="half" idx="1"/>
          </p:nvPr>
        </p:nvSpPr>
        <p:spPr>
          <a:xfrm>
            <a:off x="457200" y="1600200"/>
            <a:ext cx="7859713" cy="2836863"/>
          </a:xfrm>
        </p:spPr>
        <p:txBody>
          <a:bodyPr/>
          <a:lstStyle/>
          <a:p>
            <a:pPr eaLnBrk="1" hangingPunct="1">
              <a:defRPr/>
            </a:pPr>
            <a:r>
              <a:rPr lang="en-US" sz="2000" smtClean="0"/>
              <a:t>Aggregation is the process of unification of the outputs of all rules.</a:t>
            </a:r>
          </a:p>
          <a:p>
            <a:pPr eaLnBrk="1" hangingPunct="1">
              <a:defRPr/>
            </a:pPr>
            <a:r>
              <a:rPr lang="en-US" sz="2000" smtClean="0"/>
              <a:t>We take the membership functions of all rule consequents previously clipped or scaled and combine them into a single fuzzy set. </a:t>
            </a:r>
          </a:p>
          <a:p>
            <a:pPr eaLnBrk="1" hangingPunct="1">
              <a:defRPr/>
            </a:pPr>
            <a:r>
              <a:rPr lang="en-US" sz="2000" smtClean="0"/>
              <a:t>The input of the aggregation process is the list of clipped or scaled consequent membership functions, and the output is one fuzzy set for each output variable.</a:t>
            </a:r>
          </a:p>
        </p:txBody>
      </p:sp>
      <p:graphicFrame>
        <p:nvGraphicFramePr>
          <p:cNvPr id="4098" name="Object 4"/>
          <p:cNvGraphicFramePr>
            <a:graphicFrameLocks noGrp="1" noChangeAspect="1"/>
          </p:cNvGraphicFramePr>
          <p:nvPr>
            <p:ph sz="half" idx="2"/>
          </p:nvPr>
        </p:nvGraphicFramePr>
        <p:xfrm>
          <a:off x="827088" y="4652963"/>
          <a:ext cx="7272337" cy="1846262"/>
        </p:xfrm>
        <a:graphic>
          <a:graphicData uri="http://schemas.openxmlformats.org/presentationml/2006/ole">
            <mc:AlternateContent xmlns:mc="http://schemas.openxmlformats.org/markup-compatibility/2006">
              <mc:Choice xmlns:v="urn:schemas-microsoft-com:vml" Requires="v">
                <p:oleObj spid="_x0000_s9221" name="Picture" r:id="rId3" imgW="5310000" imgH="1348200" progId="Word.Picture.8">
                  <p:embed/>
                </p:oleObj>
              </mc:Choice>
              <mc:Fallback>
                <p:oleObj name="Picture" r:id="rId3" imgW="5310000" imgH="134820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652963"/>
                        <a:ext cx="7272337" cy="184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Slide Number Placeholder 5"/>
          <p:cNvSpPr>
            <a:spLocks noGrp="1"/>
          </p:cNvSpPr>
          <p:nvPr>
            <p:ph type="sldNum" sz="quarter" idx="11"/>
          </p:nvPr>
        </p:nvSpPr>
        <p:spPr>
          <a:noFill/>
        </p:spPr>
        <p:txBody>
          <a:bodyPr/>
          <a:lstStyle/>
          <a:p>
            <a:fld id="{A6A0C4CC-2437-4301-AFBC-4BB9F9606A41}" type="slidenum">
              <a:rPr lang="en-GB"/>
              <a:pPr/>
              <a:t>139</a:t>
            </a:fld>
            <a:endParaRPr lang="en-GB"/>
          </a:p>
        </p:txBody>
      </p:sp>
      <p:sp>
        <p:nvSpPr>
          <p:cNvPr id="367618" name="Rectangle 2"/>
          <p:cNvSpPr>
            <a:spLocks noGrp="1" noRot="1" noChangeArrowheads="1"/>
          </p:cNvSpPr>
          <p:nvPr>
            <p:ph type="title"/>
          </p:nvPr>
        </p:nvSpPr>
        <p:spPr/>
        <p:txBody>
          <a:bodyPr/>
          <a:lstStyle/>
          <a:p>
            <a:pPr eaLnBrk="1" hangingPunct="1">
              <a:defRPr/>
            </a:pPr>
            <a:r>
              <a:rPr lang="en-GB" smtClean="0"/>
              <a:t>Step 4: Defuzzification</a:t>
            </a:r>
            <a:endParaRPr lang="en-US" smtClean="0"/>
          </a:p>
        </p:txBody>
      </p:sp>
      <p:sp>
        <p:nvSpPr>
          <p:cNvPr id="367619" name="Rectangle 3"/>
          <p:cNvSpPr>
            <a:spLocks noGrp="1" noChangeArrowheads="1"/>
          </p:cNvSpPr>
          <p:nvPr>
            <p:ph type="body" sz="half" idx="1"/>
          </p:nvPr>
        </p:nvSpPr>
        <p:spPr>
          <a:xfrm>
            <a:off x="457200" y="1600200"/>
            <a:ext cx="8147050" cy="3341688"/>
          </a:xfrm>
        </p:spPr>
        <p:txBody>
          <a:bodyPr>
            <a:normAutofit lnSpcReduction="10000"/>
          </a:bodyPr>
          <a:lstStyle/>
          <a:p>
            <a:pPr algn="just" eaLnBrk="1" hangingPunct="1">
              <a:defRPr/>
            </a:pPr>
            <a:r>
              <a:rPr lang="en-US" sz="2000" dirty="0" smtClean="0"/>
              <a:t>The last step in the fuzzy inference process is </a:t>
            </a:r>
            <a:r>
              <a:rPr lang="en-US" sz="2000" dirty="0" err="1" smtClean="0"/>
              <a:t>defuzzification</a:t>
            </a:r>
            <a:r>
              <a:rPr lang="en-US" sz="2000" dirty="0" smtClean="0"/>
              <a:t>.</a:t>
            </a:r>
          </a:p>
          <a:p>
            <a:pPr algn="just" eaLnBrk="1" hangingPunct="1">
              <a:spcBef>
                <a:spcPct val="75000"/>
              </a:spcBef>
              <a:defRPr/>
            </a:pPr>
            <a:r>
              <a:rPr lang="en-US" sz="2000" dirty="0" smtClean="0"/>
              <a:t>Fuzziness helps us to evaluate the rules, but the final output of a fuzzy system has to be a crisp number.</a:t>
            </a:r>
          </a:p>
          <a:p>
            <a:pPr algn="just" eaLnBrk="1" hangingPunct="1">
              <a:spcBef>
                <a:spcPct val="75000"/>
              </a:spcBef>
              <a:defRPr/>
            </a:pPr>
            <a:r>
              <a:rPr lang="en-US" sz="2000" dirty="0" smtClean="0"/>
              <a:t>The input for the </a:t>
            </a:r>
            <a:r>
              <a:rPr lang="en-US" sz="2000" dirty="0" err="1" smtClean="0"/>
              <a:t>defuzzification</a:t>
            </a:r>
            <a:r>
              <a:rPr lang="en-US" sz="2000" dirty="0" smtClean="0"/>
              <a:t> process is the aggregate output fuzzy set and the output is a single number.</a:t>
            </a:r>
          </a:p>
          <a:p>
            <a:pPr algn="just" eaLnBrk="1" hangingPunct="1">
              <a:spcBef>
                <a:spcPct val="75000"/>
              </a:spcBef>
              <a:defRPr/>
            </a:pPr>
            <a:r>
              <a:rPr lang="en-US" sz="2000" dirty="0" smtClean="0"/>
              <a:t>There are several </a:t>
            </a:r>
            <a:r>
              <a:rPr lang="en-US" sz="2000" dirty="0" err="1" smtClean="0"/>
              <a:t>defuzzification</a:t>
            </a:r>
            <a:r>
              <a:rPr lang="en-US" sz="2000" dirty="0" smtClean="0"/>
              <a:t> methods, but probably the most popular one is the </a:t>
            </a:r>
            <a:r>
              <a:rPr lang="en-US" sz="2000" b="1" dirty="0" err="1" smtClean="0"/>
              <a:t>centroid</a:t>
            </a:r>
            <a:r>
              <a:rPr lang="en-US" sz="2000" b="1" dirty="0" smtClean="0"/>
              <a:t> technique</a:t>
            </a:r>
            <a:r>
              <a:rPr lang="en-US" sz="2000" dirty="0" smtClean="0"/>
              <a:t>.  It finds the point where a vertical line would slice the aggregate set into two equal masses.  Mathematically this </a:t>
            </a:r>
            <a:r>
              <a:rPr lang="en-US" sz="2000" b="1" dirty="0" smtClean="0"/>
              <a:t>centre of gravity</a:t>
            </a:r>
            <a:r>
              <a:rPr lang="en-US" sz="2000" dirty="0" smtClean="0"/>
              <a:t> (</a:t>
            </a:r>
            <a:r>
              <a:rPr lang="en-US" sz="2000" b="1" dirty="0" smtClean="0"/>
              <a:t>COG</a:t>
            </a:r>
            <a:r>
              <a:rPr lang="en-US" sz="2000" dirty="0" smtClean="0"/>
              <a:t>) can be expressed as:</a:t>
            </a:r>
          </a:p>
        </p:txBody>
      </p:sp>
      <p:graphicFrame>
        <p:nvGraphicFramePr>
          <p:cNvPr id="5122" name="Object 6"/>
          <p:cNvGraphicFramePr>
            <a:graphicFrameLocks noGrp="1" noChangeAspect="1"/>
          </p:cNvGraphicFramePr>
          <p:nvPr>
            <p:ph sz="half" idx="2"/>
          </p:nvPr>
        </p:nvGraphicFramePr>
        <p:xfrm>
          <a:off x="3059113" y="5013325"/>
          <a:ext cx="1909762" cy="1566863"/>
        </p:xfrm>
        <a:graphic>
          <a:graphicData uri="http://schemas.openxmlformats.org/presentationml/2006/ole">
            <mc:AlternateContent xmlns:mc="http://schemas.openxmlformats.org/markup-compatibility/2006">
              <mc:Choice xmlns:v="urn:schemas-microsoft-com:vml" Requires="v">
                <p:oleObj spid="_x0000_s10245" name="Equation" r:id="rId3" imgW="1269720" imgH="1041120" progId="">
                  <p:embed/>
                </p:oleObj>
              </mc:Choice>
              <mc:Fallback>
                <p:oleObj name="Equation" r:id="rId3" imgW="1269720" imgH="1041120" progId="">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5013325"/>
                        <a:ext cx="1909762"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Who is the designer?</a:t>
            </a:r>
            <a:endParaRPr lang="en-US" sz="4000" b="1" dirty="0"/>
          </a:p>
        </p:txBody>
      </p:sp>
      <p:sp>
        <p:nvSpPr>
          <p:cNvPr id="3" name="Content Placeholder 2"/>
          <p:cNvSpPr>
            <a:spLocks noGrp="1"/>
          </p:cNvSpPr>
          <p:nvPr>
            <p:ph idx="1"/>
          </p:nvPr>
        </p:nvSpPr>
        <p:spPr/>
        <p:txBody>
          <a:bodyPr/>
          <a:lstStyle/>
          <a:p>
            <a:pPr algn="just"/>
            <a:r>
              <a:rPr lang="en-US" dirty="0" smtClean="0"/>
              <a:t>Three different specialties are required to complete a working fuzzy system</a:t>
            </a:r>
          </a:p>
          <a:p>
            <a:pPr lvl="1" algn="just"/>
            <a:r>
              <a:rPr lang="en-US" dirty="0" smtClean="0"/>
              <a:t>An expert who knows the conventional non-fuzzy solution or method</a:t>
            </a:r>
          </a:p>
          <a:p>
            <a:pPr lvl="1" algn="just"/>
            <a:r>
              <a:rPr lang="en-US" dirty="0" smtClean="0"/>
              <a:t>A fuzzy logic specialist who can perform the design steps</a:t>
            </a:r>
          </a:p>
          <a:p>
            <a:pPr lvl="1" algn="just"/>
            <a:r>
              <a:rPr lang="en-US" dirty="0" smtClean="0"/>
              <a:t>A software/hardware specialist who can implement the design </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14</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5"/>
          <p:cNvSpPr>
            <a:spLocks noGrp="1"/>
          </p:cNvSpPr>
          <p:nvPr>
            <p:ph type="sldNum" sz="quarter" idx="11"/>
          </p:nvPr>
        </p:nvSpPr>
        <p:spPr>
          <a:noFill/>
        </p:spPr>
        <p:txBody>
          <a:bodyPr/>
          <a:lstStyle/>
          <a:p>
            <a:fld id="{0070303A-9325-4E9F-B99C-EF146B016FE9}" type="slidenum">
              <a:rPr lang="en-GB"/>
              <a:pPr/>
              <a:t>140</a:t>
            </a:fld>
            <a:endParaRPr lang="en-GB"/>
          </a:p>
        </p:txBody>
      </p:sp>
      <p:sp>
        <p:nvSpPr>
          <p:cNvPr id="369667" name="Rectangle 3"/>
          <p:cNvSpPr>
            <a:spLocks noGrp="1" noChangeArrowheads="1"/>
          </p:cNvSpPr>
          <p:nvPr>
            <p:ph type="body" sz="half" idx="1"/>
          </p:nvPr>
        </p:nvSpPr>
        <p:spPr>
          <a:xfrm>
            <a:off x="323850" y="1600200"/>
            <a:ext cx="8362950" cy="1541463"/>
          </a:xfrm>
        </p:spPr>
        <p:txBody>
          <a:bodyPr/>
          <a:lstStyle/>
          <a:p>
            <a:pPr algn="just" eaLnBrk="1" hangingPunct="1">
              <a:defRPr/>
            </a:pPr>
            <a:r>
              <a:rPr lang="en-US" sz="2000" dirty="0" err="1" smtClean="0"/>
              <a:t>Centroid</a:t>
            </a:r>
            <a:r>
              <a:rPr lang="en-US" sz="2000" dirty="0" smtClean="0"/>
              <a:t> </a:t>
            </a:r>
            <a:r>
              <a:rPr lang="en-US" sz="2000" dirty="0" err="1" smtClean="0"/>
              <a:t>defuzzification</a:t>
            </a:r>
            <a:r>
              <a:rPr lang="en-US" sz="2000" dirty="0" smtClean="0"/>
              <a:t> method finds a point representing the centre of gravity of the aggregated fuzzy set </a:t>
            </a:r>
            <a:r>
              <a:rPr lang="en-US" sz="2000" i="1" dirty="0" smtClean="0"/>
              <a:t>A</a:t>
            </a:r>
            <a:r>
              <a:rPr lang="en-US" sz="2000" dirty="0" smtClean="0"/>
              <a:t>, on the interval [</a:t>
            </a:r>
            <a:r>
              <a:rPr lang="en-US" sz="2000" i="1" dirty="0" smtClean="0"/>
              <a:t>a, b </a:t>
            </a:r>
            <a:r>
              <a:rPr lang="en-US" sz="2000" dirty="0" smtClean="0"/>
              <a:t>].</a:t>
            </a:r>
          </a:p>
          <a:p>
            <a:pPr algn="just" eaLnBrk="1" hangingPunct="1">
              <a:defRPr/>
            </a:pPr>
            <a:r>
              <a:rPr lang="en-US" sz="2000" dirty="0" smtClean="0"/>
              <a:t>A reasonable estimate can be obtained by calculating it over a sample of points.</a:t>
            </a:r>
          </a:p>
        </p:txBody>
      </p:sp>
      <p:sp>
        <p:nvSpPr>
          <p:cNvPr id="369672" name="Rectangle 8"/>
          <p:cNvSpPr>
            <a:spLocks noGrp="1" noRot="1" noChangeArrowheads="1"/>
          </p:cNvSpPr>
          <p:nvPr>
            <p:ph type="title"/>
          </p:nvPr>
        </p:nvSpPr>
        <p:spPr/>
        <p:txBody>
          <a:bodyPr/>
          <a:lstStyle/>
          <a:p>
            <a:pPr eaLnBrk="1" hangingPunct="1">
              <a:defRPr/>
            </a:pPr>
            <a:r>
              <a:rPr lang="en-GB" smtClean="0"/>
              <a:t>Step 4: Defuzzification</a:t>
            </a:r>
            <a:endParaRPr lang="en-US" smtClean="0"/>
          </a:p>
        </p:txBody>
      </p:sp>
      <p:grpSp>
        <p:nvGrpSpPr>
          <p:cNvPr id="2" name="Group 10"/>
          <p:cNvGrpSpPr>
            <a:grpSpLocks/>
          </p:cNvGrpSpPr>
          <p:nvPr/>
        </p:nvGrpSpPr>
        <p:grpSpPr bwMode="auto">
          <a:xfrm>
            <a:off x="152400" y="5686425"/>
            <a:ext cx="8839200" cy="838200"/>
            <a:chOff x="1056" y="576"/>
            <a:chExt cx="3360" cy="336"/>
          </a:xfrm>
        </p:grpSpPr>
        <p:sp>
          <p:nvSpPr>
            <p:cNvPr id="369675" name="Rectangle 11"/>
            <p:cNvSpPr>
              <a:spLocks noChangeArrowheads="1"/>
            </p:cNvSpPr>
            <p:nvPr/>
          </p:nvSpPr>
          <p:spPr bwMode="auto">
            <a:xfrm>
              <a:off x="1056" y="576"/>
              <a:ext cx="3360" cy="336"/>
            </a:xfrm>
            <a:prstGeom prst="rect">
              <a:avLst/>
            </a:prstGeom>
            <a:noFill/>
            <a:ln w="12700">
              <a:noFill/>
              <a:miter lim="800000"/>
              <a:headEnd/>
              <a:tailEnd/>
            </a:ln>
            <a:effectLst/>
          </p:spPr>
          <p:txBody>
            <a:bodyPr wrap="none" anchor="ctr"/>
            <a:lstStyle/>
            <a:p>
              <a:pPr>
                <a:defRPr/>
              </a:pPr>
              <a:endParaRPr lang="en-US"/>
            </a:p>
          </p:txBody>
        </p:sp>
        <p:graphicFrame>
          <p:nvGraphicFramePr>
            <p:cNvPr id="6147" name="Object 12"/>
            <p:cNvGraphicFramePr>
              <a:graphicFrameLocks noChangeAspect="1"/>
            </p:cNvGraphicFramePr>
            <p:nvPr/>
          </p:nvGraphicFramePr>
          <p:xfrm>
            <a:off x="1104" y="624"/>
            <a:ext cx="3248" cy="247"/>
          </p:xfrm>
          <a:graphic>
            <a:graphicData uri="http://schemas.openxmlformats.org/presentationml/2006/ole">
              <mc:AlternateContent xmlns:mc="http://schemas.openxmlformats.org/markup-compatibility/2006">
                <mc:Choice xmlns:v="urn:schemas-microsoft-com:vml" Requires="v">
                  <p:oleObj spid="_x0000_s11272" name="Equation" r:id="rId3" imgW="5155920" imgH="393480" progId="">
                    <p:embed/>
                  </p:oleObj>
                </mc:Choice>
                <mc:Fallback>
                  <p:oleObj name="Equation" r:id="rId3" imgW="5155920" imgH="393480" progId="">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624"/>
                          <a:ext cx="32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3"/>
          <p:cNvGrpSpPr>
            <a:grpSpLocks/>
          </p:cNvGrpSpPr>
          <p:nvPr/>
        </p:nvGrpSpPr>
        <p:grpSpPr bwMode="auto">
          <a:xfrm>
            <a:off x="1258888" y="2852738"/>
            <a:ext cx="6192837" cy="2952750"/>
            <a:chOff x="1008" y="1152"/>
            <a:chExt cx="3360" cy="1728"/>
          </a:xfrm>
        </p:grpSpPr>
        <p:sp>
          <p:nvSpPr>
            <p:cNvPr id="369678" name="Rectangle 14"/>
            <p:cNvSpPr>
              <a:spLocks noChangeArrowheads="1"/>
            </p:cNvSpPr>
            <p:nvPr/>
          </p:nvSpPr>
          <p:spPr bwMode="auto">
            <a:xfrm>
              <a:off x="1008" y="1152"/>
              <a:ext cx="3360" cy="1728"/>
            </a:xfrm>
            <a:prstGeom prst="rect">
              <a:avLst/>
            </a:prstGeom>
            <a:noFill/>
            <a:ln w="12700">
              <a:noFill/>
              <a:miter lim="800000"/>
              <a:headEnd/>
              <a:tailEnd/>
            </a:ln>
            <a:effectLst/>
          </p:spPr>
          <p:txBody>
            <a:bodyPr wrap="none" anchor="ctr"/>
            <a:lstStyle/>
            <a:p>
              <a:pPr>
                <a:defRPr/>
              </a:pPr>
              <a:endParaRPr lang="en-US"/>
            </a:p>
          </p:txBody>
        </p:sp>
        <p:graphicFrame>
          <p:nvGraphicFramePr>
            <p:cNvPr id="6146" name="Object 15"/>
            <p:cNvGraphicFramePr>
              <a:graphicFrameLocks noChangeAspect="1"/>
            </p:cNvGraphicFramePr>
            <p:nvPr/>
          </p:nvGraphicFramePr>
          <p:xfrm>
            <a:off x="1104" y="1200"/>
            <a:ext cx="3173" cy="1648"/>
          </p:xfrm>
          <a:graphic>
            <a:graphicData uri="http://schemas.openxmlformats.org/presentationml/2006/ole">
              <mc:AlternateContent xmlns:mc="http://schemas.openxmlformats.org/markup-compatibility/2006">
                <mc:Choice xmlns:v="urn:schemas-microsoft-com:vml" Requires="v">
                  <p:oleObj spid="_x0000_s11273" name="Picture" r:id="rId5" imgW="5036760" imgH="2616120" progId="Word.Picture.8">
                    <p:embed/>
                  </p:oleObj>
                </mc:Choice>
                <mc:Fallback>
                  <p:oleObj name="Picture" r:id="rId5" imgW="5036760" imgH="2616120" progId="Word.Picture.8">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1200"/>
                          <a:ext cx="3173" cy="1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1"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4"/>
          <p:cNvSpPr>
            <a:spLocks noGrp="1"/>
          </p:cNvSpPr>
          <p:nvPr>
            <p:ph type="sldNum" sz="quarter" idx="11"/>
          </p:nvPr>
        </p:nvSpPr>
        <p:spPr>
          <a:noFill/>
        </p:spPr>
        <p:txBody>
          <a:bodyPr/>
          <a:lstStyle/>
          <a:p>
            <a:fld id="{8E55F333-17AC-40EA-BD95-E4D462B5CA0B}" type="slidenum">
              <a:rPr lang="en-GB"/>
              <a:pPr/>
              <a:t>141</a:t>
            </a:fld>
            <a:endParaRPr lang="en-GB"/>
          </a:p>
        </p:txBody>
      </p:sp>
      <p:sp>
        <p:nvSpPr>
          <p:cNvPr id="371714" name="Rectangle 2"/>
          <p:cNvSpPr>
            <a:spLocks noGrp="1" noRot="1" noChangeArrowheads="1"/>
          </p:cNvSpPr>
          <p:nvPr>
            <p:ph type="title"/>
          </p:nvPr>
        </p:nvSpPr>
        <p:spPr/>
        <p:txBody>
          <a:bodyPr/>
          <a:lstStyle/>
          <a:p>
            <a:pPr eaLnBrk="1" hangingPunct="1">
              <a:defRPr/>
            </a:pPr>
            <a:r>
              <a:rPr lang="en-US" smtClean="0"/>
              <a:t>Sugeno Fuzzy Inference</a:t>
            </a:r>
          </a:p>
        </p:txBody>
      </p:sp>
      <p:sp>
        <p:nvSpPr>
          <p:cNvPr id="371715" name="Rectangle 3"/>
          <p:cNvSpPr>
            <a:spLocks noGrp="1" noChangeArrowheads="1"/>
          </p:cNvSpPr>
          <p:nvPr>
            <p:ph type="body" idx="1"/>
          </p:nvPr>
        </p:nvSpPr>
        <p:spPr>
          <a:xfrm>
            <a:off x="457200" y="1889125"/>
            <a:ext cx="8229600" cy="3916363"/>
          </a:xfrm>
        </p:spPr>
        <p:txBody>
          <a:bodyPr/>
          <a:lstStyle/>
          <a:p>
            <a:pPr algn="just" eaLnBrk="1" hangingPunct="1">
              <a:defRPr/>
            </a:pPr>
            <a:r>
              <a:rPr lang="en-US" sz="2000" dirty="0" err="1" smtClean="0"/>
              <a:t>Mamdani</a:t>
            </a:r>
            <a:r>
              <a:rPr lang="en-US" sz="2000" dirty="0" smtClean="0"/>
              <a:t>-style inference, as we have just seen, requires us to find the </a:t>
            </a:r>
            <a:r>
              <a:rPr lang="en-US" sz="2000" dirty="0" err="1" smtClean="0"/>
              <a:t>centroid</a:t>
            </a:r>
            <a:r>
              <a:rPr lang="en-US" sz="2000" dirty="0" smtClean="0"/>
              <a:t> of a two-dimensional shape by integrating across a continuously varying function.  In general, this process is not computationally efficient.</a:t>
            </a:r>
          </a:p>
          <a:p>
            <a:pPr algn="just" eaLnBrk="1" hangingPunct="1">
              <a:defRPr/>
            </a:pPr>
            <a:endParaRPr lang="en-US" sz="2000" dirty="0" smtClean="0"/>
          </a:p>
          <a:p>
            <a:pPr algn="just" eaLnBrk="1" hangingPunct="1">
              <a:defRPr/>
            </a:pPr>
            <a:r>
              <a:rPr lang="en-US" sz="2000" dirty="0" err="1" smtClean="0"/>
              <a:t>Michio</a:t>
            </a:r>
            <a:r>
              <a:rPr lang="en-US" sz="2000" dirty="0" smtClean="0"/>
              <a:t> </a:t>
            </a:r>
            <a:r>
              <a:rPr lang="en-US" sz="2000" dirty="0" err="1" smtClean="0"/>
              <a:t>Sugeno</a:t>
            </a:r>
            <a:r>
              <a:rPr lang="en-US" sz="2000" dirty="0" smtClean="0"/>
              <a:t> suggested to use a single spike, a singleton, as the membership function of the rule consequent.</a:t>
            </a:r>
          </a:p>
          <a:p>
            <a:pPr algn="just" eaLnBrk="1" hangingPunct="1">
              <a:defRPr/>
            </a:pPr>
            <a:endParaRPr lang="en-US" sz="2000" dirty="0" smtClean="0"/>
          </a:p>
          <a:p>
            <a:pPr algn="just" eaLnBrk="1" hangingPunct="1">
              <a:defRPr/>
            </a:pPr>
            <a:r>
              <a:rPr lang="en-US" sz="2000" dirty="0" smtClean="0"/>
              <a:t>A singleton, or more precisely a fuzzy singleton, is a fuzzy set with a membership function that is unity at a single particular point on the universe of discourse and zero everywhere else.</a:t>
            </a:r>
          </a:p>
        </p:txBody>
      </p:sp>
      <p:sp>
        <p:nvSpPr>
          <p:cNvPr id="5" name="Line 5"/>
          <p:cNvSpPr>
            <a:spLocks noChangeShapeType="1"/>
          </p:cNvSpPr>
          <p:nvPr/>
        </p:nvSpPr>
        <p:spPr bwMode="auto">
          <a:xfrm>
            <a:off x="6096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1"/>
          </p:nvPr>
        </p:nvSpPr>
        <p:spPr>
          <a:noFill/>
        </p:spPr>
        <p:txBody>
          <a:bodyPr/>
          <a:lstStyle/>
          <a:p>
            <a:fld id="{414CAF16-ACEA-43AF-93FF-BCB673C24D71}" type="slidenum">
              <a:rPr lang="en-GB"/>
              <a:pPr/>
              <a:t>142</a:t>
            </a:fld>
            <a:endParaRPr lang="en-GB"/>
          </a:p>
        </p:txBody>
      </p:sp>
      <p:sp>
        <p:nvSpPr>
          <p:cNvPr id="372738" name="Rectangle 2"/>
          <p:cNvSpPr>
            <a:spLocks noGrp="1" noRot="1" noChangeArrowheads="1"/>
          </p:cNvSpPr>
          <p:nvPr>
            <p:ph type="title"/>
          </p:nvPr>
        </p:nvSpPr>
        <p:spPr/>
        <p:txBody>
          <a:bodyPr/>
          <a:lstStyle/>
          <a:p>
            <a:pPr eaLnBrk="1" hangingPunct="1">
              <a:defRPr/>
            </a:pPr>
            <a:r>
              <a:rPr lang="en-US" smtClean="0"/>
              <a:t>Sugeno Fuzzy Inference</a:t>
            </a:r>
          </a:p>
        </p:txBody>
      </p:sp>
      <p:sp>
        <p:nvSpPr>
          <p:cNvPr id="372739" name="Rectangle 3"/>
          <p:cNvSpPr>
            <a:spLocks noGrp="1" noChangeArrowheads="1"/>
          </p:cNvSpPr>
          <p:nvPr>
            <p:ph type="body" idx="1"/>
          </p:nvPr>
        </p:nvSpPr>
        <p:spPr>
          <a:xfrm>
            <a:off x="323850" y="1600200"/>
            <a:ext cx="8569325" cy="4924425"/>
          </a:xfrm>
        </p:spPr>
        <p:txBody>
          <a:bodyPr/>
          <a:lstStyle/>
          <a:p>
            <a:pPr eaLnBrk="1" hangingPunct="1">
              <a:lnSpc>
                <a:spcPct val="90000"/>
              </a:lnSpc>
              <a:defRPr/>
            </a:pPr>
            <a:r>
              <a:rPr lang="en-US" sz="1800" smtClean="0"/>
              <a:t>Sugeno-style fuzzy inference is very similar to the Mamdani method.</a:t>
            </a:r>
          </a:p>
          <a:p>
            <a:pPr eaLnBrk="1" hangingPunct="1">
              <a:lnSpc>
                <a:spcPct val="90000"/>
              </a:lnSpc>
              <a:defRPr/>
            </a:pPr>
            <a:r>
              <a:rPr lang="en-US" sz="1800" smtClean="0"/>
              <a:t>Sugeno changed only a rule consequent: instead of a fuzzy set, he used a mathematical function of the input variable. </a:t>
            </a:r>
          </a:p>
          <a:p>
            <a:pPr eaLnBrk="1" hangingPunct="1">
              <a:lnSpc>
                <a:spcPct val="90000"/>
              </a:lnSpc>
              <a:defRPr/>
            </a:pPr>
            <a:r>
              <a:rPr lang="en-US" sz="1800" smtClean="0"/>
              <a:t>The format of the </a:t>
            </a:r>
            <a:r>
              <a:rPr lang="en-US" sz="1800" b="1" smtClean="0"/>
              <a:t>Sugeno-style fuzzy rule</a:t>
            </a:r>
            <a:r>
              <a:rPr lang="en-US" sz="1800" smtClean="0"/>
              <a:t> is</a:t>
            </a:r>
          </a:p>
          <a:p>
            <a:pPr eaLnBrk="1" hangingPunct="1">
              <a:lnSpc>
                <a:spcPct val="90000"/>
              </a:lnSpc>
              <a:spcBef>
                <a:spcPct val="50000"/>
              </a:spcBef>
              <a:buFont typeface="Wingdings" pitchFamily="2" charset="2"/>
              <a:buNone/>
              <a:defRPr/>
            </a:pPr>
            <a:r>
              <a:rPr lang="en-US" sz="1800" smtClean="0"/>
              <a:t>	</a:t>
            </a:r>
            <a:r>
              <a:rPr lang="en-US" sz="1800" b="1" smtClean="0"/>
              <a:t>	IF	</a:t>
            </a:r>
            <a:r>
              <a:rPr lang="en-US" sz="1800" b="1" i="1" smtClean="0"/>
              <a:t>x</a:t>
            </a:r>
            <a:r>
              <a:rPr lang="en-US" sz="1800" b="1" smtClean="0"/>
              <a:t> is </a:t>
            </a:r>
            <a:r>
              <a:rPr lang="en-US" sz="1800" b="1" i="1" smtClean="0"/>
              <a:t>A	</a:t>
            </a:r>
            <a:r>
              <a:rPr lang="en-US" sz="1800" b="1" smtClean="0"/>
              <a:t>AND	</a:t>
            </a:r>
            <a:r>
              <a:rPr lang="en-US" sz="1800" b="1" i="1" smtClean="0"/>
              <a:t>y</a:t>
            </a:r>
            <a:r>
              <a:rPr lang="en-US" sz="1800" b="1" smtClean="0"/>
              <a:t> is </a:t>
            </a:r>
            <a:r>
              <a:rPr lang="en-US" sz="1800" b="1" i="1" smtClean="0"/>
              <a:t>B	</a:t>
            </a:r>
            <a:r>
              <a:rPr lang="en-US" sz="1800" b="1" smtClean="0"/>
              <a:t>THEN	</a:t>
            </a:r>
            <a:r>
              <a:rPr lang="en-US" sz="1800" b="1" i="1" smtClean="0"/>
              <a:t>z</a:t>
            </a:r>
            <a:r>
              <a:rPr lang="en-US" sz="1800" b="1" smtClean="0"/>
              <a:t> is </a:t>
            </a:r>
            <a:r>
              <a:rPr lang="en-US" sz="1800" b="1" i="1" smtClean="0"/>
              <a:t>f</a:t>
            </a:r>
            <a:r>
              <a:rPr lang="en-US" sz="1800" b="1" smtClean="0"/>
              <a:t>(</a:t>
            </a:r>
            <a:r>
              <a:rPr lang="en-US" sz="1800" b="1" i="1" smtClean="0"/>
              <a:t>x</a:t>
            </a:r>
            <a:r>
              <a:rPr lang="en-US" sz="1800" b="1" smtClean="0"/>
              <a:t>, </a:t>
            </a:r>
            <a:r>
              <a:rPr lang="en-US" sz="1800" b="1" i="1" smtClean="0"/>
              <a:t>y</a:t>
            </a:r>
            <a:r>
              <a:rPr lang="en-US" sz="1800" b="1" smtClean="0"/>
              <a:t>)</a:t>
            </a:r>
          </a:p>
          <a:p>
            <a:pPr eaLnBrk="1" hangingPunct="1">
              <a:lnSpc>
                <a:spcPct val="90000"/>
              </a:lnSpc>
              <a:buFont typeface="Wingdings" pitchFamily="2" charset="2"/>
              <a:buNone/>
              <a:defRPr/>
            </a:pPr>
            <a:r>
              <a:rPr lang="en-US" sz="1800" smtClean="0"/>
              <a:t>	where:</a:t>
            </a:r>
          </a:p>
          <a:p>
            <a:pPr lvl="1" eaLnBrk="1" hangingPunct="1">
              <a:lnSpc>
                <a:spcPct val="90000"/>
              </a:lnSpc>
              <a:defRPr/>
            </a:pPr>
            <a:r>
              <a:rPr lang="en-US" sz="1600" smtClean="0"/>
              <a:t>	</a:t>
            </a:r>
            <a:r>
              <a:rPr lang="en-US" sz="1600" i="1" smtClean="0"/>
              <a:t>x</a:t>
            </a:r>
            <a:r>
              <a:rPr lang="en-US" sz="1600" smtClean="0"/>
              <a:t>, </a:t>
            </a:r>
            <a:r>
              <a:rPr lang="en-US" sz="1600" i="1" smtClean="0"/>
              <a:t>y</a:t>
            </a:r>
            <a:r>
              <a:rPr lang="en-US" sz="1600" smtClean="0"/>
              <a:t> and </a:t>
            </a:r>
            <a:r>
              <a:rPr lang="en-US" sz="1600" i="1" smtClean="0"/>
              <a:t>z</a:t>
            </a:r>
            <a:r>
              <a:rPr lang="en-US" sz="1600" smtClean="0"/>
              <a:t> are linguistic variables;</a:t>
            </a:r>
          </a:p>
          <a:p>
            <a:pPr lvl="1" eaLnBrk="1" hangingPunct="1">
              <a:lnSpc>
                <a:spcPct val="90000"/>
              </a:lnSpc>
              <a:defRPr/>
            </a:pPr>
            <a:r>
              <a:rPr lang="en-US" sz="1600" smtClean="0"/>
              <a:t>	A and </a:t>
            </a:r>
            <a:r>
              <a:rPr lang="en-US" sz="1600" i="1" smtClean="0"/>
              <a:t>B</a:t>
            </a:r>
            <a:r>
              <a:rPr lang="en-US" sz="1600" smtClean="0"/>
              <a:t> are fuzzy sets on universe of discourses </a:t>
            </a:r>
            <a:r>
              <a:rPr lang="en-US" sz="1600" i="1" smtClean="0"/>
              <a:t>X</a:t>
            </a:r>
            <a:r>
              <a:rPr lang="en-US" sz="1600" smtClean="0"/>
              <a:t> and </a:t>
            </a:r>
            <a:r>
              <a:rPr lang="en-US" sz="1600" i="1" smtClean="0"/>
              <a:t>Y</a:t>
            </a:r>
            <a:r>
              <a:rPr lang="en-US" sz="1600" smtClean="0"/>
              <a:t>, respectively; </a:t>
            </a:r>
          </a:p>
          <a:p>
            <a:pPr lvl="1" eaLnBrk="1" hangingPunct="1">
              <a:lnSpc>
                <a:spcPct val="90000"/>
              </a:lnSpc>
              <a:defRPr/>
            </a:pPr>
            <a:r>
              <a:rPr lang="en-US" sz="1600" smtClean="0"/>
              <a:t>	</a:t>
            </a:r>
            <a:r>
              <a:rPr lang="en-US" sz="1600" i="1" smtClean="0"/>
              <a:t>f </a:t>
            </a:r>
            <a:r>
              <a:rPr lang="en-US" sz="1600" smtClean="0"/>
              <a:t>(</a:t>
            </a:r>
            <a:r>
              <a:rPr lang="en-US" sz="1600" i="1" smtClean="0"/>
              <a:t>x</a:t>
            </a:r>
            <a:r>
              <a:rPr lang="en-US" sz="1600" smtClean="0"/>
              <a:t>, </a:t>
            </a:r>
            <a:r>
              <a:rPr lang="en-US" sz="1600" i="1" smtClean="0"/>
              <a:t>y</a:t>
            </a:r>
            <a:r>
              <a:rPr lang="en-US" sz="1600" smtClean="0"/>
              <a:t>) is a mathematical function.</a:t>
            </a:r>
          </a:p>
          <a:p>
            <a:pPr eaLnBrk="1" hangingPunct="1">
              <a:lnSpc>
                <a:spcPct val="90000"/>
              </a:lnSpc>
              <a:defRPr/>
            </a:pPr>
            <a:endParaRPr lang="en-US" sz="1800" smtClean="0"/>
          </a:p>
          <a:p>
            <a:pPr eaLnBrk="1" hangingPunct="1">
              <a:lnSpc>
                <a:spcPct val="90000"/>
              </a:lnSpc>
              <a:defRPr/>
            </a:pPr>
            <a:r>
              <a:rPr lang="en-US" sz="1800" smtClean="0"/>
              <a:t>The most commonly used </a:t>
            </a:r>
            <a:r>
              <a:rPr lang="en-US" sz="1800" b="1" smtClean="0"/>
              <a:t>zero-order Sugeno fuzzy model</a:t>
            </a:r>
            <a:r>
              <a:rPr lang="en-US" sz="1800" smtClean="0"/>
              <a:t> applies fuzzy rules in the following form:</a:t>
            </a:r>
          </a:p>
          <a:p>
            <a:pPr eaLnBrk="1" hangingPunct="1">
              <a:lnSpc>
                <a:spcPct val="90000"/>
              </a:lnSpc>
              <a:spcBef>
                <a:spcPct val="50000"/>
              </a:spcBef>
              <a:buFont typeface="Wingdings" pitchFamily="2" charset="2"/>
              <a:buNone/>
              <a:defRPr/>
            </a:pPr>
            <a:r>
              <a:rPr lang="en-US" sz="1800" b="1" smtClean="0"/>
              <a:t>		IF	</a:t>
            </a:r>
            <a:r>
              <a:rPr lang="en-US" sz="1800" b="1" i="1" smtClean="0"/>
              <a:t>x</a:t>
            </a:r>
            <a:r>
              <a:rPr lang="en-US" sz="1800" b="1" smtClean="0"/>
              <a:t> is </a:t>
            </a:r>
            <a:r>
              <a:rPr lang="en-US" sz="1800" b="1" i="1" smtClean="0"/>
              <a:t>A	</a:t>
            </a:r>
            <a:r>
              <a:rPr lang="en-US" sz="1800" b="1" smtClean="0"/>
              <a:t>AND	</a:t>
            </a:r>
            <a:r>
              <a:rPr lang="en-US" sz="1800" b="1" i="1" smtClean="0"/>
              <a:t>y</a:t>
            </a:r>
            <a:r>
              <a:rPr lang="en-US" sz="1800" b="1" smtClean="0"/>
              <a:t> is </a:t>
            </a:r>
            <a:r>
              <a:rPr lang="en-US" sz="1800" b="1" i="1" smtClean="0"/>
              <a:t>B	</a:t>
            </a:r>
            <a:r>
              <a:rPr lang="en-US" sz="1800" b="1" smtClean="0"/>
              <a:t>THEN	</a:t>
            </a:r>
            <a:r>
              <a:rPr lang="en-US" sz="1800" b="1" i="1" smtClean="0"/>
              <a:t>z</a:t>
            </a:r>
            <a:r>
              <a:rPr lang="en-US" sz="1800" b="1" smtClean="0"/>
              <a:t> is </a:t>
            </a:r>
            <a:r>
              <a:rPr lang="en-US" sz="1800" b="1" i="1" smtClean="0"/>
              <a:t>k</a:t>
            </a:r>
          </a:p>
          <a:p>
            <a:pPr eaLnBrk="1" hangingPunct="1">
              <a:lnSpc>
                <a:spcPct val="90000"/>
              </a:lnSpc>
              <a:defRPr/>
            </a:pPr>
            <a:r>
              <a:rPr lang="en-US" sz="1800" smtClean="0"/>
              <a:t>where </a:t>
            </a:r>
            <a:r>
              <a:rPr lang="en-US" sz="1800" i="1" smtClean="0"/>
              <a:t>k</a:t>
            </a:r>
            <a:r>
              <a:rPr lang="en-US" sz="1800" smtClean="0"/>
              <a:t> is a constant.</a:t>
            </a:r>
          </a:p>
          <a:p>
            <a:pPr eaLnBrk="1" hangingPunct="1">
              <a:lnSpc>
                <a:spcPct val="90000"/>
              </a:lnSpc>
              <a:defRPr/>
            </a:pPr>
            <a:r>
              <a:rPr lang="en-US" sz="1800" smtClean="0"/>
              <a:t>In this case, the output of each fuzzy rule is constant and all consequent </a:t>
            </a:r>
            <a:r>
              <a:rPr lang="en-US" sz="1800" b="1" smtClean="0"/>
              <a:t>membership functions</a:t>
            </a:r>
            <a:r>
              <a:rPr lang="en-US" sz="1800" smtClean="0"/>
              <a:t> are represented by </a:t>
            </a:r>
            <a:r>
              <a:rPr lang="en-US" sz="1800" b="1" smtClean="0"/>
              <a:t>singleton spikes.</a:t>
            </a:r>
            <a:endParaRPr lang="en-US" sz="1800"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Slide Number Placeholder 4"/>
          <p:cNvSpPr>
            <a:spLocks noGrp="1"/>
          </p:cNvSpPr>
          <p:nvPr>
            <p:ph type="sldNum" sz="quarter" idx="11"/>
          </p:nvPr>
        </p:nvSpPr>
        <p:spPr>
          <a:noFill/>
        </p:spPr>
        <p:txBody>
          <a:bodyPr/>
          <a:lstStyle/>
          <a:p>
            <a:fld id="{8C89D053-E371-433F-970C-B857CAAF2455}" type="slidenum">
              <a:rPr lang="en-GB"/>
              <a:pPr/>
              <a:t>143</a:t>
            </a:fld>
            <a:endParaRPr lang="en-GB"/>
          </a:p>
        </p:txBody>
      </p:sp>
      <p:sp>
        <p:nvSpPr>
          <p:cNvPr id="374786" name="Rectangle 2"/>
          <p:cNvSpPr>
            <a:spLocks noGrp="1" noRot="1" noChangeArrowheads="1"/>
          </p:cNvSpPr>
          <p:nvPr>
            <p:ph type="title"/>
          </p:nvPr>
        </p:nvSpPr>
        <p:spPr/>
        <p:txBody>
          <a:bodyPr/>
          <a:lstStyle/>
          <a:p>
            <a:pPr eaLnBrk="1" hangingPunct="1">
              <a:defRPr/>
            </a:pPr>
            <a:r>
              <a:rPr lang="en-US" dirty="0" err="1" smtClean="0"/>
              <a:t>Sugeno</a:t>
            </a:r>
            <a:r>
              <a:rPr lang="en-US" dirty="0" smtClean="0"/>
              <a:t> Rule Evaluation</a:t>
            </a:r>
          </a:p>
        </p:txBody>
      </p:sp>
      <p:grpSp>
        <p:nvGrpSpPr>
          <p:cNvPr id="2" name="Group 1176"/>
          <p:cNvGrpSpPr>
            <a:grpSpLocks noChangeAspect="1"/>
          </p:cNvGrpSpPr>
          <p:nvPr/>
        </p:nvGrpSpPr>
        <p:grpSpPr bwMode="auto">
          <a:xfrm>
            <a:off x="482600" y="1341438"/>
            <a:ext cx="8178800" cy="5207000"/>
            <a:chOff x="304" y="845"/>
            <a:chExt cx="5152" cy="3280"/>
          </a:xfrm>
        </p:grpSpPr>
        <p:sp>
          <p:nvSpPr>
            <p:cNvPr id="385175" name="AutoShape 1175"/>
            <p:cNvSpPr>
              <a:spLocks noChangeAspect="1" noChangeArrowheads="1" noTextEdit="1"/>
            </p:cNvSpPr>
            <p:nvPr/>
          </p:nvSpPr>
          <p:spPr bwMode="auto">
            <a:xfrm>
              <a:off x="304" y="845"/>
              <a:ext cx="5152" cy="3280"/>
            </a:xfrm>
            <a:prstGeom prst="rect">
              <a:avLst/>
            </a:prstGeom>
            <a:noFill/>
            <a:ln w="9525">
              <a:noFill/>
              <a:miter lim="800000"/>
              <a:headEnd/>
              <a:tailEnd/>
            </a:ln>
          </p:spPr>
          <p:txBody>
            <a:bodyPr/>
            <a:lstStyle/>
            <a:p>
              <a:pPr>
                <a:defRPr/>
              </a:pPr>
              <a:endParaRPr lang="en-US"/>
            </a:p>
          </p:txBody>
        </p:sp>
        <p:grpSp>
          <p:nvGrpSpPr>
            <p:cNvPr id="3" name="Group 1179"/>
            <p:cNvGrpSpPr>
              <a:grpSpLocks/>
            </p:cNvGrpSpPr>
            <p:nvPr/>
          </p:nvGrpSpPr>
          <p:grpSpPr bwMode="auto">
            <a:xfrm>
              <a:off x="307" y="848"/>
              <a:ext cx="5136" cy="3264"/>
              <a:chOff x="307" y="848"/>
              <a:chExt cx="5136" cy="3264"/>
            </a:xfrm>
          </p:grpSpPr>
          <p:sp>
            <p:nvSpPr>
              <p:cNvPr id="385177" name="Rectangle 1177"/>
              <p:cNvSpPr>
                <a:spLocks noChangeArrowheads="1"/>
              </p:cNvSpPr>
              <p:nvPr/>
            </p:nvSpPr>
            <p:spPr bwMode="auto">
              <a:xfrm>
                <a:off x="307" y="848"/>
                <a:ext cx="5136" cy="3264"/>
              </a:xfrm>
              <a:prstGeom prst="rect">
                <a:avLst/>
              </a:prstGeom>
              <a:solidFill>
                <a:srgbClr val="FFFFFF"/>
              </a:solidFill>
              <a:ln w="9525">
                <a:noFill/>
                <a:miter lim="800000"/>
                <a:headEnd/>
                <a:tailEnd/>
              </a:ln>
            </p:spPr>
            <p:txBody>
              <a:bodyPr/>
              <a:lstStyle/>
              <a:p>
                <a:pPr>
                  <a:defRPr/>
                </a:pPr>
                <a:endParaRPr lang="en-US"/>
              </a:p>
            </p:txBody>
          </p:sp>
          <p:sp>
            <p:nvSpPr>
              <p:cNvPr id="385178" name="Rectangle 1178"/>
              <p:cNvSpPr>
                <a:spLocks noChangeArrowheads="1"/>
              </p:cNvSpPr>
              <p:nvPr/>
            </p:nvSpPr>
            <p:spPr bwMode="auto">
              <a:xfrm>
                <a:off x="307" y="848"/>
                <a:ext cx="5136" cy="3264"/>
              </a:xfrm>
              <a:prstGeom prst="rect">
                <a:avLst/>
              </a:prstGeom>
              <a:noFill/>
              <a:ln w="8" cap="rnd">
                <a:solidFill>
                  <a:srgbClr val="FFFFFF"/>
                </a:solidFill>
                <a:prstDash val="solid"/>
                <a:miter lim="800000"/>
                <a:headEnd/>
                <a:tailEnd/>
              </a:ln>
            </p:spPr>
            <p:txBody>
              <a:bodyPr/>
              <a:lstStyle/>
              <a:p>
                <a:pPr>
                  <a:defRPr/>
                </a:pPr>
                <a:endParaRPr lang="en-US"/>
              </a:p>
            </p:txBody>
          </p:sp>
        </p:grpSp>
        <p:grpSp>
          <p:nvGrpSpPr>
            <p:cNvPr id="4" name="Group 1467"/>
            <p:cNvGrpSpPr>
              <a:grpSpLocks/>
            </p:cNvGrpSpPr>
            <p:nvPr/>
          </p:nvGrpSpPr>
          <p:grpSpPr bwMode="auto">
            <a:xfrm>
              <a:off x="462" y="942"/>
              <a:ext cx="4872" cy="3098"/>
              <a:chOff x="462" y="942"/>
              <a:chExt cx="4872" cy="3098"/>
            </a:xfrm>
          </p:grpSpPr>
          <p:grpSp>
            <p:nvGrpSpPr>
              <p:cNvPr id="5" name="Group 1380"/>
              <p:cNvGrpSpPr>
                <a:grpSpLocks/>
              </p:cNvGrpSpPr>
              <p:nvPr/>
            </p:nvGrpSpPr>
            <p:grpSpPr bwMode="auto">
              <a:xfrm>
                <a:off x="462" y="942"/>
                <a:ext cx="4872" cy="3098"/>
                <a:chOff x="462" y="942"/>
                <a:chExt cx="4872" cy="3098"/>
              </a:xfrm>
            </p:grpSpPr>
            <p:sp>
              <p:nvSpPr>
                <p:cNvPr id="385180" name="Rectangle 1180"/>
                <p:cNvSpPr>
                  <a:spLocks noChangeArrowheads="1"/>
                </p:cNvSpPr>
                <p:nvPr/>
              </p:nvSpPr>
              <p:spPr bwMode="auto">
                <a:xfrm>
                  <a:off x="669" y="1012"/>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181" name="Rectangle 1181"/>
                <p:cNvSpPr>
                  <a:spLocks noChangeArrowheads="1"/>
                </p:cNvSpPr>
                <p:nvPr/>
              </p:nvSpPr>
              <p:spPr bwMode="auto">
                <a:xfrm>
                  <a:off x="1541" y="1151"/>
                  <a:ext cx="211" cy="140"/>
                </a:xfrm>
                <a:prstGeom prst="rect">
                  <a:avLst/>
                </a:prstGeom>
                <a:noFill/>
                <a:ln w="1">
                  <a:solidFill>
                    <a:srgbClr val="000000"/>
                  </a:solidFill>
                  <a:prstDash val="solid"/>
                  <a:miter lim="800000"/>
                  <a:headEnd/>
                  <a:tailEnd/>
                </a:ln>
              </p:spPr>
              <p:txBody>
                <a:bodyPr/>
                <a:lstStyle/>
                <a:p>
                  <a:pPr>
                    <a:defRPr/>
                  </a:pPr>
                  <a:endParaRPr lang="en-US"/>
                </a:p>
              </p:txBody>
            </p:sp>
            <p:sp>
              <p:nvSpPr>
                <p:cNvPr id="385182" name="Rectangle 1182"/>
                <p:cNvSpPr>
                  <a:spLocks noChangeArrowheads="1"/>
                </p:cNvSpPr>
                <p:nvPr/>
              </p:nvSpPr>
              <p:spPr bwMode="auto">
                <a:xfrm>
                  <a:off x="1544" y="1147"/>
                  <a:ext cx="203" cy="177"/>
                </a:xfrm>
                <a:prstGeom prst="rect">
                  <a:avLst/>
                </a:prstGeom>
                <a:noFill/>
                <a:ln w="9525">
                  <a:noFill/>
                  <a:miter lim="800000"/>
                  <a:headEnd/>
                  <a:tailEnd/>
                </a:ln>
              </p:spPr>
              <p:txBody>
                <a:bodyPr/>
                <a:lstStyle/>
                <a:p>
                  <a:pPr>
                    <a:defRPr/>
                  </a:pPr>
                  <a:endParaRPr lang="en-US"/>
                </a:p>
              </p:txBody>
            </p:sp>
            <p:sp>
              <p:nvSpPr>
                <p:cNvPr id="385183" name="Rectangle 1183"/>
                <p:cNvSpPr>
                  <a:spLocks noChangeArrowheads="1"/>
                </p:cNvSpPr>
                <p:nvPr/>
              </p:nvSpPr>
              <p:spPr bwMode="auto">
                <a:xfrm>
                  <a:off x="1573" y="1151"/>
                  <a:ext cx="138"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184" name="Rectangle 1184"/>
                <p:cNvSpPr>
                  <a:spLocks noChangeArrowheads="1"/>
                </p:cNvSpPr>
                <p:nvPr/>
              </p:nvSpPr>
              <p:spPr bwMode="auto">
                <a:xfrm>
                  <a:off x="1651" y="1151"/>
                  <a:ext cx="122"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3</a:t>
                  </a:r>
                  <a:endParaRPr lang="en-US">
                    <a:effectLst>
                      <a:outerShdw blurRad="38100" dist="38100" dir="2700000" algn="tl">
                        <a:srgbClr val="C0C0C0"/>
                      </a:outerShdw>
                    </a:effectLst>
                  </a:endParaRPr>
                </a:p>
              </p:txBody>
            </p:sp>
            <p:sp>
              <p:nvSpPr>
                <p:cNvPr id="385185" name="Rectangle 1185"/>
                <p:cNvSpPr>
                  <a:spLocks noChangeArrowheads="1"/>
                </p:cNvSpPr>
                <p:nvPr/>
              </p:nvSpPr>
              <p:spPr bwMode="auto">
                <a:xfrm>
                  <a:off x="534" y="974"/>
                  <a:ext cx="106" cy="160"/>
                </a:xfrm>
                <a:prstGeom prst="rect">
                  <a:avLst/>
                </a:prstGeom>
                <a:noFill/>
                <a:ln w="9525">
                  <a:noFill/>
                  <a:miter lim="800000"/>
                  <a:headEnd/>
                  <a:tailEnd/>
                </a:ln>
              </p:spPr>
              <p:txBody>
                <a:bodyPr/>
                <a:lstStyle/>
                <a:p>
                  <a:pPr>
                    <a:defRPr/>
                  </a:pPr>
                  <a:endParaRPr lang="en-US"/>
                </a:p>
              </p:txBody>
            </p:sp>
            <p:sp>
              <p:nvSpPr>
                <p:cNvPr id="385186" name="Rectangle 1186"/>
                <p:cNvSpPr>
                  <a:spLocks noChangeArrowheads="1"/>
                </p:cNvSpPr>
                <p:nvPr/>
              </p:nvSpPr>
              <p:spPr bwMode="auto">
                <a:xfrm>
                  <a:off x="580" y="978"/>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187" name="Rectangle 1187"/>
                <p:cNvSpPr>
                  <a:spLocks noChangeArrowheads="1"/>
                </p:cNvSpPr>
                <p:nvPr/>
              </p:nvSpPr>
              <p:spPr bwMode="auto">
                <a:xfrm>
                  <a:off x="534" y="1503"/>
                  <a:ext cx="106" cy="160"/>
                </a:xfrm>
                <a:prstGeom prst="rect">
                  <a:avLst/>
                </a:prstGeom>
                <a:noFill/>
                <a:ln w="9525">
                  <a:noFill/>
                  <a:miter lim="800000"/>
                  <a:headEnd/>
                  <a:tailEnd/>
                </a:ln>
              </p:spPr>
              <p:txBody>
                <a:bodyPr/>
                <a:lstStyle/>
                <a:p>
                  <a:pPr>
                    <a:defRPr/>
                  </a:pPr>
                  <a:endParaRPr lang="en-US"/>
                </a:p>
              </p:txBody>
            </p:sp>
            <p:sp>
              <p:nvSpPr>
                <p:cNvPr id="385188" name="Rectangle 1188"/>
                <p:cNvSpPr>
                  <a:spLocks noChangeArrowheads="1"/>
                </p:cNvSpPr>
                <p:nvPr/>
              </p:nvSpPr>
              <p:spPr bwMode="auto">
                <a:xfrm>
                  <a:off x="580" y="1507"/>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189" name="Rectangle 1189"/>
                <p:cNvSpPr>
                  <a:spLocks noChangeArrowheads="1"/>
                </p:cNvSpPr>
                <p:nvPr/>
              </p:nvSpPr>
              <p:spPr bwMode="auto">
                <a:xfrm>
                  <a:off x="1708" y="1540"/>
                  <a:ext cx="120" cy="160"/>
                </a:xfrm>
                <a:prstGeom prst="rect">
                  <a:avLst/>
                </a:prstGeom>
                <a:noFill/>
                <a:ln w="9525">
                  <a:noFill/>
                  <a:miter lim="800000"/>
                  <a:headEnd/>
                  <a:tailEnd/>
                </a:ln>
              </p:spPr>
              <p:txBody>
                <a:bodyPr/>
                <a:lstStyle/>
                <a:p>
                  <a:pPr>
                    <a:defRPr/>
                  </a:pPr>
                  <a:endParaRPr lang="en-US"/>
                </a:p>
              </p:txBody>
            </p:sp>
            <p:sp>
              <p:nvSpPr>
                <p:cNvPr id="385190" name="Rectangle 1190"/>
                <p:cNvSpPr>
                  <a:spLocks noChangeArrowheads="1"/>
                </p:cNvSpPr>
                <p:nvPr/>
              </p:nvSpPr>
              <p:spPr bwMode="auto">
                <a:xfrm>
                  <a:off x="1731" y="1544"/>
                  <a:ext cx="119"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191" name="Rectangle 1191"/>
                <p:cNvSpPr>
                  <a:spLocks noChangeArrowheads="1"/>
                </p:cNvSpPr>
                <p:nvPr/>
              </p:nvSpPr>
              <p:spPr bwMode="auto">
                <a:xfrm>
                  <a:off x="2065" y="974"/>
                  <a:ext cx="105" cy="160"/>
                </a:xfrm>
                <a:prstGeom prst="rect">
                  <a:avLst/>
                </a:prstGeom>
                <a:noFill/>
                <a:ln w="9525">
                  <a:noFill/>
                  <a:miter lim="800000"/>
                  <a:headEnd/>
                  <a:tailEnd/>
                </a:ln>
              </p:spPr>
              <p:txBody>
                <a:bodyPr/>
                <a:lstStyle/>
                <a:p>
                  <a:pPr>
                    <a:defRPr/>
                  </a:pPr>
                  <a:endParaRPr lang="en-US"/>
                </a:p>
              </p:txBody>
            </p:sp>
            <p:sp>
              <p:nvSpPr>
                <p:cNvPr id="385192" name="Rectangle 1192"/>
                <p:cNvSpPr>
                  <a:spLocks noChangeArrowheads="1"/>
                </p:cNvSpPr>
                <p:nvPr/>
              </p:nvSpPr>
              <p:spPr bwMode="auto">
                <a:xfrm>
                  <a:off x="2111" y="978"/>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193" name="Rectangle 1193"/>
                <p:cNvSpPr>
                  <a:spLocks noChangeArrowheads="1"/>
                </p:cNvSpPr>
                <p:nvPr/>
              </p:nvSpPr>
              <p:spPr bwMode="auto">
                <a:xfrm>
                  <a:off x="2770" y="1540"/>
                  <a:ext cx="119" cy="160"/>
                </a:xfrm>
                <a:prstGeom prst="rect">
                  <a:avLst/>
                </a:prstGeom>
                <a:noFill/>
                <a:ln w="9525">
                  <a:noFill/>
                  <a:miter lim="800000"/>
                  <a:headEnd/>
                  <a:tailEnd/>
                </a:ln>
              </p:spPr>
              <p:txBody>
                <a:bodyPr/>
                <a:lstStyle/>
                <a:p>
                  <a:pPr>
                    <a:defRPr/>
                  </a:pPr>
                  <a:endParaRPr lang="en-US"/>
                </a:p>
              </p:txBody>
            </p:sp>
            <p:sp>
              <p:nvSpPr>
                <p:cNvPr id="385194" name="Rectangle 1194"/>
                <p:cNvSpPr>
                  <a:spLocks noChangeArrowheads="1"/>
                </p:cNvSpPr>
                <p:nvPr/>
              </p:nvSpPr>
              <p:spPr bwMode="auto">
                <a:xfrm>
                  <a:off x="2773" y="1544"/>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y</a:t>
                  </a:r>
                  <a:endParaRPr lang="en-US">
                    <a:effectLst>
                      <a:outerShdw blurRad="38100" dist="38100" dir="2700000" algn="tl">
                        <a:srgbClr val="C0C0C0"/>
                      </a:outerShdw>
                    </a:effectLst>
                  </a:endParaRPr>
                </a:p>
              </p:txBody>
            </p:sp>
            <p:sp>
              <p:nvSpPr>
                <p:cNvPr id="385195" name="Rectangle 1195"/>
                <p:cNvSpPr>
                  <a:spLocks noChangeArrowheads="1"/>
                </p:cNvSpPr>
                <p:nvPr/>
              </p:nvSpPr>
              <p:spPr bwMode="auto">
                <a:xfrm>
                  <a:off x="2825" y="1544"/>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196" name="Rectangle 1196"/>
                <p:cNvSpPr>
                  <a:spLocks noChangeArrowheads="1"/>
                </p:cNvSpPr>
                <p:nvPr/>
              </p:nvSpPr>
              <p:spPr bwMode="auto">
                <a:xfrm>
                  <a:off x="2065" y="1503"/>
                  <a:ext cx="105" cy="160"/>
                </a:xfrm>
                <a:prstGeom prst="rect">
                  <a:avLst/>
                </a:prstGeom>
                <a:noFill/>
                <a:ln w="9525">
                  <a:noFill/>
                  <a:miter lim="800000"/>
                  <a:headEnd/>
                  <a:tailEnd/>
                </a:ln>
              </p:spPr>
              <p:txBody>
                <a:bodyPr/>
                <a:lstStyle/>
                <a:p>
                  <a:pPr>
                    <a:defRPr/>
                  </a:pPr>
                  <a:endParaRPr lang="en-US"/>
                </a:p>
              </p:txBody>
            </p:sp>
            <p:sp>
              <p:nvSpPr>
                <p:cNvPr id="385197" name="Rectangle 1197"/>
                <p:cNvSpPr>
                  <a:spLocks noChangeArrowheads="1"/>
                </p:cNvSpPr>
                <p:nvPr/>
              </p:nvSpPr>
              <p:spPr bwMode="auto">
                <a:xfrm>
                  <a:off x="2111" y="1507"/>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198" name="Rectangle 1198"/>
                <p:cNvSpPr>
                  <a:spLocks noChangeArrowheads="1"/>
                </p:cNvSpPr>
                <p:nvPr/>
              </p:nvSpPr>
              <p:spPr bwMode="auto">
                <a:xfrm>
                  <a:off x="3232" y="1540"/>
                  <a:ext cx="116" cy="160"/>
                </a:xfrm>
                <a:prstGeom prst="rect">
                  <a:avLst/>
                </a:prstGeom>
                <a:noFill/>
                <a:ln w="9525">
                  <a:noFill/>
                  <a:miter lim="800000"/>
                  <a:headEnd/>
                  <a:tailEnd/>
                </a:ln>
              </p:spPr>
              <p:txBody>
                <a:bodyPr/>
                <a:lstStyle/>
                <a:p>
                  <a:pPr>
                    <a:defRPr/>
                  </a:pPr>
                  <a:endParaRPr lang="en-US"/>
                </a:p>
              </p:txBody>
            </p:sp>
            <p:sp>
              <p:nvSpPr>
                <p:cNvPr id="385199" name="Rectangle 1199"/>
                <p:cNvSpPr>
                  <a:spLocks noChangeArrowheads="1"/>
                </p:cNvSpPr>
                <p:nvPr/>
              </p:nvSpPr>
              <p:spPr bwMode="auto">
                <a:xfrm>
                  <a:off x="3256" y="1544"/>
                  <a:ext cx="115"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Y</a:t>
                  </a:r>
                  <a:endParaRPr lang="en-US">
                    <a:effectLst>
                      <a:outerShdw blurRad="38100" dist="38100" dir="2700000" algn="tl">
                        <a:srgbClr val="C0C0C0"/>
                      </a:outerShdw>
                    </a:effectLst>
                  </a:endParaRPr>
                </a:p>
              </p:txBody>
            </p:sp>
            <p:sp>
              <p:nvSpPr>
                <p:cNvPr id="385200" name="Rectangle 1200"/>
                <p:cNvSpPr>
                  <a:spLocks noChangeArrowheads="1"/>
                </p:cNvSpPr>
                <p:nvPr/>
              </p:nvSpPr>
              <p:spPr bwMode="auto">
                <a:xfrm>
                  <a:off x="1881" y="1345"/>
                  <a:ext cx="192" cy="160"/>
                </a:xfrm>
                <a:prstGeom prst="rect">
                  <a:avLst/>
                </a:prstGeom>
                <a:noFill/>
                <a:ln w="9525">
                  <a:noFill/>
                  <a:miter lim="800000"/>
                  <a:headEnd/>
                  <a:tailEnd/>
                </a:ln>
              </p:spPr>
              <p:txBody>
                <a:bodyPr/>
                <a:lstStyle/>
                <a:p>
                  <a:pPr>
                    <a:defRPr/>
                  </a:pPr>
                  <a:endParaRPr lang="en-US"/>
                </a:p>
              </p:txBody>
            </p:sp>
            <p:sp>
              <p:nvSpPr>
                <p:cNvPr id="385201" name="Rectangle 1201"/>
                <p:cNvSpPr>
                  <a:spLocks noChangeArrowheads="1"/>
                </p:cNvSpPr>
                <p:nvPr/>
              </p:nvSpPr>
              <p:spPr bwMode="auto">
                <a:xfrm>
                  <a:off x="1903" y="1349"/>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0.0</a:t>
                  </a:r>
                  <a:endParaRPr lang="en-US">
                    <a:effectLst>
                      <a:outerShdw blurRad="38100" dist="38100" dir="2700000" algn="tl">
                        <a:srgbClr val="C0C0C0"/>
                      </a:outerShdw>
                    </a:effectLst>
                  </a:endParaRPr>
                </a:p>
              </p:txBody>
            </p:sp>
            <p:sp>
              <p:nvSpPr>
                <p:cNvPr id="385202" name="Rectangle 1202"/>
                <p:cNvSpPr>
                  <a:spLocks noChangeArrowheads="1"/>
                </p:cNvSpPr>
                <p:nvPr/>
              </p:nvSpPr>
              <p:spPr bwMode="auto">
                <a:xfrm>
                  <a:off x="947" y="1540"/>
                  <a:ext cx="149" cy="160"/>
                </a:xfrm>
                <a:prstGeom prst="rect">
                  <a:avLst/>
                </a:prstGeom>
                <a:noFill/>
                <a:ln w="9525">
                  <a:noFill/>
                  <a:miter lim="800000"/>
                  <a:headEnd/>
                  <a:tailEnd/>
                </a:ln>
              </p:spPr>
              <p:txBody>
                <a:bodyPr/>
                <a:lstStyle/>
                <a:p>
                  <a:pPr>
                    <a:defRPr/>
                  </a:pPr>
                  <a:endParaRPr lang="en-US"/>
                </a:p>
              </p:txBody>
            </p:sp>
            <p:sp>
              <p:nvSpPr>
                <p:cNvPr id="385203" name="Rectangle 1203"/>
                <p:cNvSpPr>
                  <a:spLocks noChangeArrowheads="1"/>
                </p:cNvSpPr>
                <p:nvPr/>
              </p:nvSpPr>
              <p:spPr bwMode="auto">
                <a:xfrm>
                  <a:off x="965" y="1544"/>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04" name="Rectangle 1204"/>
                <p:cNvSpPr>
                  <a:spLocks noChangeArrowheads="1"/>
                </p:cNvSpPr>
                <p:nvPr/>
              </p:nvSpPr>
              <p:spPr bwMode="auto">
                <a:xfrm>
                  <a:off x="1017" y="1544"/>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05" name="Line 1205"/>
                <p:cNvSpPr>
                  <a:spLocks noChangeShapeType="1"/>
                </p:cNvSpPr>
                <p:nvPr/>
              </p:nvSpPr>
              <p:spPr bwMode="auto">
                <a:xfrm>
                  <a:off x="1021" y="1499"/>
                  <a:ext cx="1" cy="38"/>
                </a:xfrm>
                <a:prstGeom prst="line">
                  <a:avLst/>
                </a:prstGeom>
                <a:noFill/>
                <a:ln w="1">
                  <a:solidFill>
                    <a:srgbClr val="000000"/>
                  </a:solidFill>
                  <a:prstDash val="solid"/>
                  <a:round/>
                  <a:headEnd/>
                  <a:tailEnd/>
                </a:ln>
              </p:spPr>
              <p:txBody>
                <a:bodyPr/>
                <a:lstStyle/>
                <a:p>
                  <a:pPr>
                    <a:defRPr/>
                  </a:pPr>
                  <a:endParaRPr lang="en-US"/>
                </a:p>
              </p:txBody>
            </p:sp>
            <p:sp>
              <p:nvSpPr>
                <p:cNvPr id="385206" name="Line 1206"/>
                <p:cNvSpPr>
                  <a:spLocks noChangeShapeType="1"/>
                </p:cNvSpPr>
                <p:nvPr/>
              </p:nvSpPr>
              <p:spPr bwMode="auto">
                <a:xfrm>
                  <a:off x="2836" y="1447"/>
                  <a:ext cx="737" cy="1"/>
                </a:xfrm>
                <a:prstGeom prst="line">
                  <a:avLst/>
                </a:prstGeom>
                <a:noFill/>
                <a:ln w="1">
                  <a:solidFill>
                    <a:srgbClr val="000000"/>
                  </a:solidFill>
                  <a:prstDash val="solid"/>
                  <a:round/>
                  <a:headEnd/>
                  <a:tailEnd/>
                </a:ln>
              </p:spPr>
              <p:txBody>
                <a:bodyPr/>
                <a:lstStyle/>
                <a:p>
                  <a:pPr>
                    <a:defRPr/>
                  </a:pPr>
                  <a:endParaRPr lang="en-US"/>
                </a:p>
              </p:txBody>
            </p:sp>
            <p:sp>
              <p:nvSpPr>
                <p:cNvPr id="385207" name="Rectangle 1207"/>
                <p:cNvSpPr>
                  <a:spLocks noChangeArrowheads="1"/>
                </p:cNvSpPr>
                <p:nvPr/>
              </p:nvSpPr>
              <p:spPr bwMode="auto">
                <a:xfrm>
                  <a:off x="3953" y="1505"/>
                  <a:ext cx="106" cy="160"/>
                </a:xfrm>
                <a:prstGeom prst="rect">
                  <a:avLst/>
                </a:prstGeom>
                <a:noFill/>
                <a:ln w="9525">
                  <a:noFill/>
                  <a:miter lim="800000"/>
                  <a:headEnd/>
                  <a:tailEnd/>
                </a:ln>
              </p:spPr>
              <p:txBody>
                <a:bodyPr/>
                <a:lstStyle/>
                <a:p>
                  <a:pPr>
                    <a:defRPr/>
                  </a:pPr>
                  <a:endParaRPr lang="en-US"/>
                </a:p>
              </p:txBody>
            </p:sp>
            <p:sp>
              <p:nvSpPr>
                <p:cNvPr id="385208" name="Rectangle 1208"/>
                <p:cNvSpPr>
                  <a:spLocks noChangeArrowheads="1"/>
                </p:cNvSpPr>
                <p:nvPr/>
              </p:nvSpPr>
              <p:spPr bwMode="auto">
                <a:xfrm>
                  <a:off x="3999" y="1509"/>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209" name="Rectangle 1209"/>
                <p:cNvSpPr>
                  <a:spLocks noChangeArrowheads="1"/>
                </p:cNvSpPr>
                <p:nvPr/>
              </p:nvSpPr>
              <p:spPr bwMode="auto">
                <a:xfrm>
                  <a:off x="3896" y="1283"/>
                  <a:ext cx="192" cy="160"/>
                </a:xfrm>
                <a:prstGeom prst="rect">
                  <a:avLst/>
                </a:prstGeom>
                <a:noFill/>
                <a:ln w="9525">
                  <a:noFill/>
                  <a:miter lim="800000"/>
                  <a:headEnd/>
                  <a:tailEnd/>
                </a:ln>
              </p:spPr>
              <p:txBody>
                <a:bodyPr/>
                <a:lstStyle/>
                <a:p>
                  <a:pPr>
                    <a:defRPr/>
                  </a:pPr>
                  <a:endParaRPr lang="en-US"/>
                </a:p>
              </p:txBody>
            </p:sp>
            <p:sp>
              <p:nvSpPr>
                <p:cNvPr id="385210" name="Rectangle 1210"/>
                <p:cNvSpPr>
                  <a:spLocks noChangeArrowheads="1"/>
                </p:cNvSpPr>
                <p:nvPr/>
              </p:nvSpPr>
              <p:spPr bwMode="auto">
                <a:xfrm>
                  <a:off x="3917" y="1287"/>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0.1</a:t>
                  </a:r>
                  <a:endParaRPr lang="en-US">
                    <a:effectLst>
                      <a:outerShdw blurRad="38100" dist="38100" dir="2700000" algn="tl">
                        <a:srgbClr val="C0C0C0"/>
                      </a:outerShdw>
                    </a:effectLst>
                  </a:endParaRPr>
                </a:p>
              </p:txBody>
            </p:sp>
            <p:sp>
              <p:nvSpPr>
                <p:cNvPr id="385211" name="Line 1211"/>
                <p:cNvSpPr>
                  <a:spLocks noChangeShapeType="1"/>
                </p:cNvSpPr>
                <p:nvPr/>
              </p:nvSpPr>
              <p:spPr bwMode="auto">
                <a:xfrm>
                  <a:off x="3864" y="1446"/>
                  <a:ext cx="226" cy="1"/>
                </a:xfrm>
                <a:prstGeom prst="line">
                  <a:avLst/>
                </a:prstGeom>
                <a:noFill/>
                <a:ln w="1">
                  <a:solidFill>
                    <a:srgbClr val="000000"/>
                  </a:solidFill>
                  <a:prstDash val="solid"/>
                  <a:round/>
                  <a:headEnd/>
                  <a:tailEnd/>
                </a:ln>
              </p:spPr>
              <p:txBody>
                <a:bodyPr/>
                <a:lstStyle/>
                <a:p>
                  <a:pPr>
                    <a:defRPr/>
                  </a:pPr>
                  <a:endParaRPr lang="en-US"/>
                </a:p>
              </p:txBody>
            </p:sp>
            <p:sp>
              <p:nvSpPr>
                <p:cNvPr id="385212" name="Freeform 1212"/>
                <p:cNvSpPr>
                  <a:spLocks/>
                </p:cNvSpPr>
                <p:nvPr/>
              </p:nvSpPr>
              <p:spPr bwMode="auto">
                <a:xfrm>
                  <a:off x="3950" y="1418"/>
                  <a:ext cx="57" cy="56"/>
                </a:xfrm>
                <a:custGeom>
                  <a:avLst/>
                  <a:gdLst/>
                  <a:ahLst/>
                  <a:cxnLst>
                    <a:cxn ang="0">
                      <a:pos x="0" y="0"/>
                    </a:cxn>
                    <a:cxn ang="0">
                      <a:pos x="57" y="26"/>
                    </a:cxn>
                    <a:cxn ang="0">
                      <a:pos x="0" y="56"/>
                    </a:cxn>
                    <a:cxn ang="0">
                      <a:pos x="0" y="0"/>
                    </a:cxn>
                  </a:cxnLst>
                  <a:rect l="0" t="0" r="r" b="b"/>
                  <a:pathLst>
                    <a:path w="57" h="56">
                      <a:moveTo>
                        <a:pt x="0" y="0"/>
                      </a:moveTo>
                      <a:lnTo>
                        <a:pt x="57" y="26"/>
                      </a:lnTo>
                      <a:lnTo>
                        <a:pt x="0" y="56"/>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213" name="Freeform 1213"/>
                <p:cNvSpPr>
                  <a:spLocks/>
                </p:cNvSpPr>
                <p:nvPr/>
              </p:nvSpPr>
              <p:spPr bwMode="auto">
                <a:xfrm>
                  <a:off x="3950" y="1418"/>
                  <a:ext cx="57" cy="56"/>
                </a:xfrm>
                <a:custGeom>
                  <a:avLst/>
                  <a:gdLst/>
                  <a:ahLst/>
                  <a:cxnLst>
                    <a:cxn ang="0">
                      <a:pos x="0" y="0"/>
                    </a:cxn>
                    <a:cxn ang="0">
                      <a:pos x="57" y="26"/>
                    </a:cxn>
                    <a:cxn ang="0">
                      <a:pos x="0" y="56"/>
                    </a:cxn>
                    <a:cxn ang="0">
                      <a:pos x="0" y="0"/>
                    </a:cxn>
                  </a:cxnLst>
                  <a:rect l="0" t="0" r="r" b="b"/>
                  <a:pathLst>
                    <a:path w="57" h="56">
                      <a:moveTo>
                        <a:pt x="0" y="0"/>
                      </a:moveTo>
                      <a:lnTo>
                        <a:pt x="57" y="26"/>
                      </a:lnTo>
                      <a:lnTo>
                        <a:pt x="0" y="56"/>
                      </a:lnTo>
                      <a:lnTo>
                        <a:pt x="0" y="0"/>
                      </a:lnTo>
                    </a:path>
                  </a:pathLst>
                </a:custGeom>
                <a:noFill/>
                <a:ln w="1">
                  <a:solidFill>
                    <a:srgbClr val="000000"/>
                  </a:solidFill>
                  <a:prstDash val="solid"/>
                  <a:round/>
                  <a:headEnd/>
                  <a:tailEnd/>
                </a:ln>
              </p:spPr>
              <p:txBody>
                <a:bodyPr/>
                <a:lstStyle/>
                <a:p>
                  <a:pPr>
                    <a:defRPr/>
                  </a:pPr>
                  <a:endParaRPr lang="en-US"/>
                </a:p>
              </p:txBody>
            </p:sp>
            <p:sp>
              <p:nvSpPr>
                <p:cNvPr id="385214" name="Line 1214"/>
                <p:cNvSpPr>
                  <a:spLocks noChangeShapeType="1"/>
                </p:cNvSpPr>
                <p:nvPr/>
              </p:nvSpPr>
              <p:spPr bwMode="auto">
                <a:xfrm>
                  <a:off x="3359" y="1505"/>
                  <a:ext cx="209" cy="1"/>
                </a:xfrm>
                <a:prstGeom prst="line">
                  <a:avLst/>
                </a:prstGeom>
                <a:noFill/>
                <a:ln w="1">
                  <a:solidFill>
                    <a:srgbClr val="000000"/>
                  </a:solidFill>
                  <a:prstDash val="solid"/>
                  <a:round/>
                  <a:headEnd/>
                  <a:tailEnd/>
                </a:ln>
              </p:spPr>
              <p:txBody>
                <a:bodyPr/>
                <a:lstStyle/>
                <a:p>
                  <a:pPr>
                    <a:defRPr/>
                  </a:pPr>
                  <a:endParaRPr lang="en-US"/>
                </a:p>
              </p:txBody>
            </p:sp>
            <p:sp>
              <p:nvSpPr>
                <p:cNvPr id="385215" name="Rectangle 1215"/>
                <p:cNvSpPr>
                  <a:spLocks noChangeArrowheads="1"/>
                </p:cNvSpPr>
                <p:nvPr/>
              </p:nvSpPr>
              <p:spPr bwMode="auto">
                <a:xfrm>
                  <a:off x="3950" y="975"/>
                  <a:ext cx="106" cy="160"/>
                </a:xfrm>
                <a:prstGeom prst="rect">
                  <a:avLst/>
                </a:prstGeom>
                <a:noFill/>
                <a:ln w="9525">
                  <a:noFill/>
                  <a:miter lim="800000"/>
                  <a:headEnd/>
                  <a:tailEnd/>
                </a:ln>
              </p:spPr>
              <p:txBody>
                <a:bodyPr/>
                <a:lstStyle/>
                <a:p>
                  <a:pPr>
                    <a:defRPr/>
                  </a:pPr>
                  <a:endParaRPr lang="en-US"/>
                </a:p>
              </p:txBody>
            </p:sp>
            <p:sp>
              <p:nvSpPr>
                <p:cNvPr id="385216" name="Rectangle 1216"/>
                <p:cNvSpPr>
                  <a:spLocks noChangeArrowheads="1"/>
                </p:cNvSpPr>
                <p:nvPr/>
              </p:nvSpPr>
              <p:spPr bwMode="auto">
                <a:xfrm>
                  <a:off x="3996" y="980"/>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17" name="Rectangle 1217"/>
                <p:cNvSpPr>
                  <a:spLocks noChangeArrowheads="1"/>
                </p:cNvSpPr>
                <p:nvPr/>
              </p:nvSpPr>
              <p:spPr bwMode="auto">
                <a:xfrm>
                  <a:off x="5136" y="1541"/>
                  <a:ext cx="111" cy="160"/>
                </a:xfrm>
                <a:prstGeom prst="rect">
                  <a:avLst/>
                </a:prstGeom>
                <a:noFill/>
                <a:ln w="9525">
                  <a:noFill/>
                  <a:miter lim="800000"/>
                  <a:headEnd/>
                  <a:tailEnd/>
                </a:ln>
              </p:spPr>
              <p:txBody>
                <a:bodyPr/>
                <a:lstStyle/>
                <a:p>
                  <a:pPr>
                    <a:defRPr/>
                  </a:pPr>
                  <a:endParaRPr lang="en-US"/>
                </a:p>
              </p:txBody>
            </p:sp>
            <p:sp>
              <p:nvSpPr>
                <p:cNvPr id="385218" name="Rectangle 1218"/>
                <p:cNvSpPr>
                  <a:spLocks noChangeArrowheads="1"/>
                </p:cNvSpPr>
                <p:nvPr/>
              </p:nvSpPr>
              <p:spPr bwMode="auto">
                <a:xfrm>
                  <a:off x="5158" y="1545"/>
                  <a:ext cx="113"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219" name="Rectangle 1219"/>
                <p:cNvSpPr>
                  <a:spLocks noChangeArrowheads="1"/>
                </p:cNvSpPr>
                <p:nvPr/>
              </p:nvSpPr>
              <p:spPr bwMode="auto">
                <a:xfrm>
                  <a:off x="462" y="1924"/>
                  <a:ext cx="4872" cy="1056"/>
                </a:xfrm>
                <a:prstGeom prst="rect">
                  <a:avLst/>
                </a:prstGeom>
                <a:noFill/>
                <a:ln w="1">
                  <a:solidFill>
                    <a:srgbClr val="000000"/>
                  </a:solidFill>
                  <a:prstDash val="solid"/>
                  <a:miter lim="800000"/>
                  <a:headEnd/>
                  <a:tailEnd/>
                </a:ln>
              </p:spPr>
              <p:txBody>
                <a:bodyPr/>
                <a:lstStyle/>
                <a:p>
                  <a:pPr>
                    <a:defRPr/>
                  </a:pPr>
                  <a:endParaRPr lang="en-US"/>
                </a:p>
              </p:txBody>
            </p:sp>
            <p:sp>
              <p:nvSpPr>
                <p:cNvPr id="385220" name="Rectangle 1220"/>
                <p:cNvSpPr>
                  <a:spLocks noChangeArrowheads="1"/>
                </p:cNvSpPr>
                <p:nvPr/>
              </p:nvSpPr>
              <p:spPr bwMode="auto">
                <a:xfrm>
                  <a:off x="669" y="2065"/>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221" name="Rectangle 1221"/>
                <p:cNvSpPr>
                  <a:spLocks noChangeArrowheads="1"/>
                </p:cNvSpPr>
                <p:nvPr/>
              </p:nvSpPr>
              <p:spPr bwMode="auto">
                <a:xfrm>
                  <a:off x="534" y="2027"/>
                  <a:ext cx="106" cy="160"/>
                </a:xfrm>
                <a:prstGeom prst="rect">
                  <a:avLst/>
                </a:prstGeom>
                <a:noFill/>
                <a:ln w="9525">
                  <a:noFill/>
                  <a:miter lim="800000"/>
                  <a:headEnd/>
                  <a:tailEnd/>
                </a:ln>
              </p:spPr>
              <p:txBody>
                <a:bodyPr/>
                <a:lstStyle/>
                <a:p>
                  <a:pPr>
                    <a:defRPr/>
                  </a:pPr>
                  <a:endParaRPr lang="en-US"/>
                </a:p>
              </p:txBody>
            </p:sp>
            <p:sp>
              <p:nvSpPr>
                <p:cNvPr id="385222" name="Rectangle 1222"/>
                <p:cNvSpPr>
                  <a:spLocks noChangeArrowheads="1"/>
                </p:cNvSpPr>
                <p:nvPr/>
              </p:nvSpPr>
              <p:spPr bwMode="auto">
                <a:xfrm>
                  <a:off x="580" y="2031"/>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23" name="Rectangle 1223"/>
                <p:cNvSpPr>
                  <a:spLocks noChangeArrowheads="1"/>
                </p:cNvSpPr>
                <p:nvPr/>
              </p:nvSpPr>
              <p:spPr bwMode="auto">
                <a:xfrm>
                  <a:off x="534" y="2556"/>
                  <a:ext cx="106" cy="160"/>
                </a:xfrm>
                <a:prstGeom prst="rect">
                  <a:avLst/>
                </a:prstGeom>
                <a:noFill/>
                <a:ln w="9525">
                  <a:noFill/>
                  <a:miter lim="800000"/>
                  <a:headEnd/>
                  <a:tailEnd/>
                </a:ln>
              </p:spPr>
              <p:txBody>
                <a:bodyPr/>
                <a:lstStyle/>
                <a:p>
                  <a:pPr>
                    <a:defRPr/>
                  </a:pPr>
                  <a:endParaRPr lang="en-US"/>
                </a:p>
              </p:txBody>
            </p:sp>
            <p:sp>
              <p:nvSpPr>
                <p:cNvPr id="385224" name="Rectangle 1224"/>
                <p:cNvSpPr>
                  <a:spLocks noChangeArrowheads="1"/>
                </p:cNvSpPr>
                <p:nvPr/>
              </p:nvSpPr>
              <p:spPr bwMode="auto">
                <a:xfrm>
                  <a:off x="580" y="2560"/>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225" name="Rectangle 1225"/>
                <p:cNvSpPr>
                  <a:spLocks noChangeArrowheads="1"/>
                </p:cNvSpPr>
                <p:nvPr/>
              </p:nvSpPr>
              <p:spPr bwMode="auto">
                <a:xfrm>
                  <a:off x="1708" y="2592"/>
                  <a:ext cx="120" cy="160"/>
                </a:xfrm>
                <a:prstGeom prst="rect">
                  <a:avLst/>
                </a:prstGeom>
                <a:noFill/>
                <a:ln w="9525">
                  <a:noFill/>
                  <a:miter lim="800000"/>
                  <a:headEnd/>
                  <a:tailEnd/>
                </a:ln>
              </p:spPr>
              <p:txBody>
                <a:bodyPr/>
                <a:lstStyle/>
                <a:p>
                  <a:pPr>
                    <a:defRPr/>
                  </a:pPr>
                  <a:endParaRPr lang="en-US"/>
                </a:p>
              </p:txBody>
            </p:sp>
            <p:sp>
              <p:nvSpPr>
                <p:cNvPr id="385226" name="Rectangle 1226"/>
                <p:cNvSpPr>
                  <a:spLocks noChangeArrowheads="1"/>
                </p:cNvSpPr>
                <p:nvPr/>
              </p:nvSpPr>
              <p:spPr bwMode="auto">
                <a:xfrm>
                  <a:off x="1731" y="2597"/>
                  <a:ext cx="119"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27" name="Line 1227"/>
                <p:cNvSpPr>
                  <a:spLocks noChangeShapeType="1"/>
                </p:cNvSpPr>
                <p:nvPr/>
              </p:nvSpPr>
              <p:spPr bwMode="auto">
                <a:xfrm>
                  <a:off x="1784" y="2451"/>
                  <a:ext cx="417" cy="1"/>
                </a:xfrm>
                <a:prstGeom prst="line">
                  <a:avLst/>
                </a:prstGeom>
                <a:noFill/>
                <a:ln w="1">
                  <a:solidFill>
                    <a:srgbClr val="000000"/>
                  </a:solidFill>
                  <a:prstDash val="solid"/>
                  <a:round/>
                  <a:headEnd/>
                  <a:tailEnd/>
                </a:ln>
              </p:spPr>
              <p:txBody>
                <a:bodyPr/>
                <a:lstStyle/>
                <a:p>
                  <a:pPr>
                    <a:defRPr/>
                  </a:pPr>
                  <a:endParaRPr lang="en-US"/>
                </a:p>
              </p:txBody>
            </p:sp>
            <p:sp>
              <p:nvSpPr>
                <p:cNvPr id="385228" name="Freeform 1228"/>
                <p:cNvSpPr>
                  <a:spLocks/>
                </p:cNvSpPr>
                <p:nvPr/>
              </p:nvSpPr>
              <p:spPr bwMode="auto">
                <a:xfrm>
                  <a:off x="1960" y="2423"/>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229" name="Freeform 1229"/>
                <p:cNvSpPr>
                  <a:spLocks/>
                </p:cNvSpPr>
                <p:nvPr/>
              </p:nvSpPr>
              <p:spPr bwMode="auto">
                <a:xfrm>
                  <a:off x="1960" y="2423"/>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230" name="Rectangle 1230"/>
                <p:cNvSpPr>
                  <a:spLocks noChangeArrowheads="1"/>
                </p:cNvSpPr>
                <p:nvPr/>
              </p:nvSpPr>
              <p:spPr bwMode="auto">
                <a:xfrm>
                  <a:off x="1889" y="2288"/>
                  <a:ext cx="192" cy="158"/>
                </a:xfrm>
                <a:prstGeom prst="rect">
                  <a:avLst/>
                </a:prstGeom>
                <a:noFill/>
                <a:ln w="9525">
                  <a:noFill/>
                  <a:miter lim="800000"/>
                  <a:headEnd/>
                  <a:tailEnd/>
                </a:ln>
              </p:spPr>
              <p:txBody>
                <a:bodyPr/>
                <a:lstStyle/>
                <a:p>
                  <a:pPr>
                    <a:defRPr/>
                  </a:pPr>
                  <a:endParaRPr lang="en-US"/>
                </a:p>
              </p:txBody>
            </p:sp>
            <p:sp>
              <p:nvSpPr>
                <p:cNvPr id="385231" name="Rectangle 1231"/>
                <p:cNvSpPr>
                  <a:spLocks noChangeArrowheads="1"/>
                </p:cNvSpPr>
                <p:nvPr/>
              </p:nvSpPr>
              <p:spPr bwMode="auto">
                <a:xfrm>
                  <a:off x="1912" y="2292"/>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0.2</a:t>
                  </a:r>
                  <a:endParaRPr lang="en-US">
                    <a:effectLst>
                      <a:outerShdw blurRad="38100" dist="38100" dir="2700000" algn="tl">
                        <a:srgbClr val="C0C0C0"/>
                      </a:outerShdw>
                    </a:effectLst>
                  </a:endParaRPr>
                </a:p>
              </p:txBody>
            </p:sp>
            <p:sp>
              <p:nvSpPr>
                <p:cNvPr id="385232" name="Line 1232"/>
                <p:cNvSpPr>
                  <a:spLocks noChangeShapeType="1"/>
                </p:cNvSpPr>
                <p:nvPr/>
              </p:nvSpPr>
              <p:spPr bwMode="auto">
                <a:xfrm>
                  <a:off x="2834" y="2243"/>
                  <a:ext cx="768" cy="1"/>
                </a:xfrm>
                <a:prstGeom prst="line">
                  <a:avLst/>
                </a:prstGeom>
                <a:noFill/>
                <a:ln w="1">
                  <a:solidFill>
                    <a:srgbClr val="000000"/>
                  </a:solidFill>
                  <a:prstDash val="solid"/>
                  <a:round/>
                  <a:headEnd/>
                  <a:tailEnd/>
                </a:ln>
              </p:spPr>
              <p:txBody>
                <a:bodyPr/>
                <a:lstStyle/>
                <a:p>
                  <a:pPr>
                    <a:defRPr/>
                  </a:pPr>
                  <a:endParaRPr lang="en-US"/>
                </a:p>
              </p:txBody>
            </p:sp>
            <p:sp>
              <p:nvSpPr>
                <p:cNvPr id="385233" name="Rectangle 1233"/>
                <p:cNvSpPr>
                  <a:spLocks noChangeArrowheads="1"/>
                </p:cNvSpPr>
                <p:nvPr/>
              </p:nvSpPr>
              <p:spPr bwMode="auto">
                <a:xfrm>
                  <a:off x="3953" y="2557"/>
                  <a:ext cx="106" cy="160"/>
                </a:xfrm>
                <a:prstGeom prst="rect">
                  <a:avLst/>
                </a:prstGeom>
                <a:noFill/>
                <a:ln w="9525">
                  <a:noFill/>
                  <a:miter lim="800000"/>
                  <a:headEnd/>
                  <a:tailEnd/>
                </a:ln>
              </p:spPr>
              <p:txBody>
                <a:bodyPr/>
                <a:lstStyle/>
                <a:p>
                  <a:pPr>
                    <a:defRPr/>
                  </a:pPr>
                  <a:endParaRPr lang="en-US"/>
                </a:p>
              </p:txBody>
            </p:sp>
            <p:sp>
              <p:nvSpPr>
                <p:cNvPr id="385234" name="Rectangle 1234"/>
                <p:cNvSpPr>
                  <a:spLocks noChangeArrowheads="1"/>
                </p:cNvSpPr>
                <p:nvPr/>
              </p:nvSpPr>
              <p:spPr bwMode="auto">
                <a:xfrm>
                  <a:off x="3999" y="2562"/>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235" name="Rectangle 1235"/>
                <p:cNvSpPr>
                  <a:spLocks noChangeArrowheads="1"/>
                </p:cNvSpPr>
                <p:nvPr/>
              </p:nvSpPr>
              <p:spPr bwMode="auto">
                <a:xfrm>
                  <a:off x="3878" y="2282"/>
                  <a:ext cx="193" cy="160"/>
                </a:xfrm>
                <a:prstGeom prst="rect">
                  <a:avLst/>
                </a:prstGeom>
                <a:noFill/>
                <a:ln w="9525">
                  <a:noFill/>
                  <a:miter lim="800000"/>
                  <a:headEnd/>
                  <a:tailEnd/>
                </a:ln>
              </p:spPr>
              <p:txBody>
                <a:bodyPr/>
                <a:lstStyle/>
                <a:p>
                  <a:pPr>
                    <a:defRPr/>
                  </a:pPr>
                  <a:endParaRPr lang="en-US"/>
                </a:p>
              </p:txBody>
            </p:sp>
            <p:sp>
              <p:nvSpPr>
                <p:cNvPr id="385236" name="Rectangle 1236"/>
                <p:cNvSpPr>
                  <a:spLocks noChangeArrowheads="1"/>
                </p:cNvSpPr>
                <p:nvPr/>
              </p:nvSpPr>
              <p:spPr bwMode="auto">
                <a:xfrm>
                  <a:off x="3900" y="2286"/>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0.2</a:t>
                  </a:r>
                  <a:endParaRPr lang="en-US">
                    <a:effectLst>
                      <a:outerShdw blurRad="38100" dist="38100" dir="2700000" algn="tl">
                        <a:srgbClr val="C0C0C0"/>
                      </a:outerShdw>
                    </a:effectLst>
                  </a:endParaRPr>
                </a:p>
              </p:txBody>
            </p:sp>
            <p:sp>
              <p:nvSpPr>
                <p:cNvPr id="385237" name="Line 1237"/>
                <p:cNvSpPr>
                  <a:spLocks noChangeShapeType="1"/>
                </p:cNvSpPr>
                <p:nvPr/>
              </p:nvSpPr>
              <p:spPr bwMode="auto">
                <a:xfrm>
                  <a:off x="3856" y="2448"/>
                  <a:ext cx="235" cy="1"/>
                </a:xfrm>
                <a:prstGeom prst="line">
                  <a:avLst/>
                </a:prstGeom>
                <a:noFill/>
                <a:ln w="1">
                  <a:solidFill>
                    <a:srgbClr val="000000"/>
                  </a:solidFill>
                  <a:prstDash val="solid"/>
                  <a:round/>
                  <a:headEnd/>
                  <a:tailEnd/>
                </a:ln>
              </p:spPr>
              <p:txBody>
                <a:bodyPr/>
                <a:lstStyle/>
                <a:p>
                  <a:pPr>
                    <a:defRPr/>
                  </a:pPr>
                  <a:endParaRPr lang="en-US"/>
                </a:p>
              </p:txBody>
            </p:sp>
            <p:sp>
              <p:nvSpPr>
                <p:cNvPr id="385238" name="Freeform 1238"/>
                <p:cNvSpPr>
                  <a:spLocks/>
                </p:cNvSpPr>
                <p:nvPr/>
              </p:nvSpPr>
              <p:spPr bwMode="auto">
                <a:xfrm>
                  <a:off x="3948" y="2421"/>
                  <a:ext cx="55" cy="58"/>
                </a:xfrm>
                <a:custGeom>
                  <a:avLst/>
                  <a:gdLst/>
                  <a:ahLst/>
                  <a:cxnLst>
                    <a:cxn ang="0">
                      <a:pos x="0" y="0"/>
                    </a:cxn>
                    <a:cxn ang="0">
                      <a:pos x="55" y="28"/>
                    </a:cxn>
                    <a:cxn ang="0">
                      <a:pos x="0" y="58"/>
                    </a:cxn>
                    <a:cxn ang="0">
                      <a:pos x="0" y="0"/>
                    </a:cxn>
                  </a:cxnLst>
                  <a:rect l="0" t="0" r="r" b="b"/>
                  <a:pathLst>
                    <a:path w="55" h="58">
                      <a:moveTo>
                        <a:pt x="0" y="0"/>
                      </a:moveTo>
                      <a:lnTo>
                        <a:pt x="55" y="28"/>
                      </a:lnTo>
                      <a:lnTo>
                        <a:pt x="0" y="58"/>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239" name="Freeform 1239"/>
                <p:cNvSpPr>
                  <a:spLocks/>
                </p:cNvSpPr>
                <p:nvPr/>
              </p:nvSpPr>
              <p:spPr bwMode="auto">
                <a:xfrm>
                  <a:off x="3948" y="2421"/>
                  <a:ext cx="55" cy="58"/>
                </a:xfrm>
                <a:custGeom>
                  <a:avLst/>
                  <a:gdLst/>
                  <a:ahLst/>
                  <a:cxnLst>
                    <a:cxn ang="0">
                      <a:pos x="0" y="0"/>
                    </a:cxn>
                    <a:cxn ang="0">
                      <a:pos x="55" y="28"/>
                    </a:cxn>
                    <a:cxn ang="0">
                      <a:pos x="0" y="58"/>
                    </a:cxn>
                    <a:cxn ang="0">
                      <a:pos x="0" y="0"/>
                    </a:cxn>
                  </a:cxnLst>
                  <a:rect l="0" t="0" r="r" b="b"/>
                  <a:pathLst>
                    <a:path w="55" h="58">
                      <a:moveTo>
                        <a:pt x="0" y="0"/>
                      </a:moveTo>
                      <a:lnTo>
                        <a:pt x="55" y="28"/>
                      </a:lnTo>
                      <a:lnTo>
                        <a:pt x="0" y="58"/>
                      </a:lnTo>
                      <a:lnTo>
                        <a:pt x="0" y="0"/>
                      </a:lnTo>
                    </a:path>
                  </a:pathLst>
                </a:custGeom>
                <a:noFill/>
                <a:ln w="1">
                  <a:solidFill>
                    <a:srgbClr val="000000"/>
                  </a:solidFill>
                  <a:prstDash val="solid"/>
                  <a:round/>
                  <a:headEnd/>
                  <a:tailEnd/>
                </a:ln>
              </p:spPr>
              <p:txBody>
                <a:bodyPr/>
                <a:lstStyle/>
                <a:p>
                  <a:pPr>
                    <a:defRPr/>
                  </a:pPr>
                  <a:endParaRPr lang="en-US"/>
                </a:p>
              </p:txBody>
            </p:sp>
            <p:sp>
              <p:nvSpPr>
                <p:cNvPr id="385240" name="Rectangle 1240"/>
                <p:cNvSpPr>
                  <a:spLocks noChangeArrowheads="1"/>
                </p:cNvSpPr>
                <p:nvPr/>
              </p:nvSpPr>
              <p:spPr bwMode="auto">
                <a:xfrm>
                  <a:off x="3950" y="2028"/>
                  <a:ext cx="106" cy="160"/>
                </a:xfrm>
                <a:prstGeom prst="rect">
                  <a:avLst/>
                </a:prstGeom>
                <a:noFill/>
                <a:ln w="9525">
                  <a:noFill/>
                  <a:miter lim="800000"/>
                  <a:headEnd/>
                  <a:tailEnd/>
                </a:ln>
              </p:spPr>
              <p:txBody>
                <a:bodyPr/>
                <a:lstStyle/>
                <a:p>
                  <a:pPr>
                    <a:defRPr/>
                  </a:pPr>
                  <a:endParaRPr lang="en-US"/>
                </a:p>
              </p:txBody>
            </p:sp>
            <p:sp>
              <p:nvSpPr>
                <p:cNvPr id="385241" name="Rectangle 1241"/>
                <p:cNvSpPr>
                  <a:spLocks noChangeArrowheads="1"/>
                </p:cNvSpPr>
                <p:nvPr/>
              </p:nvSpPr>
              <p:spPr bwMode="auto">
                <a:xfrm>
                  <a:off x="3996" y="2032"/>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42" name="Rectangle 1242"/>
                <p:cNvSpPr>
                  <a:spLocks noChangeArrowheads="1"/>
                </p:cNvSpPr>
                <p:nvPr/>
              </p:nvSpPr>
              <p:spPr bwMode="auto">
                <a:xfrm>
                  <a:off x="5136" y="2594"/>
                  <a:ext cx="111" cy="160"/>
                </a:xfrm>
                <a:prstGeom prst="rect">
                  <a:avLst/>
                </a:prstGeom>
                <a:noFill/>
                <a:ln w="9525">
                  <a:noFill/>
                  <a:miter lim="800000"/>
                  <a:headEnd/>
                  <a:tailEnd/>
                </a:ln>
              </p:spPr>
              <p:txBody>
                <a:bodyPr/>
                <a:lstStyle/>
                <a:p>
                  <a:pPr>
                    <a:defRPr/>
                  </a:pPr>
                  <a:endParaRPr lang="en-US"/>
                </a:p>
              </p:txBody>
            </p:sp>
            <p:sp>
              <p:nvSpPr>
                <p:cNvPr id="385243" name="Rectangle 1243"/>
                <p:cNvSpPr>
                  <a:spLocks noChangeArrowheads="1"/>
                </p:cNvSpPr>
                <p:nvPr/>
              </p:nvSpPr>
              <p:spPr bwMode="auto">
                <a:xfrm>
                  <a:off x="5158" y="2598"/>
                  <a:ext cx="113"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244" name="Line 1244"/>
                <p:cNvSpPr>
                  <a:spLocks noChangeShapeType="1"/>
                </p:cNvSpPr>
                <p:nvPr/>
              </p:nvSpPr>
              <p:spPr bwMode="auto">
                <a:xfrm>
                  <a:off x="1235" y="2070"/>
                  <a:ext cx="263" cy="486"/>
                </a:xfrm>
                <a:prstGeom prst="line">
                  <a:avLst/>
                </a:prstGeom>
                <a:noFill/>
                <a:ln w="11">
                  <a:solidFill>
                    <a:srgbClr val="000000"/>
                  </a:solidFill>
                  <a:prstDash val="solid"/>
                  <a:round/>
                  <a:headEnd/>
                  <a:tailEnd/>
                </a:ln>
              </p:spPr>
              <p:txBody>
                <a:bodyPr/>
                <a:lstStyle/>
                <a:p>
                  <a:pPr>
                    <a:defRPr/>
                  </a:pPr>
                  <a:endParaRPr lang="en-US"/>
                </a:p>
              </p:txBody>
            </p:sp>
            <p:sp>
              <p:nvSpPr>
                <p:cNvPr id="385245" name="Line 1245"/>
                <p:cNvSpPr>
                  <a:spLocks noChangeShapeType="1"/>
                </p:cNvSpPr>
                <p:nvPr/>
              </p:nvSpPr>
              <p:spPr bwMode="auto">
                <a:xfrm flipV="1">
                  <a:off x="970" y="2066"/>
                  <a:ext cx="263" cy="486"/>
                </a:xfrm>
                <a:prstGeom prst="line">
                  <a:avLst/>
                </a:prstGeom>
                <a:noFill/>
                <a:ln w="11">
                  <a:solidFill>
                    <a:srgbClr val="000000"/>
                  </a:solidFill>
                  <a:prstDash val="solid"/>
                  <a:round/>
                  <a:headEnd/>
                  <a:tailEnd/>
                </a:ln>
              </p:spPr>
              <p:txBody>
                <a:bodyPr/>
                <a:lstStyle/>
                <a:p>
                  <a:pPr>
                    <a:defRPr/>
                  </a:pPr>
                  <a:endParaRPr lang="en-US"/>
                </a:p>
              </p:txBody>
            </p:sp>
            <p:sp>
              <p:nvSpPr>
                <p:cNvPr id="385246" name="Rectangle 1246"/>
                <p:cNvSpPr>
                  <a:spLocks noChangeArrowheads="1"/>
                </p:cNvSpPr>
                <p:nvPr/>
              </p:nvSpPr>
              <p:spPr bwMode="auto">
                <a:xfrm>
                  <a:off x="1128" y="2275"/>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247" name="Rectangle 1247"/>
                <p:cNvSpPr>
                  <a:spLocks noChangeArrowheads="1"/>
                </p:cNvSpPr>
                <p:nvPr/>
              </p:nvSpPr>
              <p:spPr bwMode="auto">
                <a:xfrm>
                  <a:off x="1132" y="2271"/>
                  <a:ext cx="199" cy="177"/>
                </a:xfrm>
                <a:prstGeom prst="rect">
                  <a:avLst/>
                </a:prstGeom>
                <a:noFill/>
                <a:ln w="9525">
                  <a:noFill/>
                  <a:miter lim="800000"/>
                  <a:headEnd/>
                  <a:tailEnd/>
                </a:ln>
              </p:spPr>
              <p:txBody>
                <a:bodyPr/>
                <a:lstStyle/>
                <a:p>
                  <a:pPr>
                    <a:defRPr/>
                  </a:pPr>
                  <a:endParaRPr lang="en-US"/>
                </a:p>
              </p:txBody>
            </p:sp>
            <p:sp>
              <p:nvSpPr>
                <p:cNvPr id="385248" name="Rectangle 1248"/>
                <p:cNvSpPr>
                  <a:spLocks noChangeArrowheads="1"/>
                </p:cNvSpPr>
                <p:nvPr/>
              </p:nvSpPr>
              <p:spPr bwMode="auto">
                <a:xfrm>
                  <a:off x="1160" y="2275"/>
                  <a:ext cx="138"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249" name="Rectangle 1249"/>
                <p:cNvSpPr>
                  <a:spLocks noChangeArrowheads="1"/>
                </p:cNvSpPr>
                <p:nvPr/>
              </p:nvSpPr>
              <p:spPr bwMode="auto">
                <a:xfrm>
                  <a:off x="1238" y="2275"/>
                  <a:ext cx="122"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2</a:t>
                  </a:r>
                  <a:endParaRPr lang="en-US">
                    <a:effectLst>
                      <a:outerShdw blurRad="38100" dist="38100" dir="2700000" algn="tl">
                        <a:srgbClr val="C0C0C0"/>
                      </a:outerShdw>
                    </a:effectLst>
                  </a:endParaRPr>
                </a:p>
              </p:txBody>
            </p:sp>
            <p:sp>
              <p:nvSpPr>
                <p:cNvPr id="385250" name="Line 1250"/>
                <p:cNvSpPr>
                  <a:spLocks noChangeShapeType="1"/>
                </p:cNvSpPr>
                <p:nvPr/>
              </p:nvSpPr>
              <p:spPr bwMode="auto">
                <a:xfrm>
                  <a:off x="1493" y="2556"/>
                  <a:ext cx="291" cy="1"/>
                </a:xfrm>
                <a:prstGeom prst="line">
                  <a:avLst/>
                </a:prstGeom>
                <a:noFill/>
                <a:ln w="11">
                  <a:solidFill>
                    <a:srgbClr val="000000"/>
                  </a:solidFill>
                  <a:prstDash val="solid"/>
                  <a:round/>
                  <a:headEnd/>
                  <a:tailEnd/>
                </a:ln>
              </p:spPr>
              <p:txBody>
                <a:bodyPr/>
                <a:lstStyle/>
                <a:p>
                  <a:pPr>
                    <a:defRPr/>
                  </a:pPr>
                  <a:endParaRPr lang="en-US"/>
                </a:p>
              </p:txBody>
            </p:sp>
            <p:sp>
              <p:nvSpPr>
                <p:cNvPr id="385251" name="Line 1251"/>
                <p:cNvSpPr>
                  <a:spLocks noChangeShapeType="1"/>
                </p:cNvSpPr>
                <p:nvPr/>
              </p:nvSpPr>
              <p:spPr bwMode="auto">
                <a:xfrm>
                  <a:off x="670" y="2556"/>
                  <a:ext cx="302" cy="1"/>
                </a:xfrm>
                <a:prstGeom prst="line">
                  <a:avLst/>
                </a:prstGeom>
                <a:noFill/>
                <a:ln w="11">
                  <a:solidFill>
                    <a:srgbClr val="000000"/>
                  </a:solidFill>
                  <a:prstDash val="solid"/>
                  <a:round/>
                  <a:headEnd/>
                  <a:tailEnd/>
                </a:ln>
              </p:spPr>
              <p:txBody>
                <a:bodyPr/>
                <a:lstStyle/>
                <a:p>
                  <a:pPr>
                    <a:defRPr/>
                  </a:pPr>
                  <a:endParaRPr lang="en-US"/>
                </a:p>
              </p:txBody>
            </p:sp>
            <p:sp>
              <p:nvSpPr>
                <p:cNvPr id="385252" name="Rectangle 1252"/>
                <p:cNvSpPr>
                  <a:spLocks noChangeArrowheads="1"/>
                </p:cNvSpPr>
                <p:nvPr/>
              </p:nvSpPr>
              <p:spPr bwMode="auto">
                <a:xfrm>
                  <a:off x="947" y="2592"/>
                  <a:ext cx="160" cy="160"/>
                </a:xfrm>
                <a:prstGeom prst="rect">
                  <a:avLst/>
                </a:prstGeom>
                <a:noFill/>
                <a:ln w="9525">
                  <a:noFill/>
                  <a:miter lim="800000"/>
                  <a:headEnd/>
                  <a:tailEnd/>
                </a:ln>
              </p:spPr>
              <p:txBody>
                <a:bodyPr/>
                <a:lstStyle/>
                <a:p>
                  <a:pPr>
                    <a:defRPr/>
                  </a:pPr>
                  <a:endParaRPr lang="en-US"/>
                </a:p>
              </p:txBody>
            </p:sp>
            <p:sp>
              <p:nvSpPr>
                <p:cNvPr id="385253" name="Rectangle 1253"/>
                <p:cNvSpPr>
                  <a:spLocks noChangeArrowheads="1"/>
                </p:cNvSpPr>
                <p:nvPr/>
              </p:nvSpPr>
              <p:spPr bwMode="auto">
                <a:xfrm>
                  <a:off x="972" y="2597"/>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54" name="Rectangle 1254"/>
                <p:cNvSpPr>
                  <a:spLocks noChangeArrowheads="1"/>
                </p:cNvSpPr>
                <p:nvPr/>
              </p:nvSpPr>
              <p:spPr bwMode="auto">
                <a:xfrm>
                  <a:off x="1024" y="2597"/>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55" name="Line 1255"/>
                <p:cNvSpPr>
                  <a:spLocks noChangeShapeType="1"/>
                </p:cNvSpPr>
                <p:nvPr/>
              </p:nvSpPr>
              <p:spPr bwMode="auto">
                <a:xfrm>
                  <a:off x="1021" y="2552"/>
                  <a:ext cx="1" cy="38"/>
                </a:xfrm>
                <a:prstGeom prst="line">
                  <a:avLst/>
                </a:prstGeom>
                <a:noFill/>
                <a:ln w="1">
                  <a:solidFill>
                    <a:srgbClr val="000000"/>
                  </a:solidFill>
                  <a:prstDash val="solid"/>
                  <a:round/>
                  <a:headEnd/>
                  <a:tailEnd/>
                </a:ln>
              </p:spPr>
              <p:txBody>
                <a:bodyPr/>
                <a:lstStyle/>
                <a:p>
                  <a:pPr>
                    <a:defRPr/>
                  </a:pPr>
                  <a:endParaRPr lang="en-US"/>
                </a:p>
              </p:txBody>
            </p:sp>
            <p:sp>
              <p:nvSpPr>
                <p:cNvPr id="385256" name="Line 1256"/>
                <p:cNvSpPr>
                  <a:spLocks noChangeShapeType="1"/>
                </p:cNvSpPr>
                <p:nvPr/>
              </p:nvSpPr>
              <p:spPr bwMode="auto">
                <a:xfrm>
                  <a:off x="1021" y="2451"/>
                  <a:ext cx="1" cy="108"/>
                </a:xfrm>
                <a:prstGeom prst="line">
                  <a:avLst/>
                </a:prstGeom>
                <a:noFill/>
                <a:ln w="1">
                  <a:solidFill>
                    <a:srgbClr val="000000"/>
                  </a:solidFill>
                  <a:prstDash val="solid"/>
                  <a:round/>
                  <a:headEnd/>
                  <a:tailEnd/>
                </a:ln>
              </p:spPr>
              <p:txBody>
                <a:bodyPr/>
                <a:lstStyle/>
                <a:p>
                  <a:pPr>
                    <a:defRPr/>
                  </a:pPr>
                  <a:endParaRPr lang="en-US"/>
                </a:p>
              </p:txBody>
            </p:sp>
            <p:sp>
              <p:nvSpPr>
                <p:cNvPr id="385257" name="Line 1257"/>
                <p:cNvSpPr>
                  <a:spLocks noChangeShapeType="1"/>
                </p:cNvSpPr>
                <p:nvPr/>
              </p:nvSpPr>
              <p:spPr bwMode="auto">
                <a:xfrm>
                  <a:off x="1440"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258" name="Freeform 1258"/>
                <p:cNvSpPr>
                  <a:spLocks/>
                </p:cNvSpPr>
                <p:nvPr/>
              </p:nvSpPr>
              <p:spPr bwMode="auto">
                <a:xfrm>
                  <a:off x="2208" y="2438"/>
                  <a:ext cx="1315" cy="25"/>
                </a:xfrm>
                <a:custGeom>
                  <a:avLst/>
                  <a:gdLst/>
                  <a:ahLst/>
                  <a:cxnLst>
                    <a:cxn ang="0">
                      <a:pos x="0" y="1"/>
                    </a:cxn>
                    <a:cxn ang="0">
                      <a:pos x="0" y="25"/>
                    </a:cxn>
                    <a:cxn ang="0">
                      <a:pos x="1315" y="24"/>
                    </a:cxn>
                    <a:cxn ang="0">
                      <a:pos x="1315" y="0"/>
                    </a:cxn>
                    <a:cxn ang="0">
                      <a:pos x="0" y="1"/>
                    </a:cxn>
                  </a:cxnLst>
                  <a:rect l="0" t="0" r="r" b="b"/>
                  <a:pathLst>
                    <a:path w="1315" h="25">
                      <a:moveTo>
                        <a:pt x="0" y="1"/>
                      </a:moveTo>
                      <a:lnTo>
                        <a:pt x="0" y="25"/>
                      </a:lnTo>
                      <a:lnTo>
                        <a:pt x="1315" y="24"/>
                      </a:lnTo>
                      <a:lnTo>
                        <a:pt x="1315" y="0"/>
                      </a:lnTo>
                      <a:lnTo>
                        <a:pt x="0" y="1"/>
                      </a:lnTo>
                      <a:close/>
                    </a:path>
                  </a:pathLst>
                </a:custGeom>
                <a:solidFill>
                  <a:srgbClr val="C0C0C0"/>
                </a:solidFill>
                <a:ln w="9525">
                  <a:noFill/>
                  <a:round/>
                  <a:headEnd/>
                  <a:tailEnd/>
                </a:ln>
              </p:spPr>
              <p:txBody>
                <a:bodyPr/>
                <a:lstStyle/>
                <a:p>
                  <a:pPr>
                    <a:defRPr/>
                  </a:pPr>
                  <a:endParaRPr lang="en-US"/>
                </a:p>
              </p:txBody>
            </p:sp>
            <p:sp>
              <p:nvSpPr>
                <p:cNvPr id="385259" name="Line 1259"/>
                <p:cNvSpPr>
                  <a:spLocks noChangeShapeType="1"/>
                </p:cNvSpPr>
                <p:nvPr/>
              </p:nvSpPr>
              <p:spPr bwMode="auto">
                <a:xfrm>
                  <a:off x="4059" y="2449"/>
                  <a:ext cx="458" cy="1"/>
                </a:xfrm>
                <a:prstGeom prst="line">
                  <a:avLst/>
                </a:prstGeom>
                <a:noFill/>
                <a:ln w="1">
                  <a:solidFill>
                    <a:srgbClr val="000000"/>
                  </a:solidFill>
                  <a:prstDash val="solid"/>
                  <a:round/>
                  <a:headEnd/>
                  <a:tailEnd/>
                </a:ln>
              </p:spPr>
              <p:txBody>
                <a:bodyPr/>
                <a:lstStyle/>
                <a:p>
                  <a:pPr>
                    <a:defRPr/>
                  </a:pPr>
                  <a:endParaRPr lang="en-US"/>
                </a:p>
              </p:txBody>
            </p:sp>
            <p:sp>
              <p:nvSpPr>
                <p:cNvPr id="385260" name="Rectangle 1260"/>
                <p:cNvSpPr>
                  <a:spLocks noChangeArrowheads="1"/>
                </p:cNvSpPr>
                <p:nvPr/>
              </p:nvSpPr>
              <p:spPr bwMode="auto">
                <a:xfrm>
                  <a:off x="462" y="3819"/>
                  <a:ext cx="4870" cy="213"/>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261" name="Rectangle 1261"/>
                <p:cNvSpPr>
                  <a:spLocks noChangeArrowheads="1"/>
                </p:cNvSpPr>
                <p:nvPr/>
              </p:nvSpPr>
              <p:spPr bwMode="auto">
                <a:xfrm>
                  <a:off x="1018" y="3835"/>
                  <a:ext cx="919" cy="192"/>
                </a:xfrm>
                <a:prstGeom prst="rect">
                  <a:avLst/>
                </a:prstGeom>
                <a:noFill/>
                <a:ln w="9525">
                  <a:noFill/>
                  <a:miter lim="800000"/>
                  <a:headEnd/>
                  <a:tailEnd/>
                </a:ln>
              </p:spPr>
              <p:txBody>
                <a:bodyPr/>
                <a:lstStyle/>
                <a:p>
                  <a:pPr>
                    <a:defRPr/>
                  </a:pPr>
                  <a:endParaRPr lang="en-US"/>
                </a:p>
              </p:txBody>
            </p:sp>
            <p:sp>
              <p:nvSpPr>
                <p:cNvPr id="385262" name="Rectangle 1262"/>
                <p:cNvSpPr>
                  <a:spLocks noChangeArrowheads="1"/>
                </p:cNvSpPr>
                <p:nvPr/>
              </p:nvSpPr>
              <p:spPr bwMode="auto">
                <a:xfrm>
                  <a:off x="1018" y="3839"/>
                  <a:ext cx="22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IF </a:t>
                  </a:r>
                  <a:endParaRPr lang="en-US">
                    <a:effectLst>
                      <a:outerShdw blurRad="38100" dist="38100" dir="2700000" algn="tl">
                        <a:srgbClr val="C0C0C0"/>
                      </a:outerShdw>
                    </a:effectLst>
                  </a:endParaRPr>
                </a:p>
              </p:txBody>
            </p:sp>
            <p:sp>
              <p:nvSpPr>
                <p:cNvPr id="385263" name="Rectangle 1263"/>
                <p:cNvSpPr>
                  <a:spLocks noChangeArrowheads="1"/>
                </p:cNvSpPr>
                <p:nvPr/>
              </p:nvSpPr>
              <p:spPr bwMode="auto">
                <a:xfrm>
                  <a:off x="1175" y="383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64" name="Rectangle 1264"/>
                <p:cNvSpPr>
                  <a:spLocks noChangeArrowheads="1"/>
                </p:cNvSpPr>
                <p:nvPr/>
              </p:nvSpPr>
              <p:spPr bwMode="auto">
                <a:xfrm>
                  <a:off x="1237" y="383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265" name="Rectangle 1265"/>
                <p:cNvSpPr>
                  <a:spLocks noChangeArrowheads="1"/>
                </p:cNvSpPr>
                <p:nvPr/>
              </p:nvSpPr>
              <p:spPr bwMode="auto">
                <a:xfrm>
                  <a:off x="1400" y="3839"/>
                  <a:ext cx="146"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266" name="Rectangle 1266"/>
                <p:cNvSpPr>
                  <a:spLocks noChangeArrowheads="1"/>
                </p:cNvSpPr>
                <p:nvPr/>
              </p:nvSpPr>
              <p:spPr bwMode="auto">
                <a:xfrm>
                  <a:off x="1484" y="383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1 (0.5)</a:t>
                  </a:r>
                  <a:endParaRPr lang="en-US">
                    <a:effectLst>
                      <a:outerShdw blurRad="38100" dist="38100" dir="2700000" algn="tl">
                        <a:srgbClr val="C0C0C0"/>
                      </a:outerShdw>
                    </a:effectLst>
                  </a:endParaRPr>
                </a:p>
              </p:txBody>
            </p:sp>
            <p:sp>
              <p:nvSpPr>
                <p:cNvPr id="385267" name="Rectangle 1267"/>
                <p:cNvSpPr>
                  <a:spLocks noChangeArrowheads="1"/>
                </p:cNvSpPr>
                <p:nvPr/>
              </p:nvSpPr>
              <p:spPr bwMode="auto">
                <a:xfrm>
                  <a:off x="4166" y="3835"/>
                  <a:ext cx="850" cy="192"/>
                </a:xfrm>
                <a:prstGeom prst="rect">
                  <a:avLst/>
                </a:prstGeom>
                <a:noFill/>
                <a:ln w="9525">
                  <a:noFill/>
                  <a:miter lim="800000"/>
                  <a:headEnd/>
                  <a:tailEnd/>
                </a:ln>
              </p:spPr>
              <p:txBody>
                <a:bodyPr/>
                <a:lstStyle/>
                <a:p>
                  <a:pPr>
                    <a:defRPr/>
                  </a:pPr>
                  <a:endParaRPr lang="en-US"/>
                </a:p>
              </p:txBody>
            </p:sp>
            <p:sp>
              <p:nvSpPr>
                <p:cNvPr id="385268" name="Rectangle 1268"/>
                <p:cNvSpPr>
                  <a:spLocks noChangeArrowheads="1"/>
                </p:cNvSpPr>
                <p:nvPr/>
              </p:nvSpPr>
              <p:spPr bwMode="auto">
                <a:xfrm>
                  <a:off x="4166" y="3839"/>
                  <a:ext cx="114"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269" name="Rectangle 1269"/>
                <p:cNvSpPr>
                  <a:spLocks noChangeArrowheads="1"/>
                </p:cNvSpPr>
                <p:nvPr/>
              </p:nvSpPr>
              <p:spPr bwMode="auto">
                <a:xfrm>
                  <a:off x="4220" y="383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270" name="Rectangle 1270"/>
                <p:cNvSpPr>
                  <a:spLocks noChangeArrowheads="1"/>
                </p:cNvSpPr>
                <p:nvPr/>
              </p:nvSpPr>
              <p:spPr bwMode="auto">
                <a:xfrm>
                  <a:off x="4383" y="383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271" name="Rectangle 1271"/>
                <p:cNvSpPr>
                  <a:spLocks noChangeArrowheads="1"/>
                </p:cNvSpPr>
                <p:nvPr/>
              </p:nvSpPr>
              <p:spPr bwMode="auto">
                <a:xfrm>
                  <a:off x="4444" y="383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3 (0.5)</a:t>
                  </a:r>
                  <a:endParaRPr lang="en-US">
                    <a:effectLst>
                      <a:outerShdw blurRad="38100" dist="38100" dir="2700000" algn="tl">
                        <a:srgbClr val="C0C0C0"/>
                      </a:outerShdw>
                    </a:effectLst>
                  </a:endParaRPr>
                </a:p>
              </p:txBody>
            </p:sp>
            <p:sp>
              <p:nvSpPr>
                <p:cNvPr id="385272" name="Rectangle 1272"/>
                <p:cNvSpPr>
                  <a:spLocks noChangeArrowheads="1"/>
                </p:cNvSpPr>
                <p:nvPr/>
              </p:nvSpPr>
              <p:spPr bwMode="auto">
                <a:xfrm>
                  <a:off x="601" y="3833"/>
                  <a:ext cx="417" cy="188"/>
                </a:xfrm>
                <a:prstGeom prst="rect">
                  <a:avLst/>
                </a:prstGeom>
                <a:noFill/>
                <a:ln w="9525">
                  <a:noFill/>
                  <a:miter lim="800000"/>
                  <a:headEnd/>
                  <a:tailEnd/>
                </a:ln>
              </p:spPr>
              <p:txBody>
                <a:bodyPr/>
                <a:lstStyle/>
                <a:p>
                  <a:pPr>
                    <a:defRPr/>
                  </a:pPr>
                  <a:endParaRPr lang="en-US"/>
                </a:p>
              </p:txBody>
            </p:sp>
            <p:sp>
              <p:nvSpPr>
                <p:cNvPr id="385273" name="Rectangle 1273"/>
                <p:cNvSpPr>
                  <a:spLocks noChangeArrowheads="1"/>
                </p:cNvSpPr>
                <p:nvPr/>
              </p:nvSpPr>
              <p:spPr bwMode="auto">
                <a:xfrm>
                  <a:off x="601" y="3837"/>
                  <a:ext cx="303"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Rule</a:t>
                  </a:r>
                  <a:endParaRPr lang="en-US">
                    <a:effectLst>
                      <a:outerShdw blurRad="38100" dist="38100" dir="2700000" algn="tl">
                        <a:srgbClr val="C0C0C0"/>
                      </a:outerShdw>
                    </a:effectLst>
                  </a:endParaRPr>
                </a:p>
              </p:txBody>
            </p:sp>
            <p:sp>
              <p:nvSpPr>
                <p:cNvPr id="385274" name="Rectangle 1274"/>
                <p:cNvSpPr>
                  <a:spLocks noChangeArrowheads="1"/>
                </p:cNvSpPr>
                <p:nvPr/>
              </p:nvSpPr>
              <p:spPr bwMode="auto">
                <a:xfrm>
                  <a:off x="836" y="3837"/>
                  <a:ext cx="195"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 3:</a:t>
                  </a:r>
                  <a:endParaRPr lang="en-US">
                    <a:effectLst>
                      <a:outerShdw blurRad="38100" dist="38100" dir="2700000" algn="tl">
                        <a:srgbClr val="C0C0C0"/>
                      </a:outerShdw>
                    </a:effectLst>
                  </a:endParaRPr>
                </a:p>
              </p:txBody>
            </p:sp>
            <p:sp>
              <p:nvSpPr>
                <p:cNvPr id="385275" name="Rectangle 1275"/>
                <p:cNvSpPr>
                  <a:spLocks noChangeArrowheads="1"/>
                </p:cNvSpPr>
                <p:nvPr/>
              </p:nvSpPr>
              <p:spPr bwMode="auto">
                <a:xfrm>
                  <a:off x="669" y="3117"/>
                  <a:ext cx="1115" cy="492"/>
                </a:xfrm>
                <a:prstGeom prst="rect">
                  <a:avLst/>
                </a:prstGeom>
                <a:noFill/>
                <a:ln w="1">
                  <a:solidFill>
                    <a:srgbClr val="000000"/>
                  </a:solidFill>
                  <a:prstDash val="solid"/>
                  <a:miter lim="800000"/>
                  <a:headEnd/>
                  <a:tailEnd/>
                </a:ln>
              </p:spPr>
              <p:txBody>
                <a:bodyPr/>
                <a:lstStyle/>
                <a:p>
                  <a:pPr>
                    <a:defRPr/>
                  </a:pPr>
                  <a:endParaRPr lang="en-US"/>
                </a:p>
              </p:txBody>
            </p:sp>
            <p:sp>
              <p:nvSpPr>
                <p:cNvPr id="385276" name="Rectangle 1276"/>
                <p:cNvSpPr>
                  <a:spLocks noChangeArrowheads="1"/>
                </p:cNvSpPr>
                <p:nvPr/>
              </p:nvSpPr>
              <p:spPr bwMode="auto">
                <a:xfrm>
                  <a:off x="688" y="3185"/>
                  <a:ext cx="211" cy="140"/>
                </a:xfrm>
                <a:prstGeom prst="rect">
                  <a:avLst/>
                </a:prstGeom>
                <a:noFill/>
                <a:ln w="1">
                  <a:solidFill>
                    <a:srgbClr val="000000"/>
                  </a:solidFill>
                  <a:prstDash val="solid"/>
                  <a:miter lim="800000"/>
                  <a:headEnd/>
                  <a:tailEnd/>
                </a:ln>
              </p:spPr>
              <p:txBody>
                <a:bodyPr/>
                <a:lstStyle/>
                <a:p>
                  <a:pPr>
                    <a:defRPr/>
                  </a:pPr>
                  <a:endParaRPr lang="en-US"/>
                </a:p>
              </p:txBody>
            </p:sp>
            <p:sp>
              <p:nvSpPr>
                <p:cNvPr id="385277" name="Rectangle 1277"/>
                <p:cNvSpPr>
                  <a:spLocks noChangeArrowheads="1"/>
                </p:cNvSpPr>
                <p:nvPr/>
              </p:nvSpPr>
              <p:spPr bwMode="auto">
                <a:xfrm>
                  <a:off x="693" y="3180"/>
                  <a:ext cx="194" cy="177"/>
                </a:xfrm>
                <a:prstGeom prst="rect">
                  <a:avLst/>
                </a:prstGeom>
                <a:noFill/>
                <a:ln w="9525">
                  <a:noFill/>
                  <a:miter lim="800000"/>
                  <a:headEnd/>
                  <a:tailEnd/>
                </a:ln>
              </p:spPr>
              <p:txBody>
                <a:bodyPr/>
                <a:lstStyle/>
                <a:p>
                  <a:pPr>
                    <a:defRPr/>
                  </a:pPr>
                  <a:endParaRPr lang="en-US"/>
                </a:p>
              </p:txBody>
            </p:sp>
            <p:sp>
              <p:nvSpPr>
                <p:cNvPr id="385278" name="Rectangle 1278"/>
                <p:cNvSpPr>
                  <a:spLocks noChangeArrowheads="1"/>
                </p:cNvSpPr>
                <p:nvPr/>
              </p:nvSpPr>
              <p:spPr bwMode="auto">
                <a:xfrm>
                  <a:off x="718" y="3185"/>
                  <a:ext cx="138"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279" name="Rectangle 1279"/>
                <p:cNvSpPr>
                  <a:spLocks noChangeArrowheads="1"/>
                </p:cNvSpPr>
                <p:nvPr/>
              </p:nvSpPr>
              <p:spPr bwMode="auto">
                <a:xfrm>
                  <a:off x="796" y="3185"/>
                  <a:ext cx="122"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80" name="Rectangle 1280"/>
                <p:cNvSpPr>
                  <a:spLocks noChangeArrowheads="1"/>
                </p:cNvSpPr>
                <p:nvPr/>
              </p:nvSpPr>
              <p:spPr bwMode="auto">
                <a:xfrm>
                  <a:off x="533" y="3079"/>
                  <a:ext cx="105" cy="160"/>
                </a:xfrm>
                <a:prstGeom prst="rect">
                  <a:avLst/>
                </a:prstGeom>
                <a:noFill/>
                <a:ln w="9525">
                  <a:noFill/>
                  <a:miter lim="800000"/>
                  <a:headEnd/>
                  <a:tailEnd/>
                </a:ln>
              </p:spPr>
              <p:txBody>
                <a:bodyPr/>
                <a:lstStyle/>
                <a:p>
                  <a:pPr>
                    <a:defRPr/>
                  </a:pPr>
                  <a:endParaRPr lang="en-US"/>
                </a:p>
              </p:txBody>
            </p:sp>
            <p:sp>
              <p:nvSpPr>
                <p:cNvPr id="385281" name="Rectangle 1281"/>
                <p:cNvSpPr>
                  <a:spLocks noChangeArrowheads="1"/>
                </p:cNvSpPr>
                <p:nvPr/>
              </p:nvSpPr>
              <p:spPr bwMode="auto">
                <a:xfrm>
                  <a:off x="578" y="3084"/>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82" name="Rectangle 1282"/>
                <p:cNvSpPr>
                  <a:spLocks noChangeArrowheads="1"/>
                </p:cNvSpPr>
                <p:nvPr/>
              </p:nvSpPr>
              <p:spPr bwMode="auto">
                <a:xfrm>
                  <a:off x="533" y="3609"/>
                  <a:ext cx="105" cy="160"/>
                </a:xfrm>
                <a:prstGeom prst="rect">
                  <a:avLst/>
                </a:prstGeom>
                <a:noFill/>
                <a:ln w="9525">
                  <a:noFill/>
                  <a:miter lim="800000"/>
                  <a:headEnd/>
                  <a:tailEnd/>
                </a:ln>
              </p:spPr>
              <p:txBody>
                <a:bodyPr/>
                <a:lstStyle/>
                <a:p>
                  <a:pPr>
                    <a:defRPr/>
                  </a:pPr>
                  <a:endParaRPr lang="en-US"/>
                </a:p>
              </p:txBody>
            </p:sp>
            <p:sp>
              <p:nvSpPr>
                <p:cNvPr id="385283" name="Rectangle 1283"/>
                <p:cNvSpPr>
                  <a:spLocks noChangeArrowheads="1"/>
                </p:cNvSpPr>
                <p:nvPr/>
              </p:nvSpPr>
              <p:spPr bwMode="auto">
                <a:xfrm>
                  <a:off x="578" y="3613"/>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284" name="Rectangle 1284"/>
                <p:cNvSpPr>
                  <a:spLocks noChangeArrowheads="1"/>
                </p:cNvSpPr>
                <p:nvPr/>
              </p:nvSpPr>
              <p:spPr bwMode="auto">
                <a:xfrm>
                  <a:off x="1708" y="3645"/>
                  <a:ext cx="120" cy="160"/>
                </a:xfrm>
                <a:prstGeom prst="rect">
                  <a:avLst/>
                </a:prstGeom>
                <a:noFill/>
                <a:ln w="9525">
                  <a:noFill/>
                  <a:miter lim="800000"/>
                  <a:headEnd/>
                  <a:tailEnd/>
                </a:ln>
              </p:spPr>
              <p:txBody>
                <a:bodyPr/>
                <a:lstStyle/>
                <a:p>
                  <a:pPr>
                    <a:defRPr/>
                  </a:pPr>
                  <a:endParaRPr lang="en-US"/>
                </a:p>
              </p:txBody>
            </p:sp>
            <p:sp>
              <p:nvSpPr>
                <p:cNvPr id="385285" name="Rectangle 1285"/>
                <p:cNvSpPr>
                  <a:spLocks noChangeArrowheads="1"/>
                </p:cNvSpPr>
                <p:nvPr/>
              </p:nvSpPr>
              <p:spPr bwMode="auto">
                <a:xfrm>
                  <a:off x="1731" y="3649"/>
                  <a:ext cx="119"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86" name="Rectangle 1286"/>
                <p:cNvSpPr>
                  <a:spLocks noChangeArrowheads="1"/>
                </p:cNvSpPr>
                <p:nvPr/>
              </p:nvSpPr>
              <p:spPr bwMode="auto">
                <a:xfrm>
                  <a:off x="3952" y="3610"/>
                  <a:ext cx="106" cy="160"/>
                </a:xfrm>
                <a:prstGeom prst="rect">
                  <a:avLst/>
                </a:prstGeom>
                <a:noFill/>
                <a:ln w="9525">
                  <a:noFill/>
                  <a:miter lim="800000"/>
                  <a:headEnd/>
                  <a:tailEnd/>
                </a:ln>
              </p:spPr>
              <p:txBody>
                <a:bodyPr/>
                <a:lstStyle/>
                <a:p>
                  <a:pPr>
                    <a:defRPr/>
                  </a:pPr>
                  <a:endParaRPr lang="en-US"/>
                </a:p>
              </p:txBody>
            </p:sp>
            <p:sp>
              <p:nvSpPr>
                <p:cNvPr id="385287" name="Rectangle 1287"/>
                <p:cNvSpPr>
                  <a:spLocks noChangeArrowheads="1"/>
                </p:cNvSpPr>
                <p:nvPr/>
              </p:nvSpPr>
              <p:spPr bwMode="auto">
                <a:xfrm>
                  <a:off x="3998" y="3614"/>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288" name="Rectangle 1288"/>
                <p:cNvSpPr>
                  <a:spLocks noChangeArrowheads="1"/>
                </p:cNvSpPr>
                <p:nvPr/>
              </p:nvSpPr>
              <p:spPr bwMode="auto">
                <a:xfrm>
                  <a:off x="3949" y="3081"/>
                  <a:ext cx="106" cy="160"/>
                </a:xfrm>
                <a:prstGeom prst="rect">
                  <a:avLst/>
                </a:prstGeom>
                <a:noFill/>
                <a:ln w="9525">
                  <a:noFill/>
                  <a:miter lim="800000"/>
                  <a:headEnd/>
                  <a:tailEnd/>
                </a:ln>
              </p:spPr>
              <p:txBody>
                <a:bodyPr/>
                <a:lstStyle/>
                <a:p>
                  <a:pPr>
                    <a:defRPr/>
                  </a:pPr>
                  <a:endParaRPr lang="en-US"/>
                </a:p>
              </p:txBody>
            </p:sp>
            <p:sp>
              <p:nvSpPr>
                <p:cNvPr id="385289" name="Rectangle 1289"/>
                <p:cNvSpPr>
                  <a:spLocks noChangeArrowheads="1"/>
                </p:cNvSpPr>
                <p:nvPr/>
              </p:nvSpPr>
              <p:spPr bwMode="auto">
                <a:xfrm>
                  <a:off x="3995" y="3085"/>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90" name="Rectangle 1290"/>
                <p:cNvSpPr>
                  <a:spLocks noChangeArrowheads="1"/>
                </p:cNvSpPr>
                <p:nvPr/>
              </p:nvSpPr>
              <p:spPr bwMode="auto">
                <a:xfrm>
                  <a:off x="5136" y="3646"/>
                  <a:ext cx="111" cy="160"/>
                </a:xfrm>
                <a:prstGeom prst="rect">
                  <a:avLst/>
                </a:prstGeom>
                <a:noFill/>
                <a:ln w="9525">
                  <a:noFill/>
                  <a:miter lim="800000"/>
                  <a:headEnd/>
                  <a:tailEnd/>
                </a:ln>
              </p:spPr>
              <p:txBody>
                <a:bodyPr/>
                <a:lstStyle/>
                <a:p>
                  <a:pPr>
                    <a:defRPr/>
                  </a:pPr>
                  <a:endParaRPr lang="en-US"/>
                </a:p>
              </p:txBody>
            </p:sp>
            <p:sp>
              <p:nvSpPr>
                <p:cNvPr id="385291" name="Rectangle 1291"/>
                <p:cNvSpPr>
                  <a:spLocks noChangeArrowheads="1"/>
                </p:cNvSpPr>
                <p:nvPr/>
              </p:nvSpPr>
              <p:spPr bwMode="auto">
                <a:xfrm>
                  <a:off x="5158" y="3651"/>
                  <a:ext cx="113"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292" name="Rectangle 1292"/>
                <p:cNvSpPr>
                  <a:spLocks noChangeArrowheads="1"/>
                </p:cNvSpPr>
                <p:nvPr/>
              </p:nvSpPr>
              <p:spPr bwMode="auto">
                <a:xfrm>
                  <a:off x="462" y="2980"/>
                  <a:ext cx="4872" cy="1048"/>
                </a:xfrm>
                <a:prstGeom prst="rect">
                  <a:avLst/>
                </a:prstGeom>
                <a:noFill/>
                <a:ln w="1">
                  <a:solidFill>
                    <a:srgbClr val="000000"/>
                  </a:solidFill>
                  <a:prstDash val="solid"/>
                  <a:miter lim="800000"/>
                  <a:headEnd/>
                  <a:tailEnd/>
                </a:ln>
              </p:spPr>
              <p:txBody>
                <a:bodyPr/>
                <a:lstStyle/>
                <a:p>
                  <a:pPr>
                    <a:defRPr/>
                  </a:pPr>
                  <a:endParaRPr lang="en-US"/>
                </a:p>
              </p:txBody>
            </p:sp>
            <p:sp>
              <p:nvSpPr>
                <p:cNvPr id="385293" name="Rectangle 1293"/>
                <p:cNvSpPr>
                  <a:spLocks noChangeArrowheads="1"/>
                </p:cNvSpPr>
                <p:nvPr/>
              </p:nvSpPr>
              <p:spPr bwMode="auto">
                <a:xfrm>
                  <a:off x="947" y="3645"/>
                  <a:ext cx="157" cy="160"/>
                </a:xfrm>
                <a:prstGeom prst="rect">
                  <a:avLst/>
                </a:prstGeom>
                <a:noFill/>
                <a:ln w="9525">
                  <a:noFill/>
                  <a:miter lim="800000"/>
                  <a:headEnd/>
                  <a:tailEnd/>
                </a:ln>
              </p:spPr>
              <p:txBody>
                <a:bodyPr/>
                <a:lstStyle/>
                <a:p>
                  <a:pPr>
                    <a:defRPr/>
                  </a:pPr>
                  <a:endParaRPr lang="en-US"/>
                </a:p>
              </p:txBody>
            </p:sp>
            <p:sp>
              <p:nvSpPr>
                <p:cNvPr id="385294" name="Rectangle 1294"/>
                <p:cNvSpPr>
                  <a:spLocks noChangeArrowheads="1"/>
                </p:cNvSpPr>
                <p:nvPr/>
              </p:nvSpPr>
              <p:spPr bwMode="auto">
                <a:xfrm>
                  <a:off x="970" y="3649"/>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295" name="Rectangle 1295"/>
                <p:cNvSpPr>
                  <a:spLocks noChangeArrowheads="1"/>
                </p:cNvSpPr>
                <p:nvPr/>
              </p:nvSpPr>
              <p:spPr bwMode="auto">
                <a:xfrm>
                  <a:off x="1021" y="3649"/>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296" name="Line 1296"/>
                <p:cNvSpPr>
                  <a:spLocks noChangeShapeType="1"/>
                </p:cNvSpPr>
                <p:nvPr/>
              </p:nvSpPr>
              <p:spPr bwMode="auto">
                <a:xfrm>
                  <a:off x="1021" y="3604"/>
                  <a:ext cx="1" cy="38"/>
                </a:xfrm>
                <a:prstGeom prst="line">
                  <a:avLst/>
                </a:prstGeom>
                <a:noFill/>
                <a:ln w="1">
                  <a:solidFill>
                    <a:srgbClr val="000000"/>
                  </a:solidFill>
                  <a:prstDash val="solid"/>
                  <a:round/>
                  <a:headEnd/>
                  <a:tailEnd/>
                </a:ln>
              </p:spPr>
              <p:txBody>
                <a:bodyPr/>
                <a:lstStyle/>
                <a:p>
                  <a:pPr>
                    <a:defRPr/>
                  </a:pPr>
                  <a:endParaRPr lang="en-US"/>
                </a:p>
              </p:txBody>
            </p:sp>
            <p:sp>
              <p:nvSpPr>
                <p:cNvPr id="385297" name="Line 1297"/>
                <p:cNvSpPr>
                  <a:spLocks noChangeShapeType="1"/>
                </p:cNvSpPr>
                <p:nvPr/>
              </p:nvSpPr>
              <p:spPr bwMode="auto">
                <a:xfrm>
                  <a:off x="1021" y="3369"/>
                  <a:ext cx="1" cy="248"/>
                </a:xfrm>
                <a:prstGeom prst="line">
                  <a:avLst/>
                </a:prstGeom>
                <a:noFill/>
                <a:ln w="1">
                  <a:solidFill>
                    <a:srgbClr val="000000"/>
                  </a:solidFill>
                  <a:prstDash val="solid"/>
                  <a:round/>
                  <a:headEnd/>
                  <a:tailEnd/>
                </a:ln>
              </p:spPr>
              <p:txBody>
                <a:bodyPr/>
                <a:lstStyle/>
                <a:p>
                  <a:pPr>
                    <a:defRPr/>
                  </a:pPr>
                  <a:endParaRPr lang="en-US"/>
                </a:p>
              </p:txBody>
            </p:sp>
            <p:sp>
              <p:nvSpPr>
                <p:cNvPr id="385298" name="Rectangle 1298"/>
                <p:cNvSpPr>
                  <a:spLocks noChangeArrowheads="1"/>
                </p:cNvSpPr>
                <p:nvPr/>
              </p:nvSpPr>
              <p:spPr bwMode="auto">
                <a:xfrm>
                  <a:off x="2818" y="3835"/>
                  <a:ext cx="425" cy="192"/>
                </a:xfrm>
                <a:prstGeom prst="rect">
                  <a:avLst/>
                </a:prstGeom>
                <a:noFill/>
                <a:ln w="9525">
                  <a:noFill/>
                  <a:miter lim="800000"/>
                  <a:headEnd/>
                  <a:tailEnd/>
                </a:ln>
              </p:spPr>
              <p:txBody>
                <a:bodyPr/>
                <a:lstStyle/>
                <a:p>
                  <a:pPr>
                    <a:defRPr/>
                  </a:pPr>
                  <a:endParaRPr lang="en-US"/>
                </a:p>
              </p:txBody>
            </p:sp>
            <p:sp>
              <p:nvSpPr>
                <p:cNvPr id="385299" name="Rectangle 1299"/>
                <p:cNvSpPr>
                  <a:spLocks noChangeArrowheads="1"/>
                </p:cNvSpPr>
                <p:nvPr/>
              </p:nvSpPr>
              <p:spPr bwMode="auto">
                <a:xfrm>
                  <a:off x="2844" y="383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THEN</a:t>
                  </a:r>
                  <a:endParaRPr lang="en-US">
                    <a:effectLst>
                      <a:outerShdw blurRad="38100" dist="38100" dir="2700000" algn="tl">
                        <a:srgbClr val="C0C0C0"/>
                      </a:outerShdw>
                    </a:effectLst>
                  </a:endParaRPr>
                </a:p>
              </p:txBody>
            </p:sp>
            <p:sp>
              <p:nvSpPr>
                <p:cNvPr id="385300" name="Rectangle 1300"/>
                <p:cNvSpPr>
                  <a:spLocks noChangeArrowheads="1"/>
                </p:cNvSpPr>
                <p:nvPr/>
              </p:nvSpPr>
              <p:spPr bwMode="auto">
                <a:xfrm>
                  <a:off x="462" y="942"/>
                  <a:ext cx="4872" cy="3088"/>
                </a:xfrm>
                <a:prstGeom prst="rect">
                  <a:avLst/>
                </a:prstGeom>
                <a:noFill/>
                <a:ln w="11">
                  <a:solidFill>
                    <a:srgbClr val="000000"/>
                  </a:solidFill>
                  <a:prstDash val="solid"/>
                  <a:miter lim="800000"/>
                  <a:headEnd/>
                  <a:tailEnd/>
                </a:ln>
              </p:spPr>
              <p:txBody>
                <a:bodyPr/>
                <a:lstStyle/>
                <a:p>
                  <a:pPr>
                    <a:defRPr/>
                  </a:pPr>
                  <a:endParaRPr lang="en-US"/>
                </a:p>
              </p:txBody>
            </p:sp>
            <p:sp>
              <p:nvSpPr>
                <p:cNvPr id="385301" name="Freeform 1301"/>
                <p:cNvSpPr>
                  <a:spLocks/>
                </p:cNvSpPr>
                <p:nvPr/>
              </p:nvSpPr>
              <p:spPr bwMode="auto">
                <a:xfrm>
                  <a:off x="3362" y="141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302" name="Freeform 1302"/>
                <p:cNvSpPr>
                  <a:spLocks/>
                </p:cNvSpPr>
                <p:nvPr/>
              </p:nvSpPr>
              <p:spPr bwMode="auto">
                <a:xfrm>
                  <a:off x="3362" y="141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303" name="Freeform 1303"/>
                <p:cNvSpPr>
                  <a:spLocks/>
                </p:cNvSpPr>
                <p:nvPr/>
              </p:nvSpPr>
              <p:spPr bwMode="auto">
                <a:xfrm>
                  <a:off x="3365" y="2215"/>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304" name="Freeform 1304"/>
                <p:cNvSpPr>
                  <a:spLocks/>
                </p:cNvSpPr>
                <p:nvPr/>
              </p:nvSpPr>
              <p:spPr bwMode="auto">
                <a:xfrm>
                  <a:off x="3365" y="2215"/>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305" name="Rectangle 1305"/>
                <p:cNvSpPr>
                  <a:spLocks noChangeArrowheads="1"/>
                </p:cNvSpPr>
                <p:nvPr/>
              </p:nvSpPr>
              <p:spPr bwMode="auto">
                <a:xfrm>
                  <a:off x="2065" y="2027"/>
                  <a:ext cx="105" cy="160"/>
                </a:xfrm>
                <a:prstGeom prst="rect">
                  <a:avLst/>
                </a:prstGeom>
                <a:noFill/>
                <a:ln w="9525">
                  <a:noFill/>
                  <a:miter lim="800000"/>
                  <a:headEnd/>
                  <a:tailEnd/>
                </a:ln>
              </p:spPr>
              <p:txBody>
                <a:bodyPr/>
                <a:lstStyle/>
                <a:p>
                  <a:pPr>
                    <a:defRPr/>
                  </a:pPr>
                  <a:endParaRPr lang="en-US"/>
                </a:p>
              </p:txBody>
            </p:sp>
            <p:sp>
              <p:nvSpPr>
                <p:cNvPr id="385306" name="Rectangle 1306"/>
                <p:cNvSpPr>
                  <a:spLocks noChangeArrowheads="1"/>
                </p:cNvSpPr>
                <p:nvPr/>
              </p:nvSpPr>
              <p:spPr bwMode="auto">
                <a:xfrm>
                  <a:off x="2111" y="2031"/>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307" name="Rectangle 1307"/>
                <p:cNvSpPr>
                  <a:spLocks noChangeArrowheads="1"/>
                </p:cNvSpPr>
                <p:nvPr/>
              </p:nvSpPr>
              <p:spPr bwMode="auto">
                <a:xfrm>
                  <a:off x="2770" y="2592"/>
                  <a:ext cx="158" cy="160"/>
                </a:xfrm>
                <a:prstGeom prst="rect">
                  <a:avLst/>
                </a:prstGeom>
                <a:noFill/>
                <a:ln w="9525">
                  <a:noFill/>
                  <a:miter lim="800000"/>
                  <a:headEnd/>
                  <a:tailEnd/>
                </a:ln>
              </p:spPr>
              <p:txBody>
                <a:bodyPr/>
                <a:lstStyle/>
                <a:p>
                  <a:pPr>
                    <a:defRPr/>
                  </a:pPr>
                  <a:endParaRPr lang="en-US"/>
                </a:p>
              </p:txBody>
            </p:sp>
            <p:sp>
              <p:nvSpPr>
                <p:cNvPr id="385308" name="Rectangle 1308"/>
                <p:cNvSpPr>
                  <a:spLocks noChangeArrowheads="1"/>
                </p:cNvSpPr>
                <p:nvPr/>
              </p:nvSpPr>
              <p:spPr bwMode="auto">
                <a:xfrm>
                  <a:off x="2793" y="2597"/>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y</a:t>
                  </a:r>
                  <a:endParaRPr lang="en-US">
                    <a:effectLst>
                      <a:outerShdw blurRad="38100" dist="38100" dir="2700000" algn="tl">
                        <a:srgbClr val="C0C0C0"/>
                      </a:outerShdw>
                    </a:effectLst>
                  </a:endParaRPr>
                </a:p>
              </p:txBody>
            </p:sp>
            <p:sp>
              <p:nvSpPr>
                <p:cNvPr id="385309" name="Rectangle 1309"/>
                <p:cNvSpPr>
                  <a:spLocks noChangeArrowheads="1"/>
                </p:cNvSpPr>
                <p:nvPr/>
              </p:nvSpPr>
              <p:spPr bwMode="auto">
                <a:xfrm>
                  <a:off x="2844" y="2597"/>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310" name="Rectangle 1310"/>
                <p:cNvSpPr>
                  <a:spLocks noChangeArrowheads="1"/>
                </p:cNvSpPr>
                <p:nvPr/>
              </p:nvSpPr>
              <p:spPr bwMode="auto">
                <a:xfrm>
                  <a:off x="3004" y="2275"/>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311" name="Rectangle 1311"/>
                <p:cNvSpPr>
                  <a:spLocks noChangeArrowheads="1"/>
                </p:cNvSpPr>
                <p:nvPr/>
              </p:nvSpPr>
              <p:spPr bwMode="auto">
                <a:xfrm>
                  <a:off x="3008" y="2271"/>
                  <a:ext cx="199" cy="177"/>
                </a:xfrm>
                <a:prstGeom prst="rect">
                  <a:avLst/>
                </a:prstGeom>
                <a:noFill/>
                <a:ln w="9525">
                  <a:noFill/>
                  <a:miter lim="800000"/>
                  <a:headEnd/>
                  <a:tailEnd/>
                </a:ln>
              </p:spPr>
              <p:txBody>
                <a:bodyPr/>
                <a:lstStyle/>
                <a:p>
                  <a:pPr>
                    <a:defRPr/>
                  </a:pPr>
                  <a:endParaRPr lang="en-US"/>
                </a:p>
              </p:txBody>
            </p:sp>
            <p:sp>
              <p:nvSpPr>
                <p:cNvPr id="385312" name="Rectangle 1312"/>
                <p:cNvSpPr>
                  <a:spLocks noChangeArrowheads="1"/>
                </p:cNvSpPr>
                <p:nvPr/>
              </p:nvSpPr>
              <p:spPr bwMode="auto">
                <a:xfrm>
                  <a:off x="3036" y="2275"/>
                  <a:ext cx="138"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B</a:t>
                  </a:r>
                  <a:endParaRPr lang="en-US">
                    <a:effectLst>
                      <a:outerShdw blurRad="38100" dist="38100" dir="2700000" algn="tl">
                        <a:srgbClr val="C0C0C0"/>
                      </a:outerShdw>
                    </a:effectLst>
                  </a:endParaRPr>
                </a:p>
              </p:txBody>
            </p:sp>
            <p:sp>
              <p:nvSpPr>
                <p:cNvPr id="385313" name="Rectangle 1313"/>
                <p:cNvSpPr>
                  <a:spLocks noChangeArrowheads="1"/>
                </p:cNvSpPr>
                <p:nvPr/>
              </p:nvSpPr>
              <p:spPr bwMode="auto">
                <a:xfrm>
                  <a:off x="3114" y="2275"/>
                  <a:ext cx="122"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2</a:t>
                  </a:r>
                  <a:endParaRPr lang="en-US">
                    <a:effectLst>
                      <a:outerShdw blurRad="38100" dist="38100" dir="2700000" algn="tl">
                        <a:srgbClr val="C0C0C0"/>
                      </a:outerShdw>
                    </a:effectLst>
                  </a:endParaRPr>
                </a:p>
              </p:txBody>
            </p:sp>
            <p:sp>
              <p:nvSpPr>
                <p:cNvPr id="385314" name="Line 1314"/>
                <p:cNvSpPr>
                  <a:spLocks noChangeShapeType="1"/>
                </p:cNvSpPr>
                <p:nvPr/>
              </p:nvSpPr>
              <p:spPr bwMode="auto">
                <a:xfrm flipV="1">
                  <a:off x="2479" y="2065"/>
                  <a:ext cx="557" cy="491"/>
                </a:xfrm>
                <a:prstGeom prst="line">
                  <a:avLst/>
                </a:prstGeom>
                <a:noFill/>
                <a:ln w="11">
                  <a:solidFill>
                    <a:srgbClr val="000000"/>
                  </a:solidFill>
                  <a:prstDash val="solid"/>
                  <a:round/>
                  <a:headEnd/>
                  <a:tailEnd/>
                </a:ln>
              </p:spPr>
              <p:txBody>
                <a:bodyPr/>
                <a:lstStyle/>
                <a:p>
                  <a:pPr>
                    <a:defRPr/>
                  </a:pPr>
                  <a:endParaRPr lang="en-US"/>
                </a:p>
              </p:txBody>
            </p:sp>
            <p:sp>
              <p:nvSpPr>
                <p:cNvPr id="385315" name="Rectangle 1315"/>
                <p:cNvSpPr>
                  <a:spLocks noChangeArrowheads="1"/>
                </p:cNvSpPr>
                <p:nvPr/>
              </p:nvSpPr>
              <p:spPr bwMode="auto">
                <a:xfrm>
                  <a:off x="2065" y="2556"/>
                  <a:ext cx="105" cy="160"/>
                </a:xfrm>
                <a:prstGeom prst="rect">
                  <a:avLst/>
                </a:prstGeom>
                <a:noFill/>
                <a:ln w="9525">
                  <a:noFill/>
                  <a:miter lim="800000"/>
                  <a:headEnd/>
                  <a:tailEnd/>
                </a:ln>
              </p:spPr>
              <p:txBody>
                <a:bodyPr/>
                <a:lstStyle/>
                <a:p>
                  <a:pPr>
                    <a:defRPr/>
                  </a:pPr>
                  <a:endParaRPr lang="en-US"/>
                </a:p>
              </p:txBody>
            </p:sp>
            <p:sp>
              <p:nvSpPr>
                <p:cNvPr id="385316" name="Rectangle 1316"/>
                <p:cNvSpPr>
                  <a:spLocks noChangeArrowheads="1"/>
                </p:cNvSpPr>
                <p:nvPr/>
              </p:nvSpPr>
              <p:spPr bwMode="auto">
                <a:xfrm>
                  <a:off x="2111" y="2560"/>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a:t>
                  </a:r>
                  <a:endParaRPr lang="en-US">
                    <a:effectLst>
                      <a:outerShdw blurRad="38100" dist="38100" dir="2700000" algn="tl">
                        <a:srgbClr val="C0C0C0"/>
                      </a:outerShdw>
                    </a:effectLst>
                  </a:endParaRPr>
                </a:p>
              </p:txBody>
            </p:sp>
            <p:sp>
              <p:nvSpPr>
                <p:cNvPr id="385317" name="Rectangle 1317"/>
                <p:cNvSpPr>
                  <a:spLocks noChangeArrowheads="1"/>
                </p:cNvSpPr>
                <p:nvPr/>
              </p:nvSpPr>
              <p:spPr bwMode="auto">
                <a:xfrm>
                  <a:off x="3232" y="2592"/>
                  <a:ext cx="116" cy="160"/>
                </a:xfrm>
                <a:prstGeom prst="rect">
                  <a:avLst/>
                </a:prstGeom>
                <a:noFill/>
                <a:ln w="9525">
                  <a:noFill/>
                  <a:miter lim="800000"/>
                  <a:headEnd/>
                  <a:tailEnd/>
                </a:ln>
              </p:spPr>
              <p:txBody>
                <a:bodyPr/>
                <a:lstStyle/>
                <a:p>
                  <a:pPr>
                    <a:defRPr/>
                  </a:pPr>
                  <a:endParaRPr lang="en-US"/>
                </a:p>
              </p:txBody>
            </p:sp>
            <p:sp>
              <p:nvSpPr>
                <p:cNvPr id="385318" name="Rectangle 1318"/>
                <p:cNvSpPr>
                  <a:spLocks noChangeArrowheads="1"/>
                </p:cNvSpPr>
                <p:nvPr/>
              </p:nvSpPr>
              <p:spPr bwMode="auto">
                <a:xfrm>
                  <a:off x="3256" y="2597"/>
                  <a:ext cx="115"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Y</a:t>
                  </a:r>
                  <a:endParaRPr lang="en-US">
                    <a:effectLst>
                      <a:outerShdw blurRad="38100" dist="38100" dir="2700000" algn="tl">
                        <a:srgbClr val="C0C0C0"/>
                      </a:outerShdw>
                    </a:effectLst>
                  </a:endParaRPr>
                </a:p>
              </p:txBody>
            </p:sp>
            <p:sp>
              <p:nvSpPr>
                <p:cNvPr id="385319" name="Rectangle 1319"/>
                <p:cNvSpPr>
                  <a:spLocks noChangeArrowheads="1"/>
                </p:cNvSpPr>
                <p:nvPr/>
              </p:nvSpPr>
              <p:spPr bwMode="auto">
                <a:xfrm>
                  <a:off x="3065" y="2110"/>
                  <a:ext cx="192" cy="160"/>
                </a:xfrm>
                <a:prstGeom prst="rect">
                  <a:avLst/>
                </a:prstGeom>
                <a:noFill/>
                <a:ln w="9525">
                  <a:noFill/>
                  <a:miter lim="800000"/>
                  <a:headEnd/>
                  <a:tailEnd/>
                </a:ln>
              </p:spPr>
              <p:txBody>
                <a:bodyPr/>
                <a:lstStyle/>
                <a:p>
                  <a:pPr>
                    <a:defRPr/>
                  </a:pPr>
                  <a:endParaRPr lang="en-US"/>
                </a:p>
              </p:txBody>
            </p:sp>
            <p:sp>
              <p:nvSpPr>
                <p:cNvPr id="385320" name="Rectangle 1320"/>
                <p:cNvSpPr>
                  <a:spLocks noChangeArrowheads="1"/>
                </p:cNvSpPr>
                <p:nvPr/>
              </p:nvSpPr>
              <p:spPr bwMode="auto">
                <a:xfrm>
                  <a:off x="3086" y="2114"/>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0.7</a:t>
                  </a:r>
                  <a:endParaRPr lang="en-US">
                    <a:effectLst>
                      <a:outerShdw blurRad="38100" dist="38100" dir="2700000" algn="tl">
                        <a:srgbClr val="C0C0C0"/>
                      </a:outerShdw>
                    </a:effectLst>
                  </a:endParaRPr>
                </a:p>
              </p:txBody>
            </p:sp>
            <p:sp>
              <p:nvSpPr>
                <p:cNvPr id="385321" name="Line 1321"/>
                <p:cNvSpPr>
                  <a:spLocks noChangeShapeType="1"/>
                </p:cNvSpPr>
                <p:nvPr/>
              </p:nvSpPr>
              <p:spPr bwMode="auto">
                <a:xfrm>
                  <a:off x="2201" y="2556"/>
                  <a:ext cx="278" cy="1"/>
                </a:xfrm>
                <a:prstGeom prst="line">
                  <a:avLst/>
                </a:prstGeom>
                <a:noFill/>
                <a:ln w="11">
                  <a:solidFill>
                    <a:srgbClr val="000000"/>
                  </a:solidFill>
                  <a:prstDash val="solid"/>
                  <a:round/>
                  <a:headEnd/>
                  <a:tailEnd/>
                </a:ln>
              </p:spPr>
              <p:txBody>
                <a:bodyPr/>
                <a:lstStyle/>
                <a:p>
                  <a:pPr>
                    <a:defRPr/>
                  </a:pPr>
                  <a:endParaRPr lang="en-US"/>
                </a:p>
              </p:txBody>
            </p:sp>
            <p:sp>
              <p:nvSpPr>
                <p:cNvPr id="385322" name="Rectangle 1322"/>
                <p:cNvSpPr>
                  <a:spLocks noChangeArrowheads="1"/>
                </p:cNvSpPr>
                <p:nvPr/>
              </p:nvSpPr>
              <p:spPr bwMode="auto">
                <a:xfrm>
                  <a:off x="2201" y="2065"/>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323" name="Line 1323"/>
                <p:cNvSpPr>
                  <a:spLocks noChangeShapeType="1"/>
                </p:cNvSpPr>
                <p:nvPr/>
              </p:nvSpPr>
              <p:spPr bwMode="auto">
                <a:xfrm>
                  <a:off x="3036" y="2065"/>
                  <a:ext cx="278" cy="1"/>
                </a:xfrm>
                <a:prstGeom prst="line">
                  <a:avLst/>
                </a:prstGeom>
                <a:noFill/>
                <a:ln w="11">
                  <a:solidFill>
                    <a:srgbClr val="000000"/>
                  </a:solidFill>
                  <a:prstDash val="solid"/>
                  <a:round/>
                  <a:headEnd/>
                  <a:tailEnd/>
                </a:ln>
              </p:spPr>
              <p:txBody>
                <a:bodyPr/>
                <a:lstStyle/>
                <a:p>
                  <a:pPr>
                    <a:defRPr/>
                  </a:pPr>
                  <a:endParaRPr lang="en-US"/>
                </a:p>
              </p:txBody>
            </p:sp>
            <p:sp>
              <p:nvSpPr>
                <p:cNvPr id="385324" name="Line 1324"/>
                <p:cNvSpPr>
                  <a:spLocks noChangeShapeType="1"/>
                </p:cNvSpPr>
                <p:nvPr/>
              </p:nvSpPr>
              <p:spPr bwMode="auto">
                <a:xfrm flipH="1">
                  <a:off x="2837" y="2241"/>
                  <a:ext cx="1" cy="343"/>
                </a:xfrm>
                <a:prstGeom prst="line">
                  <a:avLst/>
                </a:prstGeom>
                <a:noFill/>
                <a:ln w="1">
                  <a:solidFill>
                    <a:srgbClr val="000000"/>
                  </a:solidFill>
                  <a:prstDash val="solid"/>
                  <a:round/>
                  <a:headEnd/>
                  <a:tailEnd/>
                </a:ln>
              </p:spPr>
              <p:txBody>
                <a:bodyPr/>
                <a:lstStyle/>
                <a:p>
                  <a:pPr>
                    <a:defRPr/>
                  </a:pPr>
                  <a:endParaRPr lang="en-US"/>
                </a:p>
              </p:txBody>
            </p:sp>
            <p:sp>
              <p:nvSpPr>
                <p:cNvPr id="385325" name="Freeform 1325"/>
                <p:cNvSpPr>
                  <a:spLocks/>
                </p:cNvSpPr>
                <p:nvPr/>
              </p:nvSpPr>
              <p:spPr bwMode="auto">
                <a:xfrm>
                  <a:off x="2200" y="1492"/>
                  <a:ext cx="1290" cy="25"/>
                </a:xfrm>
                <a:custGeom>
                  <a:avLst/>
                  <a:gdLst/>
                  <a:ahLst/>
                  <a:cxnLst>
                    <a:cxn ang="0">
                      <a:pos x="0" y="0"/>
                    </a:cxn>
                    <a:cxn ang="0">
                      <a:pos x="0" y="24"/>
                    </a:cxn>
                    <a:cxn ang="0">
                      <a:pos x="1290" y="25"/>
                    </a:cxn>
                    <a:cxn ang="0">
                      <a:pos x="1290" y="1"/>
                    </a:cxn>
                    <a:cxn ang="0">
                      <a:pos x="0" y="0"/>
                    </a:cxn>
                  </a:cxnLst>
                  <a:rect l="0" t="0" r="r" b="b"/>
                  <a:pathLst>
                    <a:path w="1290" h="25">
                      <a:moveTo>
                        <a:pt x="0" y="0"/>
                      </a:moveTo>
                      <a:lnTo>
                        <a:pt x="0" y="24"/>
                      </a:lnTo>
                      <a:lnTo>
                        <a:pt x="1290" y="25"/>
                      </a:lnTo>
                      <a:lnTo>
                        <a:pt x="1290" y="1"/>
                      </a:lnTo>
                      <a:lnTo>
                        <a:pt x="0" y="0"/>
                      </a:lnTo>
                      <a:close/>
                    </a:path>
                  </a:pathLst>
                </a:custGeom>
                <a:solidFill>
                  <a:srgbClr val="C0C0C0"/>
                </a:solidFill>
                <a:ln w="9525">
                  <a:noFill/>
                  <a:round/>
                  <a:headEnd/>
                  <a:tailEnd/>
                </a:ln>
              </p:spPr>
              <p:txBody>
                <a:bodyPr/>
                <a:lstStyle/>
                <a:p>
                  <a:pPr>
                    <a:defRPr/>
                  </a:pPr>
                  <a:endParaRPr lang="en-US"/>
                </a:p>
              </p:txBody>
            </p:sp>
            <p:sp>
              <p:nvSpPr>
                <p:cNvPr id="385326" name="Line 1326"/>
                <p:cNvSpPr>
                  <a:spLocks noChangeShapeType="1"/>
                </p:cNvSpPr>
                <p:nvPr/>
              </p:nvSpPr>
              <p:spPr bwMode="auto">
                <a:xfrm flipH="1">
                  <a:off x="2833" y="1448"/>
                  <a:ext cx="1" cy="88"/>
                </a:xfrm>
                <a:prstGeom prst="line">
                  <a:avLst/>
                </a:prstGeom>
                <a:noFill/>
                <a:ln w="1">
                  <a:solidFill>
                    <a:srgbClr val="000000"/>
                  </a:solidFill>
                  <a:prstDash val="solid"/>
                  <a:round/>
                  <a:headEnd/>
                  <a:tailEnd/>
                </a:ln>
              </p:spPr>
              <p:txBody>
                <a:bodyPr/>
                <a:lstStyle/>
                <a:p>
                  <a:pPr>
                    <a:defRPr/>
                  </a:pPr>
                  <a:endParaRPr lang="en-US"/>
                </a:p>
              </p:txBody>
            </p:sp>
            <p:sp>
              <p:nvSpPr>
                <p:cNvPr id="385327" name="Rectangle 1327"/>
                <p:cNvSpPr>
                  <a:spLocks noChangeArrowheads="1"/>
                </p:cNvSpPr>
                <p:nvPr/>
              </p:nvSpPr>
              <p:spPr bwMode="auto">
                <a:xfrm>
                  <a:off x="2239" y="1152"/>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328" name="Rectangle 1328"/>
                <p:cNvSpPr>
                  <a:spLocks noChangeArrowheads="1"/>
                </p:cNvSpPr>
                <p:nvPr/>
              </p:nvSpPr>
              <p:spPr bwMode="auto">
                <a:xfrm>
                  <a:off x="2243" y="1148"/>
                  <a:ext cx="200" cy="177"/>
                </a:xfrm>
                <a:prstGeom prst="rect">
                  <a:avLst/>
                </a:prstGeom>
                <a:noFill/>
                <a:ln w="9525">
                  <a:noFill/>
                  <a:miter lim="800000"/>
                  <a:headEnd/>
                  <a:tailEnd/>
                </a:ln>
              </p:spPr>
              <p:txBody>
                <a:bodyPr/>
                <a:lstStyle/>
                <a:p>
                  <a:pPr>
                    <a:defRPr/>
                  </a:pPr>
                  <a:endParaRPr lang="en-US"/>
                </a:p>
              </p:txBody>
            </p:sp>
            <p:sp>
              <p:nvSpPr>
                <p:cNvPr id="385329" name="Rectangle 1329"/>
                <p:cNvSpPr>
                  <a:spLocks noChangeArrowheads="1"/>
                </p:cNvSpPr>
                <p:nvPr/>
              </p:nvSpPr>
              <p:spPr bwMode="auto">
                <a:xfrm>
                  <a:off x="2271" y="1152"/>
                  <a:ext cx="138"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B</a:t>
                  </a:r>
                  <a:endParaRPr lang="en-US">
                    <a:effectLst>
                      <a:outerShdw blurRad="38100" dist="38100" dir="2700000" algn="tl">
                        <a:srgbClr val="C0C0C0"/>
                      </a:outerShdw>
                    </a:effectLst>
                  </a:endParaRPr>
                </a:p>
              </p:txBody>
            </p:sp>
            <p:sp>
              <p:nvSpPr>
                <p:cNvPr id="385330" name="Rectangle 1330"/>
                <p:cNvSpPr>
                  <a:spLocks noChangeArrowheads="1"/>
                </p:cNvSpPr>
                <p:nvPr/>
              </p:nvSpPr>
              <p:spPr bwMode="auto">
                <a:xfrm>
                  <a:off x="2349" y="1152"/>
                  <a:ext cx="122"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331" name="Line 1331"/>
                <p:cNvSpPr>
                  <a:spLocks noChangeShapeType="1"/>
                </p:cNvSpPr>
                <p:nvPr/>
              </p:nvSpPr>
              <p:spPr bwMode="auto">
                <a:xfrm>
                  <a:off x="2201" y="1013"/>
                  <a:ext cx="141" cy="2"/>
                </a:xfrm>
                <a:prstGeom prst="line">
                  <a:avLst/>
                </a:prstGeom>
                <a:noFill/>
                <a:ln w="11">
                  <a:solidFill>
                    <a:srgbClr val="000000"/>
                  </a:solidFill>
                  <a:prstDash val="solid"/>
                  <a:round/>
                  <a:headEnd/>
                  <a:tailEnd/>
                </a:ln>
              </p:spPr>
              <p:txBody>
                <a:bodyPr/>
                <a:lstStyle/>
                <a:p>
                  <a:pPr>
                    <a:defRPr/>
                  </a:pPr>
                  <a:endParaRPr lang="en-US"/>
                </a:p>
              </p:txBody>
            </p:sp>
            <p:sp>
              <p:nvSpPr>
                <p:cNvPr id="385332" name="Line 1332"/>
                <p:cNvSpPr>
                  <a:spLocks noChangeShapeType="1"/>
                </p:cNvSpPr>
                <p:nvPr/>
              </p:nvSpPr>
              <p:spPr bwMode="auto">
                <a:xfrm>
                  <a:off x="2337" y="1012"/>
                  <a:ext cx="560" cy="491"/>
                </a:xfrm>
                <a:prstGeom prst="line">
                  <a:avLst/>
                </a:prstGeom>
                <a:noFill/>
                <a:ln w="11">
                  <a:solidFill>
                    <a:srgbClr val="000000"/>
                  </a:solidFill>
                  <a:prstDash val="solid"/>
                  <a:round/>
                  <a:headEnd/>
                  <a:tailEnd/>
                </a:ln>
              </p:spPr>
              <p:txBody>
                <a:bodyPr/>
                <a:lstStyle/>
                <a:p>
                  <a:pPr>
                    <a:defRPr/>
                  </a:pPr>
                  <a:endParaRPr lang="en-US"/>
                </a:p>
              </p:txBody>
            </p:sp>
            <p:sp>
              <p:nvSpPr>
                <p:cNvPr id="385333" name="Line 1333"/>
                <p:cNvSpPr>
                  <a:spLocks noChangeShapeType="1"/>
                </p:cNvSpPr>
                <p:nvPr/>
              </p:nvSpPr>
              <p:spPr bwMode="auto">
                <a:xfrm>
                  <a:off x="2897" y="1503"/>
                  <a:ext cx="416" cy="2"/>
                </a:xfrm>
                <a:prstGeom prst="line">
                  <a:avLst/>
                </a:prstGeom>
                <a:noFill/>
                <a:ln w="11">
                  <a:solidFill>
                    <a:srgbClr val="000000"/>
                  </a:solidFill>
                  <a:prstDash val="solid"/>
                  <a:round/>
                  <a:headEnd/>
                  <a:tailEnd/>
                </a:ln>
              </p:spPr>
              <p:txBody>
                <a:bodyPr/>
                <a:lstStyle/>
                <a:p>
                  <a:pPr>
                    <a:defRPr/>
                  </a:pPr>
                  <a:endParaRPr lang="en-US"/>
                </a:p>
              </p:txBody>
            </p:sp>
            <p:sp>
              <p:nvSpPr>
                <p:cNvPr id="385334" name="Rectangle 1334"/>
                <p:cNvSpPr>
                  <a:spLocks noChangeArrowheads="1"/>
                </p:cNvSpPr>
                <p:nvPr/>
              </p:nvSpPr>
              <p:spPr bwMode="auto">
                <a:xfrm>
                  <a:off x="2200" y="1012"/>
                  <a:ext cx="1117" cy="491"/>
                </a:xfrm>
                <a:prstGeom prst="rect">
                  <a:avLst/>
                </a:prstGeom>
                <a:noFill/>
                <a:ln w="1">
                  <a:solidFill>
                    <a:srgbClr val="000000"/>
                  </a:solidFill>
                  <a:prstDash val="solid"/>
                  <a:miter lim="800000"/>
                  <a:headEnd/>
                  <a:tailEnd/>
                </a:ln>
              </p:spPr>
              <p:txBody>
                <a:bodyPr/>
                <a:lstStyle/>
                <a:p>
                  <a:pPr>
                    <a:defRPr/>
                  </a:pPr>
                  <a:endParaRPr lang="en-US"/>
                </a:p>
              </p:txBody>
            </p:sp>
            <p:sp>
              <p:nvSpPr>
                <p:cNvPr id="385335" name="Rectangle 1335"/>
                <p:cNvSpPr>
                  <a:spLocks noChangeArrowheads="1"/>
                </p:cNvSpPr>
                <p:nvPr/>
              </p:nvSpPr>
              <p:spPr bwMode="auto">
                <a:xfrm>
                  <a:off x="3035" y="1281"/>
                  <a:ext cx="192" cy="160"/>
                </a:xfrm>
                <a:prstGeom prst="rect">
                  <a:avLst/>
                </a:prstGeom>
                <a:noFill/>
                <a:ln w="9525">
                  <a:noFill/>
                  <a:miter lim="800000"/>
                  <a:headEnd/>
                  <a:tailEnd/>
                </a:ln>
              </p:spPr>
              <p:txBody>
                <a:bodyPr/>
                <a:lstStyle/>
                <a:p>
                  <a:pPr>
                    <a:defRPr/>
                  </a:pPr>
                  <a:endParaRPr lang="en-US"/>
                </a:p>
              </p:txBody>
            </p:sp>
            <p:sp>
              <p:nvSpPr>
                <p:cNvPr id="385336" name="Rectangle 1336"/>
                <p:cNvSpPr>
                  <a:spLocks noChangeArrowheads="1"/>
                </p:cNvSpPr>
                <p:nvPr/>
              </p:nvSpPr>
              <p:spPr bwMode="auto">
                <a:xfrm>
                  <a:off x="3057" y="1286"/>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0.1</a:t>
                  </a:r>
                  <a:endParaRPr lang="en-US">
                    <a:effectLst>
                      <a:outerShdw blurRad="38100" dist="38100" dir="2700000" algn="tl">
                        <a:srgbClr val="C0C0C0"/>
                      </a:outerShdw>
                    </a:effectLst>
                  </a:endParaRPr>
                </a:p>
              </p:txBody>
            </p:sp>
            <p:sp>
              <p:nvSpPr>
                <p:cNvPr id="385337" name="Freeform 1337"/>
                <p:cNvSpPr>
                  <a:spLocks/>
                </p:cNvSpPr>
                <p:nvPr/>
              </p:nvSpPr>
              <p:spPr bwMode="auto">
                <a:xfrm>
                  <a:off x="668" y="1012"/>
                  <a:ext cx="1116" cy="491"/>
                </a:xfrm>
                <a:custGeom>
                  <a:avLst/>
                  <a:gdLst/>
                  <a:ahLst/>
                  <a:cxnLst>
                    <a:cxn ang="0">
                      <a:pos x="0" y="491"/>
                    </a:cxn>
                    <a:cxn ang="0">
                      <a:pos x="630" y="491"/>
                    </a:cxn>
                    <a:cxn ang="0">
                      <a:pos x="908" y="0"/>
                    </a:cxn>
                    <a:cxn ang="0">
                      <a:pos x="1116" y="0"/>
                    </a:cxn>
                  </a:cxnLst>
                  <a:rect l="0" t="0" r="r" b="b"/>
                  <a:pathLst>
                    <a:path w="1116" h="491">
                      <a:moveTo>
                        <a:pt x="0" y="491"/>
                      </a:moveTo>
                      <a:lnTo>
                        <a:pt x="630" y="491"/>
                      </a:lnTo>
                      <a:lnTo>
                        <a:pt x="908" y="0"/>
                      </a:lnTo>
                      <a:lnTo>
                        <a:pt x="1116" y="0"/>
                      </a:lnTo>
                    </a:path>
                  </a:pathLst>
                </a:custGeom>
                <a:noFill/>
                <a:ln w="11">
                  <a:solidFill>
                    <a:srgbClr val="000000"/>
                  </a:solidFill>
                  <a:prstDash val="solid"/>
                  <a:round/>
                  <a:headEnd/>
                  <a:tailEnd/>
                </a:ln>
              </p:spPr>
              <p:txBody>
                <a:bodyPr/>
                <a:lstStyle/>
                <a:p>
                  <a:pPr>
                    <a:defRPr/>
                  </a:pPr>
                  <a:endParaRPr lang="en-US"/>
                </a:p>
              </p:txBody>
            </p:sp>
            <p:sp>
              <p:nvSpPr>
                <p:cNvPr id="385338" name="Line 1338"/>
                <p:cNvSpPr>
                  <a:spLocks noChangeShapeType="1"/>
                </p:cNvSpPr>
                <p:nvPr/>
              </p:nvSpPr>
              <p:spPr bwMode="auto">
                <a:xfrm>
                  <a:off x="1022"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339" name="Line 1339"/>
                <p:cNvSpPr>
                  <a:spLocks noChangeShapeType="1"/>
                </p:cNvSpPr>
                <p:nvPr/>
              </p:nvSpPr>
              <p:spPr bwMode="auto">
                <a:xfrm>
                  <a:off x="1301"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340" name="Line 1340"/>
                <p:cNvSpPr>
                  <a:spLocks noChangeShapeType="1"/>
                </p:cNvSpPr>
                <p:nvPr/>
              </p:nvSpPr>
              <p:spPr bwMode="auto">
                <a:xfrm>
                  <a:off x="670" y="3117"/>
                  <a:ext cx="209" cy="2"/>
                </a:xfrm>
                <a:prstGeom prst="line">
                  <a:avLst/>
                </a:prstGeom>
                <a:noFill/>
                <a:ln w="11">
                  <a:solidFill>
                    <a:srgbClr val="000000"/>
                  </a:solidFill>
                  <a:prstDash val="solid"/>
                  <a:round/>
                  <a:headEnd/>
                  <a:tailEnd/>
                </a:ln>
              </p:spPr>
              <p:txBody>
                <a:bodyPr/>
                <a:lstStyle/>
                <a:p>
                  <a:pPr>
                    <a:defRPr/>
                  </a:pPr>
                  <a:endParaRPr lang="en-US"/>
                </a:p>
              </p:txBody>
            </p:sp>
            <p:sp>
              <p:nvSpPr>
                <p:cNvPr id="385341" name="Line 1341"/>
                <p:cNvSpPr>
                  <a:spLocks noChangeShapeType="1"/>
                </p:cNvSpPr>
                <p:nvPr/>
              </p:nvSpPr>
              <p:spPr bwMode="auto">
                <a:xfrm>
                  <a:off x="879" y="3117"/>
                  <a:ext cx="278" cy="492"/>
                </a:xfrm>
                <a:prstGeom prst="line">
                  <a:avLst/>
                </a:prstGeom>
                <a:noFill/>
                <a:ln w="11">
                  <a:solidFill>
                    <a:srgbClr val="000000"/>
                  </a:solidFill>
                  <a:prstDash val="solid"/>
                  <a:round/>
                  <a:headEnd/>
                  <a:tailEnd/>
                </a:ln>
              </p:spPr>
              <p:txBody>
                <a:bodyPr/>
                <a:lstStyle/>
                <a:p>
                  <a:pPr>
                    <a:defRPr/>
                  </a:pPr>
                  <a:endParaRPr lang="en-US"/>
                </a:p>
              </p:txBody>
            </p:sp>
            <p:sp>
              <p:nvSpPr>
                <p:cNvPr id="385342" name="Line 1342"/>
                <p:cNvSpPr>
                  <a:spLocks noChangeShapeType="1"/>
                </p:cNvSpPr>
                <p:nvPr/>
              </p:nvSpPr>
              <p:spPr bwMode="auto">
                <a:xfrm>
                  <a:off x="1157" y="3609"/>
                  <a:ext cx="627" cy="1"/>
                </a:xfrm>
                <a:prstGeom prst="line">
                  <a:avLst/>
                </a:prstGeom>
                <a:noFill/>
                <a:ln w="11">
                  <a:solidFill>
                    <a:srgbClr val="000000"/>
                  </a:solidFill>
                  <a:prstDash val="solid"/>
                  <a:round/>
                  <a:headEnd/>
                  <a:tailEnd/>
                </a:ln>
              </p:spPr>
              <p:txBody>
                <a:bodyPr/>
                <a:lstStyle/>
                <a:p>
                  <a:pPr>
                    <a:defRPr/>
                  </a:pPr>
                  <a:endParaRPr lang="en-US"/>
                </a:p>
              </p:txBody>
            </p:sp>
            <p:sp>
              <p:nvSpPr>
                <p:cNvPr id="385343" name="Line 1343"/>
                <p:cNvSpPr>
                  <a:spLocks noChangeShapeType="1"/>
                </p:cNvSpPr>
                <p:nvPr/>
              </p:nvSpPr>
              <p:spPr bwMode="auto">
                <a:xfrm>
                  <a:off x="1443"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344" name="Rectangle 1344"/>
                <p:cNvSpPr>
                  <a:spLocks noChangeArrowheads="1"/>
                </p:cNvSpPr>
                <p:nvPr/>
              </p:nvSpPr>
              <p:spPr bwMode="auto">
                <a:xfrm>
                  <a:off x="1881" y="3209"/>
                  <a:ext cx="192" cy="160"/>
                </a:xfrm>
                <a:prstGeom prst="rect">
                  <a:avLst/>
                </a:prstGeom>
                <a:noFill/>
                <a:ln w="9525">
                  <a:noFill/>
                  <a:miter lim="800000"/>
                  <a:headEnd/>
                  <a:tailEnd/>
                </a:ln>
              </p:spPr>
              <p:txBody>
                <a:bodyPr/>
                <a:lstStyle/>
                <a:p>
                  <a:pPr>
                    <a:defRPr/>
                  </a:pPr>
                  <a:endParaRPr lang="en-US"/>
                </a:p>
              </p:txBody>
            </p:sp>
            <p:sp>
              <p:nvSpPr>
                <p:cNvPr id="385345" name="Rectangle 1345"/>
                <p:cNvSpPr>
                  <a:spLocks noChangeArrowheads="1"/>
                </p:cNvSpPr>
                <p:nvPr/>
              </p:nvSpPr>
              <p:spPr bwMode="auto">
                <a:xfrm>
                  <a:off x="1903" y="3213"/>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0.5</a:t>
                  </a:r>
                  <a:endParaRPr lang="en-US">
                    <a:effectLst>
                      <a:outerShdw blurRad="38100" dist="38100" dir="2700000" algn="tl">
                        <a:srgbClr val="C0C0C0"/>
                      </a:outerShdw>
                    </a:effectLst>
                  </a:endParaRPr>
                </a:p>
              </p:txBody>
            </p:sp>
            <p:sp>
              <p:nvSpPr>
                <p:cNvPr id="385346" name="Rectangle 1346"/>
                <p:cNvSpPr>
                  <a:spLocks noChangeArrowheads="1"/>
                </p:cNvSpPr>
                <p:nvPr/>
              </p:nvSpPr>
              <p:spPr bwMode="auto">
                <a:xfrm>
                  <a:off x="3878" y="3209"/>
                  <a:ext cx="193" cy="160"/>
                </a:xfrm>
                <a:prstGeom prst="rect">
                  <a:avLst/>
                </a:prstGeom>
                <a:noFill/>
                <a:ln w="9525">
                  <a:noFill/>
                  <a:miter lim="800000"/>
                  <a:headEnd/>
                  <a:tailEnd/>
                </a:ln>
              </p:spPr>
              <p:txBody>
                <a:bodyPr/>
                <a:lstStyle/>
                <a:p>
                  <a:pPr>
                    <a:defRPr/>
                  </a:pPr>
                  <a:endParaRPr lang="en-US"/>
                </a:p>
              </p:txBody>
            </p:sp>
            <p:sp>
              <p:nvSpPr>
                <p:cNvPr id="385347" name="Rectangle 1347"/>
                <p:cNvSpPr>
                  <a:spLocks noChangeArrowheads="1"/>
                </p:cNvSpPr>
                <p:nvPr/>
              </p:nvSpPr>
              <p:spPr bwMode="auto">
                <a:xfrm>
                  <a:off x="3900" y="3213"/>
                  <a:ext cx="19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0.5</a:t>
                  </a:r>
                  <a:endParaRPr lang="en-US">
                    <a:effectLst>
                      <a:outerShdw blurRad="38100" dist="38100" dir="2700000" algn="tl">
                        <a:srgbClr val="C0C0C0"/>
                      </a:outerShdw>
                    </a:effectLst>
                  </a:endParaRPr>
                </a:p>
              </p:txBody>
            </p:sp>
            <p:sp>
              <p:nvSpPr>
                <p:cNvPr id="385348" name="Line 1348"/>
                <p:cNvSpPr>
                  <a:spLocks noChangeShapeType="1"/>
                </p:cNvSpPr>
                <p:nvPr/>
              </p:nvSpPr>
              <p:spPr bwMode="auto">
                <a:xfrm>
                  <a:off x="1784" y="3366"/>
                  <a:ext cx="417" cy="1"/>
                </a:xfrm>
                <a:prstGeom prst="line">
                  <a:avLst/>
                </a:prstGeom>
                <a:noFill/>
                <a:ln w="1">
                  <a:solidFill>
                    <a:srgbClr val="000000"/>
                  </a:solidFill>
                  <a:prstDash val="solid"/>
                  <a:round/>
                  <a:headEnd/>
                  <a:tailEnd/>
                </a:ln>
              </p:spPr>
              <p:txBody>
                <a:bodyPr/>
                <a:lstStyle/>
                <a:p>
                  <a:pPr>
                    <a:defRPr/>
                  </a:pPr>
                  <a:endParaRPr lang="en-US"/>
                </a:p>
              </p:txBody>
            </p:sp>
            <p:sp>
              <p:nvSpPr>
                <p:cNvPr id="385349" name="Freeform 1349"/>
                <p:cNvSpPr>
                  <a:spLocks/>
                </p:cNvSpPr>
                <p:nvPr/>
              </p:nvSpPr>
              <p:spPr bwMode="auto">
                <a:xfrm>
                  <a:off x="1960" y="333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350" name="Freeform 1350"/>
                <p:cNvSpPr>
                  <a:spLocks/>
                </p:cNvSpPr>
                <p:nvPr/>
              </p:nvSpPr>
              <p:spPr bwMode="auto">
                <a:xfrm>
                  <a:off x="1960" y="333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351" name="Line 1351"/>
                <p:cNvSpPr>
                  <a:spLocks noChangeShapeType="1"/>
                </p:cNvSpPr>
                <p:nvPr/>
              </p:nvSpPr>
              <p:spPr bwMode="auto">
                <a:xfrm>
                  <a:off x="3673" y="3366"/>
                  <a:ext cx="418" cy="1"/>
                </a:xfrm>
                <a:prstGeom prst="line">
                  <a:avLst/>
                </a:prstGeom>
                <a:noFill/>
                <a:ln w="1">
                  <a:solidFill>
                    <a:srgbClr val="000000"/>
                  </a:solidFill>
                  <a:prstDash val="solid"/>
                  <a:round/>
                  <a:headEnd/>
                  <a:tailEnd/>
                </a:ln>
              </p:spPr>
              <p:txBody>
                <a:bodyPr/>
                <a:lstStyle/>
                <a:p>
                  <a:pPr>
                    <a:defRPr/>
                  </a:pPr>
                  <a:endParaRPr lang="en-US"/>
                </a:p>
              </p:txBody>
            </p:sp>
            <p:sp>
              <p:nvSpPr>
                <p:cNvPr id="385352" name="Line 1352"/>
                <p:cNvSpPr>
                  <a:spLocks noChangeShapeType="1"/>
                </p:cNvSpPr>
                <p:nvPr/>
              </p:nvSpPr>
              <p:spPr bwMode="auto">
                <a:xfrm>
                  <a:off x="2186" y="3366"/>
                  <a:ext cx="1583" cy="1"/>
                </a:xfrm>
                <a:prstGeom prst="line">
                  <a:avLst/>
                </a:prstGeom>
                <a:noFill/>
                <a:ln w="1">
                  <a:solidFill>
                    <a:srgbClr val="000000"/>
                  </a:solidFill>
                  <a:prstDash val="solid"/>
                  <a:round/>
                  <a:headEnd/>
                  <a:tailEnd/>
                </a:ln>
              </p:spPr>
              <p:txBody>
                <a:bodyPr/>
                <a:lstStyle/>
                <a:p>
                  <a:pPr>
                    <a:defRPr/>
                  </a:pPr>
                  <a:endParaRPr lang="en-US"/>
                </a:p>
              </p:txBody>
            </p:sp>
            <p:sp>
              <p:nvSpPr>
                <p:cNvPr id="385353" name="Line 1353"/>
                <p:cNvSpPr>
                  <a:spLocks noChangeShapeType="1"/>
                </p:cNvSpPr>
                <p:nvPr/>
              </p:nvSpPr>
              <p:spPr bwMode="auto">
                <a:xfrm>
                  <a:off x="1234"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354" name="Line 1354"/>
                <p:cNvSpPr>
                  <a:spLocks noChangeShapeType="1"/>
                </p:cNvSpPr>
                <p:nvPr/>
              </p:nvSpPr>
              <p:spPr bwMode="auto">
                <a:xfrm>
                  <a:off x="1025"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355" name="Line 1355"/>
                <p:cNvSpPr>
                  <a:spLocks noChangeShapeType="1"/>
                </p:cNvSpPr>
                <p:nvPr/>
              </p:nvSpPr>
              <p:spPr bwMode="auto">
                <a:xfrm flipV="1">
                  <a:off x="1303" y="1503"/>
                  <a:ext cx="898" cy="2"/>
                </a:xfrm>
                <a:prstGeom prst="line">
                  <a:avLst/>
                </a:prstGeom>
                <a:noFill/>
                <a:ln w="1">
                  <a:solidFill>
                    <a:srgbClr val="000000"/>
                  </a:solidFill>
                  <a:prstDash val="solid"/>
                  <a:round/>
                  <a:headEnd/>
                  <a:tailEnd/>
                </a:ln>
              </p:spPr>
              <p:txBody>
                <a:bodyPr/>
                <a:lstStyle/>
                <a:p>
                  <a:pPr>
                    <a:defRPr/>
                  </a:pPr>
                  <a:endParaRPr lang="en-US"/>
                </a:p>
              </p:txBody>
            </p:sp>
            <p:sp>
              <p:nvSpPr>
                <p:cNvPr id="385356" name="Freeform 1356"/>
                <p:cNvSpPr>
                  <a:spLocks/>
                </p:cNvSpPr>
                <p:nvPr/>
              </p:nvSpPr>
              <p:spPr bwMode="auto">
                <a:xfrm>
                  <a:off x="1960" y="1474"/>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357" name="Freeform 1357"/>
                <p:cNvSpPr>
                  <a:spLocks/>
                </p:cNvSpPr>
                <p:nvPr/>
              </p:nvSpPr>
              <p:spPr bwMode="auto">
                <a:xfrm>
                  <a:off x="1960" y="1474"/>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358" name="Freeform 1358"/>
                <p:cNvSpPr>
                  <a:spLocks/>
                </p:cNvSpPr>
                <p:nvPr/>
              </p:nvSpPr>
              <p:spPr bwMode="auto">
                <a:xfrm>
                  <a:off x="3474" y="1201"/>
                  <a:ext cx="394" cy="489"/>
                </a:xfrm>
                <a:custGeom>
                  <a:avLst/>
                  <a:gdLst/>
                  <a:ahLst/>
                  <a:cxnLst>
                    <a:cxn ang="0">
                      <a:pos x="0" y="0"/>
                    </a:cxn>
                    <a:cxn ang="0">
                      <a:pos x="0" y="489"/>
                    </a:cxn>
                    <a:cxn ang="0">
                      <a:pos x="325" y="489"/>
                    </a:cxn>
                    <a:cxn ang="0">
                      <a:pos x="394" y="245"/>
                    </a:cxn>
                    <a:cxn ang="0">
                      <a:pos x="323" y="0"/>
                    </a:cxn>
                    <a:cxn ang="0">
                      <a:pos x="0" y="0"/>
                    </a:cxn>
                  </a:cxnLst>
                  <a:rect l="0" t="0" r="r" b="b"/>
                  <a:pathLst>
                    <a:path w="394" h="489">
                      <a:moveTo>
                        <a:pt x="0" y="0"/>
                      </a:moveTo>
                      <a:lnTo>
                        <a:pt x="0" y="489"/>
                      </a:lnTo>
                      <a:lnTo>
                        <a:pt x="325" y="489"/>
                      </a:lnTo>
                      <a:lnTo>
                        <a:pt x="394" y="245"/>
                      </a:lnTo>
                      <a:lnTo>
                        <a:pt x="323" y="0"/>
                      </a:lnTo>
                      <a:lnTo>
                        <a:pt x="0" y="0"/>
                      </a:lnTo>
                      <a:close/>
                    </a:path>
                  </a:pathLst>
                </a:custGeom>
                <a:solidFill>
                  <a:srgbClr val="FFFFFF"/>
                </a:solidFill>
                <a:ln w="11">
                  <a:solidFill>
                    <a:srgbClr val="000000"/>
                  </a:solidFill>
                  <a:prstDash val="solid"/>
                  <a:round/>
                  <a:headEnd/>
                  <a:tailEnd/>
                </a:ln>
              </p:spPr>
              <p:txBody>
                <a:bodyPr/>
                <a:lstStyle/>
                <a:p>
                  <a:pPr>
                    <a:defRPr/>
                  </a:pPr>
                  <a:endParaRPr lang="en-US"/>
                </a:p>
              </p:txBody>
            </p:sp>
            <p:sp>
              <p:nvSpPr>
                <p:cNvPr id="385359" name="Rectangle 1359"/>
                <p:cNvSpPr>
                  <a:spLocks noChangeArrowheads="1"/>
                </p:cNvSpPr>
                <p:nvPr/>
              </p:nvSpPr>
              <p:spPr bwMode="auto">
                <a:xfrm>
                  <a:off x="3547" y="1315"/>
                  <a:ext cx="209" cy="159"/>
                </a:xfrm>
                <a:prstGeom prst="rect">
                  <a:avLst/>
                </a:prstGeom>
                <a:noFill/>
                <a:ln w="9525">
                  <a:noFill/>
                  <a:miter lim="800000"/>
                  <a:headEnd/>
                  <a:tailEnd/>
                </a:ln>
              </p:spPr>
              <p:txBody>
                <a:bodyPr/>
                <a:lstStyle/>
                <a:p>
                  <a:pPr>
                    <a:defRPr/>
                  </a:pPr>
                  <a:endParaRPr lang="en-US"/>
                </a:p>
              </p:txBody>
            </p:sp>
            <p:sp>
              <p:nvSpPr>
                <p:cNvPr id="385360" name="Rectangle 1360"/>
                <p:cNvSpPr>
                  <a:spLocks noChangeArrowheads="1"/>
                </p:cNvSpPr>
                <p:nvPr/>
              </p:nvSpPr>
              <p:spPr bwMode="auto">
                <a:xfrm>
                  <a:off x="3570" y="1319"/>
                  <a:ext cx="213"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OR</a:t>
                  </a:r>
                  <a:endParaRPr lang="en-US">
                    <a:effectLst>
                      <a:outerShdw blurRad="38100" dist="38100" dir="2700000" algn="tl">
                        <a:srgbClr val="C0C0C0"/>
                      </a:outerShdw>
                    </a:effectLst>
                  </a:endParaRPr>
                </a:p>
              </p:txBody>
            </p:sp>
            <p:sp>
              <p:nvSpPr>
                <p:cNvPr id="385361" name="Rectangle 1361"/>
                <p:cNvSpPr>
                  <a:spLocks noChangeArrowheads="1"/>
                </p:cNvSpPr>
                <p:nvPr/>
              </p:nvSpPr>
              <p:spPr bwMode="auto">
                <a:xfrm>
                  <a:off x="3512" y="1443"/>
                  <a:ext cx="278" cy="158"/>
                </a:xfrm>
                <a:prstGeom prst="rect">
                  <a:avLst/>
                </a:prstGeom>
                <a:noFill/>
                <a:ln w="9525">
                  <a:noFill/>
                  <a:miter lim="800000"/>
                  <a:headEnd/>
                  <a:tailEnd/>
                </a:ln>
              </p:spPr>
              <p:txBody>
                <a:bodyPr/>
                <a:lstStyle/>
                <a:p>
                  <a:pPr>
                    <a:defRPr/>
                  </a:pPr>
                  <a:endParaRPr lang="en-US"/>
                </a:p>
              </p:txBody>
            </p:sp>
            <p:sp>
              <p:nvSpPr>
                <p:cNvPr id="385362" name="Rectangle 1362"/>
                <p:cNvSpPr>
                  <a:spLocks noChangeArrowheads="1"/>
                </p:cNvSpPr>
                <p:nvPr/>
              </p:nvSpPr>
              <p:spPr bwMode="auto">
                <a:xfrm>
                  <a:off x="3512" y="1446"/>
                  <a:ext cx="8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a:t>
                  </a:r>
                  <a:endParaRPr lang="en-US">
                    <a:effectLst>
                      <a:outerShdw blurRad="38100" dist="38100" dir="2700000" algn="tl">
                        <a:srgbClr val="C0C0C0"/>
                      </a:outerShdw>
                    </a:effectLst>
                  </a:endParaRPr>
                </a:p>
              </p:txBody>
            </p:sp>
            <p:sp>
              <p:nvSpPr>
                <p:cNvPr id="385363" name="Rectangle 1363"/>
                <p:cNvSpPr>
                  <a:spLocks noChangeArrowheads="1"/>
                </p:cNvSpPr>
                <p:nvPr/>
              </p:nvSpPr>
              <p:spPr bwMode="auto">
                <a:xfrm>
                  <a:off x="3551" y="1446"/>
                  <a:ext cx="246"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max</a:t>
                  </a:r>
                  <a:endParaRPr lang="en-US">
                    <a:effectLst>
                      <a:outerShdw blurRad="38100" dist="38100" dir="2700000" algn="tl">
                        <a:srgbClr val="C0C0C0"/>
                      </a:outerShdw>
                    </a:effectLst>
                  </a:endParaRPr>
                </a:p>
              </p:txBody>
            </p:sp>
            <p:sp>
              <p:nvSpPr>
                <p:cNvPr id="385364" name="Rectangle 1364"/>
                <p:cNvSpPr>
                  <a:spLocks noChangeArrowheads="1"/>
                </p:cNvSpPr>
                <p:nvPr/>
              </p:nvSpPr>
              <p:spPr bwMode="auto">
                <a:xfrm>
                  <a:off x="3744" y="1446"/>
                  <a:ext cx="8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a:t>
                  </a:r>
                  <a:endParaRPr lang="en-US">
                    <a:effectLst>
                      <a:outerShdw blurRad="38100" dist="38100" dir="2700000" algn="tl">
                        <a:srgbClr val="C0C0C0"/>
                      </a:outerShdw>
                    </a:effectLst>
                  </a:endParaRPr>
                </a:p>
              </p:txBody>
            </p:sp>
            <p:sp>
              <p:nvSpPr>
                <p:cNvPr id="385365" name="Freeform 1365"/>
                <p:cNvSpPr>
                  <a:spLocks/>
                </p:cNvSpPr>
                <p:nvPr/>
              </p:nvSpPr>
              <p:spPr bwMode="auto">
                <a:xfrm>
                  <a:off x="3474" y="2205"/>
                  <a:ext cx="394" cy="488"/>
                </a:xfrm>
                <a:custGeom>
                  <a:avLst/>
                  <a:gdLst/>
                  <a:ahLst/>
                  <a:cxnLst>
                    <a:cxn ang="0">
                      <a:pos x="0" y="0"/>
                    </a:cxn>
                    <a:cxn ang="0">
                      <a:pos x="0" y="488"/>
                    </a:cxn>
                    <a:cxn ang="0">
                      <a:pos x="325" y="488"/>
                    </a:cxn>
                    <a:cxn ang="0">
                      <a:pos x="394" y="244"/>
                    </a:cxn>
                    <a:cxn ang="0">
                      <a:pos x="323" y="0"/>
                    </a:cxn>
                    <a:cxn ang="0">
                      <a:pos x="0" y="0"/>
                    </a:cxn>
                  </a:cxnLst>
                  <a:rect l="0" t="0" r="r" b="b"/>
                  <a:pathLst>
                    <a:path w="394" h="488">
                      <a:moveTo>
                        <a:pt x="0" y="0"/>
                      </a:moveTo>
                      <a:lnTo>
                        <a:pt x="0" y="488"/>
                      </a:lnTo>
                      <a:lnTo>
                        <a:pt x="325" y="488"/>
                      </a:lnTo>
                      <a:lnTo>
                        <a:pt x="394" y="244"/>
                      </a:lnTo>
                      <a:lnTo>
                        <a:pt x="323" y="0"/>
                      </a:lnTo>
                      <a:lnTo>
                        <a:pt x="0" y="0"/>
                      </a:lnTo>
                      <a:close/>
                    </a:path>
                  </a:pathLst>
                </a:custGeom>
                <a:solidFill>
                  <a:srgbClr val="FFFFFF"/>
                </a:solidFill>
                <a:ln w="11">
                  <a:solidFill>
                    <a:srgbClr val="000000"/>
                  </a:solidFill>
                  <a:prstDash val="solid"/>
                  <a:round/>
                  <a:headEnd/>
                  <a:tailEnd/>
                </a:ln>
              </p:spPr>
              <p:txBody>
                <a:bodyPr/>
                <a:lstStyle/>
                <a:p>
                  <a:pPr>
                    <a:defRPr/>
                  </a:pPr>
                  <a:endParaRPr lang="en-US"/>
                </a:p>
              </p:txBody>
            </p:sp>
            <p:sp>
              <p:nvSpPr>
                <p:cNvPr id="385366" name="Rectangle 1366"/>
                <p:cNvSpPr>
                  <a:spLocks noChangeArrowheads="1"/>
                </p:cNvSpPr>
                <p:nvPr/>
              </p:nvSpPr>
              <p:spPr bwMode="auto">
                <a:xfrm>
                  <a:off x="3501" y="2320"/>
                  <a:ext cx="299" cy="159"/>
                </a:xfrm>
                <a:prstGeom prst="rect">
                  <a:avLst/>
                </a:prstGeom>
                <a:noFill/>
                <a:ln w="9525">
                  <a:noFill/>
                  <a:miter lim="800000"/>
                  <a:headEnd/>
                  <a:tailEnd/>
                </a:ln>
              </p:spPr>
              <p:txBody>
                <a:bodyPr/>
                <a:lstStyle/>
                <a:p>
                  <a:pPr>
                    <a:defRPr/>
                  </a:pPr>
                  <a:endParaRPr lang="en-US"/>
                </a:p>
              </p:txBody>
            </p:sp>
            <p:sp>
              <p:nvSpPr>
                <p:cNvPr id="385367" name="Rectangle 1367"/>
                <p:cNvSpPr>
                  <a:spLocks noChangeArrowheads="1"/>
                </p:cNvSpPr>
                <p:nvPr/>
              </p:nvSpPr>
              <p:spPr bwMode="auto">
                <a:xfrm>
                  <a:off x="3525" y="2323"/>
                  <a:ext cx="305"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AND</a:t>
                  </a:r>
                  <a:endParaRPr lang="en-US">
                    <a:effectLst>
                      <a:outerShdw blurRad="38100" dist="38100" dir="2700000" algn="tl">
                        <a:srgbClr val="C0C0C0"/>
                      </a:outerShdw>
                    </a:effectLst>
                  </a:endParaRPr>
                </a:p>
              </p:txBody>
            </p:sp>
            <p:sp>
              <p:nvSpPr>
                <p:cNvPr id="385368" name="Rectangle 1368"/>
                <p:cNvSpPr>
                  <a:spLocks noChangeArrowheads="1"/>
                </p:cNvSpPr>
                <p:nvPr/>
              </p:nvSpPr>
              <p:spPr bwMode="auto">
                <a:xfrm>
                  <a:off x="3501" y="2446"/>
                  <a:ext cx="299" cy="160"/>
                </a:xfrm>
                <a:prstGeom prst="rect">
                  <a:avLst/>
                </a:prstGeom>
                <a:noFill/>
                <a:ln w="9525">
                  <a:noFill/>
                  <a:miter lim="800000"/>
                  <a:headEnd/>
                  <a:tailEnd/>
                </a:ln>
              </p:spPr>
              <p:txBody>
                <a:bodyPr/>
                <a:lstStyle/>
                <a:p>
                  <a:pPr>
                    <a:defRPr/>
                  </a:pPr>
                  <a:endParaRPr lang="en-US"/>
                </a:p>
              </p:txBody>
            </p:sp>
            <p:sp>
              <p:nvSpPr>
                <p:cNvPr id="385369" name="Rectangle 1369"/>
                <p:cNvSpPr>
                  <a:spLocks noChangeArrowheads="1"/>
                </p:cNvSpPr>
                <p:nvPr/>
              </p:nvSpPr>
              <p:spPr bwMode="auto">
                <a:xfrm>
                  <a:off x="3525" y="2451"/>
                  <a:ext cx="8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a:t>
                  </a:r>
                  <a:endParaRPr lang="en-US">
                    <a:effectLst>
                      <a:outerShdw blurRad="38100" dist="38100" dir="2700000" algn="tl">
                        <a:srgbClr val="C0C0C0"/>
                      </a:outerShdw>
                    </a:effectLst>
                  </a:endParaRPr>
                </a:p>
              </p:txBody>
            </p:sp>
            <p:sp>
              <p:nvSpPr>
                <p:cNvPr id="385370" name="Rectangle 1370"/>
                <p:cNvSpPr>
                  <a:spLocks noChangeArrowheads="1"/>
                </p:cNvSpPr>
                <p:nvPr/>
              </p:nvSpPr>
              <p:spPr bwMode="auto">
                <a:xfrm>
                  <a:off x="3564" y="2451"/>
                  <a:ext cx="227"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min</a:t>
                  </a:r>
                  <a:endParaRPr lang="en-US">
                    <a:effectLst>
                      <a:outerShdw blurRad="38100" dist="38100" dir="2700000" algn="tl">
                        <a:srgbClr val="C0C0C0"/>
                      </a:outerShdw>
                    </a:effectLst>
                  </a:endParaRPr>
                </a:p>
              </p:txBody>
            </p:sp>
            <p:sp>
              <p:nvSpPr>
                <p:cNvPr id="385371" name="Rectangle 1371"/>
                <p:cNvSpPr>
                  <a:spLocks noChangeArrowheads="1"/>
                </p:cNvSpPr>
                <p:nvPr/>
              </p:nvSpPr>
              <p:spPr bwMode="auto">
                <a:xfrm>
                  <a:off x="3737" y="2451"/>
                  <a:ext cx="8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a:t>
                  </a:r>
                  <a:endParaRPr lang="en-US">
                    <a:effectLst>
                      <a:outerShdw blurRad="38100" dist="38100" dir="2700000" algn="tl">
                        <a:srgbClr val="C0C0C0"/>
                      </a:outerShdw>
                    </a:effectLst>
                  </a:endParaRPr>
                </a:p>
              </p:txBody>
            </p:sp>
            <p:sp>
              <p:nvSpPr>
                <p:cNvPr id="385372" name="Rectangle 1372"/>
                <p:cNvSpPr>
                  <a:spLocks noChangeArrowheads="1"/>
                </p:cNvSpPr>
                <p:nvPr/>
              </p:nvSpPr>
              <p:spPr bwMode="auto">
                <a:xfrm>
                  <a:off x="463" y="1739"/>
                  <a:ext cx="4871" cy="213"/>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373" name="Rectangle 1373"/>
                <p:cNvSpPr>
                  <a:spLocks noChangeArrowheads="1"/>
                </p:cNvSpPr>
                <p:nvPr/>
              </p:nvSpPr>
              <p:spPr bwMode="auto">
                <a:xfrm>
                  <a:off x="2003" y="1754"/>
                  <a:ext cx="250" cy="193"/>
                </a:xfrm>
                <a:prstGeom prst="rect">
                  <a:avLst/>
                </a:prstGeom>
                <a:noFill/>
                <a:ln w="9525">
                  <a:noFill/>
                  <a:miter lim="800000"/>
                  <a:headEnd/>
                  <a:tailEnd/>
                </a:ln>
              </p:spPr>
              <p:txBody>
                <a:bodyPr/>
                <a:lstStyle/>
                <a:p>
                  <a:pPr>
                    <a:defRPr/>
                  </a:pPr>
                  <a:endParaRPr lang="en-US"/>
                </a:p>
              </p:txBody>
            </p:sp>
            <p:sp>
              <p:nvSpPr>
                <p:cNvPr id="385374" name="Rectangle 1374"/>
                <p:cNvSpPr>
                  <a:spLocks noChangeArrowheads="1"/>
                </p:cNvSpPr>
                <p:nvPr/>
              </p:nvSpPr>
              <p:spPr bwMode="auto">
                <a:xfrm>
                  <a:off x="2029" y="1759"/>
                  <a:ext cx="257"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OR</a:t>
                  </a:r>
                  <a:endParaRPr lang="en-US">
                    <a:effectLst>
                      <a:outerShdw blurRad="38100" dist="38100" dir="2700000" algn="tl">
                        <a:srgbClr val="C0C0C0"/>
                      </a:outerShdw>
                    </a:effectLst>
                  </a:endParaRPr>
                </a:p>
              </p:txBody>
            </p:sp>
            <p:sp>
              <p:nvSpPr>
                <p:cNvPr id="385375" name="Rectangle 1375"/>
                <p:cNvSpPr>
                  <a:spLocks noChangeArrowheads="1"/>
                </p:cNvSpPr>
                <p:nvPr/>
              </p:nvSpPr>
              <p:spPr bwMode="auto">
                <a:xfrm>
                  <a:off x="2358" y="1754"/>
                  <a:ext cx="821" cy="193"/>
                </a:xfrm>
                <a:prstGeom prst="rect">
                  <a:avLst/>
                </a:prstGeom>
                <a:noFill/>
                <a:ln w="9525">
                  <a:noFill/>
                  <a:miter lim="800000"/>
                  <a:headEnd/>
                  <a:tailEnd/>
                </a:ln>
              </p:spPr>
              <p:txBody>
                <a:bodyPr/>
                <a:lstStyle/>
                <a:p>
                  <a:pPr>
                    <a:defRPr/>
                  </a:pPr>
                  <a:endParaRPr lang="en-US"/>
                </a:p>
              </p:txBody>
            </p:sp>
            <p:sp>
              <p:nvSpPr>
                <p:cNvPr id="385376" name="Rectangle 1376"/>
                <p:cNvSpPr>
                  <a:spLocks noChangeArrowheads="1"/>
                </p:cNvSpPr>
                <p:nvPr/>
              </p:nvSpPr>
              <p:spPr bwMode="auto">
                <a:xfrm>
                  <a:off x="2358" y="175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y</a:t>
                  </a:r>
                  <a:endParaRPr lang="en-US">
                    <a:effectLst>
                      <a:outerShdw blurRad="38100" dist="38100" dir="2700000" algn="tl">
                        <a:srgbClr val="C0C0C0"/>
                      </a:outerShdw>
                    </a:effectLst>
                  </a:endParaRPr>
                </a:p>
              </p:txBody>
            </p:sp>
            <p:sp>
              <p:nvSpPr>
                <p:cNvPr id="385377" name="Rectangle 1377"/>
                <p:cNvSpPr>
                  <a:spLocks noChangeArrowheads="1"/>
                </p:cNvSpPr>
                <p:nvPr/>
              </p:nvSpPr>
              <p:spPr bwMode="auto">
                <a:xfrm>
                  <a:off x="2420" y="175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378" name="Rectangle 1378"/>
                <p:cNvSpPr>
                  <a:spLocks noChangeArrowheads="1"/>
                </p:cNvSpPr>
                <p:nvPr/>
              </p:nvSpPr>
              <p:spPr bwMode="auto">
                <a:xfrm>
                  <a:off x="2582" y="1759"/>
                  <a:ext cx="146"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B</a:t>
                  </a:r>
                  <a:endParaRPr lang="en-US">
                    <a:effectLst>
                      <a:outerShdw blurRad="38100" dist="38100" dir="2700000" algn="tl">
                        <a:srgbClr val="C0C0C0"/>
                      </a:outerShdw>
                    </a:effectLst>
                  </a:endParaRPr>
                </a:p>
              </p:txBody>
            </p:sp>
            <p:sp>
              <p:nvSpPr>
                <p:cNvPr id="385379" name="Rectangle 1379"/>
                <p:cNvSpPr>
                  <a:spLocks noChangeArrowheads="1"/>
                </p:cNvSpPr>
                <p:nvPr/>
              </p:nvSpPr>
              <p:spPr bwMode="auto">
                <a:xfrm>
                  <a:off x="2667" y="175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1 (0.1)</a:t>
                  </a:r>
                  <a:endParaRPr lang="en-US">
                    <a:effectLst>
                      <a:outerShdw blurRad="38100" dist="38100" dir="2700000" algn="tl">
                        <a:srgbClr val="C0C0C0"/>
                      </a:outerShdw>
                    </a:effectLst>
                  </a:endParaRPr>
                </a:p>
              </p:txBody>
            </p:sp>
          </p:grpSp>
          <p:sp>
            <p:nvSpPr>
              <p:cNvPr id="385381" name="Rectangle 1381"/>
              <p:cNvSpPr>
                <a:spLocks noChangeArrowheads="1"/>
              </p:cNvSpPr>
              <p:nvPr/>
            </p:nvSpPr>
            <p:spPr bwMode="auto">
              <a:xfrm>
                <a:off x="3376" y="1754"/>
                <a:ext cx="427" cy="193"/>
              </a:xfrm>
              <a:prstGeom prst="rect">
                <a:avLst/>
              </a:prstGeom>
              <a:noFill/>
              <a:ln w="9525">
                <a:noFill/>
                <a:miter lim="800000"/>
                <a:headEnd/>
                <a:tailEnd/>
              </a:ln>
            </p:spPr>
            <p:txBody>
              <a:bodyPr/>
              <a:lstStyle/>
              <a:p>
                <a:pPr>
                  <a:defRPr/>
                </a:pPr>
                <a:endParaRPr lang="en-US"/>
              </a:p>
            </p:txBody>
          </p:sp>
          <p:sp>
            <p:nvSpPr>
              <p:cNvPr id="385382" name="Rectangle 1382"/>
              <p:cNvSpPr>
                <a:spLocks noChangeArrowheads="1"/>
              </p:cNvSpPr>
              <p:nvPr/>
            </p:nvSpPr>
            <p:spPr bwMode="auto">
              <a:xfrm>
                <a:off x="3403" y="175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THEN</a:t>
                </a:r>
                <a:endParaRPr lang="en-US">
                  <a:effectLst>
                    <a:outerShdw blurRad="38100" dist="38100" dir="2700000" algn="tl">
                      <a:srgbClr val="C0C0C0"/>
                    </a:outerShdw>
                  </a:effectLst>
                </a:endParaRPr>
              </a:p>
            </p:txBody>
          </p:sp>
          <p:sp>
            <p:nvSpPr>
              <p:cNvPr id="385383" name="Rectangle 1383"/>
              <p:cNvSpPr>
                <a:spLocks noChangeArrowheads="1"/>
              </p:cNvSpPr>
              <p:nvPr/>
            </p:nvSpPr>
            <p:spPr bwMode="auto">
              <a:xfrm>
                <a:off x="4167" y="1754"/>
                <a:ext cx="730" cy="193"/>
              </a:xfrm>
              <a:prstGeom prst="rect">
                <a:avLst/>
              </a:prstGeom>
              <a:noFill/>
              <a:ln w="9525">
                <a:noFill/>
                <a:miter lim="800000"/>
                <a:headEnd/>
                <a:tailEnd/>
              </a:ln>
            </p:spPr>
            <p:txBody>
              <a:bodyPr/>
              <a:lstStyle/>
              <a:p>
                <a:pPr>
                  <a:defRPr/>
                </a:pPr>
                <a:endParaRPr lang="en-US"/>
              </a:p>
            </p:txBody>
          </p:sp>
          <p:sp>
            <p:nvSpPr>
              <p:cNvPr id="385384" name="Rectangle 1384"/>
              <p:cNvSpPr>
                <a:spLocks noChangeArrowheads="1"/>
              </p:cNvSpPr>
              <p:nvPr/>
            </p:nvSpPr>
            <p:spPr bwMode="auto">
              <a:xfrm>
                <a:off x="4167" y="1759"/>
                <a:ext cx="114"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385" name="Rectangle 1385"/>
              <p:cNvSpPr>
                <a:spLocks noChangeArrowheads="1"/>
              </p:cNvSpPr>
              <p:nvPr/>
            </p:nvSpPr>
            <p:spPr bwMode="auto">
              <a:xfrm>
                <a:off x="4222" y="175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386" name="Rectangle 1386"/>
              <p:cNvSpPr>
                <a:spLocks noChangeArrowheads="1"/>
              </p:cNvSpPr>
              <p:nvPr/>
            </p:nvSpPr>
            <p:spPr bwMode="auto">
              <a:xfrm>
                <a:off x="4385" y="175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387" name="Rectangle 1387"/>
              <p:cNvSpPr>
                <a:spLocks noChangeArrowheads="1"/>
              </p:cNvSpPr>
              <p:nvPr/>
            </p:nvSpPr>
            <p:spPr bwMode="auto">
              <a:xfrm>
                <a:off x="4446" y="175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1 (0.1)</a:t>
                </a:r>
                <a:endParaRPr lang="en-US">
                  <a:effectLst>
                    <a:outerShdw blurRad="38100" dist="38100" dir="2700000" algn="tl">
                      <a:srgbClr val="C0C0C0"/>
                    </a:outerShdw>
                  </a:effectLst>
                </a:endParaRPr>
              </a:p>
            </p:txBody>
          </p:sp>
          <p:sp>
            <p:nvSpPr>
              <p:cNvPr id="385388" name="Rectangle 1388"/>
              <p:cNvSpPr>
                <a:spLocks noChangeArrowheads="1"/>
              </p:cNvSpPr>
              <p:nvPr/>
            </p:nvSpPr>
            <p:spPr bwMode="auto">
              <a:xfrm>
                <a:off x="602" y="1754"/>
                <a:ext cx="404" cy="196"/>
              </a:xfrm>
              <a:prstGeom prst="rect">
                <a:avLst/>
              </a:prstGeom>
              <a:noFill/>
              <a:ln w="9525">
                <a:noFill/>
                <a:miter lim="800000"/>
                <a:headEnd/>
                <a:tailEnd/>
              </a:ln>
            </p:spPr>
            <p:txBody>
              <a:bodyPr/>
              <a:lstStyle/>
              <a:p>
                <a:pPr>
                  <a:defRPr/>
                </a:pPr>
                <a:endParaRPr lang="en-US"/>
              </a:p>
            </p:txBody>
          </p:sp>
          <p:sp>
            <p:nvSpPr>
              <p:cNvPr id="385389" name="Rectangle 1389"/>
              <p:cNvSpPr>
                <a:spLocks noChangeArrowheads="1"/>
              </p:cNvSpPr>
              <p:nvPr/>
            </p:nvSpPr>
            <p:spPr bwMode="auto">
              <a:xfrm>
                <a:off x="602" y="1759"/>
                <a:ext cx="323"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Rule</a:t>
                </a:r>
                <a:endParaRPr lang="en-US">
                  <a:effectLst>
                    <a:outerShdw blurRad="38100" dist="38100" dir="2700000" algn="tl">
                      <a:srgbClr val="C0C0C0"/>
                    </a:outerShdw>
                  </a:effectLst>
                </a:endParaRPr>
              </a:p>
            </p:txBody>
          </p:sp>
          <p:sp>
            <p:nvSpPr>
              <p:cNvPr id="385390" name="Rectangle 1390"/>
              <p:cNvSpPr>
                <a:spLocks noChangeArrowheads="1"/>
              </p:cNvSpPr>
              <p:nvPr/>
            </p:nvSpPr>
            <p:spPr bwMode="auto">
              <a:xfrm>
                <a:off x="857" y="1759"/>
                <a:ext cx="204"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1:</a:t>
                </a:r>
                <a:endParaRPr lang="en-US">
                  <a:effectLst>
                    <a:outerShdw blurRad="38100" dist="38100" dir="2700000" algn="tl">
                      <a:srgbClr val="C0C0C0"/>
                    </a:outerShdw>
                  </a:effectLst>
                </a:endParaRPr>
              </a:p>
            </p:txBody>
          </p:sp>
          <p:sp>
            <p:nvSpPr>
              <p:cNvPr id="385391" name="Rectangle 1391"/>
              <p:cNvSpPr>
                <a:spLocks noChangeArrowheads="1"/>
              </p:cNvSpPr>
              <p:nvPr/>
            </p:nvSpPr>
            <p:spPr bwMode="auto">
              <a:xfrm>
                <a:off x="462" y="2790"/>
                <a:ext cx="4870" cy="214"/>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392" name="Rectangle 1392"/>
              <p:cNvSpPr>
                <a:spLocks noChangeArrowheads="1"/>
              </p:cNvSpPr>
              <p:nvPr/>
            </p:nvSpPr>
            <p:spPr bwMode="auto">
              <a:xfrm>
                <a:off x="1018" y="2804"/>
                <a:ext cx="919" cy="194"/>
              </a:xfrm>
              <a:prstGeom prst="rect">
                <a:avLst/>
              </a:prstGeom>
              <a:noFill/>
              <a:ln w="9525">
                <a:noFill/>
                <a:miter lim="800000"/>
                <a:headEnd/>
                <a:tailEnd/>
              </a:ln>
            </p:spPr>
            <p:txBody>
              <a:bodyPr/>
              <a:lstStyle/>
              <a:p>
                <a:pPr>
                  <a:defRPr/>
                </a:pPr>
                <a:endParaRPr lang="en-US"/>
              </a:p>
            </p:txBody>
          </p:sp>
          <p:sp>
            <p:nvSpPr>
              <p:cNvPr id="385393" name="Rectangle 1393"/>
              <p:cNvSpPr>
                <a:spLocks noChangeArrowheads="1"/>
              </p:cNvSpPr>
              <p:nvPr/>
            </p:nvSpPr>
            <p:spPr bwMode="auto">
              <a:xfrm>
                <a:off x="1018" y="2809"/>
                <a:ext cx="22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IF </a:t>
                </a:r>
                <a:endParaRPr lang="en-US">
                  <a:effectLst>
                    <a:outerShdw blurRad="38100" dist="38100" dir="2700000" algn="tl">
                      <a:srgbClr val="C0C0C0"/>
                    </a:outerShdw>
                  </a:effectLst>
                </a:endParaRPr>
              </a:p>
            </p:txBody>
          </p:sp>
          <p:sp>
            <p:nvSpPr>
              <p:cNvPr id="385394" name="Rectangle 1394"/>
              <p:cNvSpPr>
                <a:spLocks noChangeArrowheads="1"/>
              </p:cNvSpPr>
              <p:nvPr/>
            </p:nvSpPr>
            <p:spPr bwMode="auto">
              <a:xfrm>
                <a:off x="1175" y="280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395" name="Rectangle 1395"/>
              <p:cNvSpPr>
                <a:spLocks noChangeArrowheads="1"/>
              </p:cNvSpPr>
              <p:nvPr/>
            </p:nvSpPr>
            <p:spPr bwMode="auto">
              <a:xfrm>
                <a:off x="1237" y="280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396" name="Rectangle 1396"/>
              <p:cNvSpPr>
                <a:spLocks noChangeArrowheads="1"/>
              </p:cNvSpPr>
              <p:nvPr/>
            </p:nvSpPr>
            <p:spPr bwMode="auto">
              <a:xfrm>
                <a:off x="1400" y="2809"/>
                <a:ext cx="146"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397" name="Rectangle 1397"/>
              <p:cNvSpPr>
                <a:spLocks noChangeArrowheads="1"/>
              </p:cNvSpPr>
              <p:nvPr/>
            </p:nvSpPr>
            <p:spPr bwMode="auto">
              <a:xfrm>
                <a:off x="1484" y="280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2 (0.2)</a:t>
                </a:r>
                <a:endParaRPr lang="en-US">
                  <a:effectLst>
                    <a:outerShdw blurRad="38100" dist="38100" dir="2700000" algn="tl">
                      <a:srgbClr val="C0C0C0"/>
                    </a:outerShdw>
                  </a:effectLst>
                </a:endParaRPr>
              </a:p>
            </p:txBody>
          </p:sp>
          <p:sp>
            <p:nvSpPr>
              <p:cNvPr id="385398" name="Rectangle 1398"/>
              <p:cNvSpPr>
                <a:spLocks noChangeArrowheads="1"/>
              </p:cNvSpPr>
              <p:nvPr/>
            </p:nvSpPr>
            <p:spPr bwMode="auto">
              <a:xfrm>
                <a:off x="1948" y="2804"/>
                <a:ext cx="356" cy="194"/>
              </a:xfrm>
              <a:prstGeom prst="rect">
                <a:avLst/>
              </a:prstGeom>
              <a:noFill/>
              <a:ln w="9525">
                <a:noFill/>
                <a:miter lim="800000"/>
                <a:headEnd/>
                <a:tailEnd/>
              </a:ln>
            </p:spPr>
            <p:txBody>
              <a:bodyPr/>
              <a:lstStyle/>
              <a:p>
                <a:pPr>
                  <a:defRPr/>
                </a:pPr>
                <a:endParaRPr lang="en-US"/>
              </a:p>
            </p:txBody>
          </p:sp>
          <p:sp>
            <p:nvSpPr>
              <p:cNvPr id="385399" name="Rectangle 1399"/>
              <p:cNvSpPr>
                <a:spLocks noChangeArrowheads="1"/>
              </p:cNvSpPr>
              <p:nvPr/>
            </p:nvSpPr>
            <p:spPr bwMode="auto">
              <a:xfrm>
                <a:off x="1974" y="2809"/>
                <a:ext cx="369"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AND</a:t>
                </a:r>
                <a:endParaRPr lang="en-US">
                  <a:effectLst>
                    <a:outerShdw blurRad="38100" dist="38100" dir="2700000" algn="tl">
                      <a:srgbClr val="C0C0C0"/>
                    </a:outerShdw>
                  </a:effectLst>
                </a:endParaRPr>
              </a:p>
            </p:txBody>
          </p:sp>
          <p:sp>
            <p:nvSpPr>
              <p:cNvPr id="385400" name="Rectangle 1400"/>
              <p:cNvSpPr>
                <a:spLocks noChangeArrowheads="1"/>
              </p:cNvSpPr>
              <p:nvPr/>
            </p:nvSpPr>
            <p:spPr bwMode="auto">
              <a:xfrm>
                <a:off x="2357" y="2804"/>
                <a:ext cx="765" cy="194"/>
              </a:xfrm>
              <a:prstGeom prst="rect">
                <a:avLst/>
              </a:prstGeom>
              <a:noFill/>
              <a:ln w="9525">
                <a:noFill/>
                <a:miter lim="800000"/>
                <a:headEnd/>
                <a:tailEnd/>
              </a:ln>
            </p:spPr>
            <p:txBody>
              <a:bodyPr/>
              <a:lstStyle/>
              <a:p>
                <a:pPr>
                  <a:defRPr/>
                </a:pPr>
                <a:endParaRPr lang="en-US"/>
              </a:p>
            </p:txBody>
          </p:sp>
          <p:sp>
            <p:nvSpPr>
              <p:cNvPr id="385401" name="Rectangle 1401"/>
              <p:cNvSpPr>
                <a:spLocks noChangeArrowheads="1"/>
              </p:cNvSpPr>
              <p:nvPr/>
            </p:nvSpPr>
            <p:spPr bwMode="auto">
              <a:xfrm>
                <a:off x="2357" y="2809"/>
                <a:ext cx="158"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y </a:t>
                </a:r>
                <a:endParaRPr lang="en-US">
                  <a:effectLst>
                    <a:outerShdw blurRad="38100" dist="38100" dir="2700000" algn="tl">
                      <a:srgbClr val="C0C0C0"/>
                    </a:outerShdw>
                  </a:effectLst>
                </a:endParaRPr>
              </a:p>
            </p:txBody>
          </p:sp>
          <p:sp>
            <p:nvSpPr>
              <p:cNvPr id="385402" name="Rectangle 1402"/>
              <p:cNvSpPr>
                <a:spLocks noChangeArrowheads="1"/>
              </p:cNvSpPr>
              <p:nvPr/>
            </p:nvSpPr>
            <p:spPr bwMode="auto">
              <a:xfrm>
                <a:off x="2453" y="2809"/>
                <a:ext cx="189"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is </a:t>
                </a:r>
                <a:endParaRPr lang="en-US">
                  <a:effectLst>
                    <a:outerShdw blurRad="38100" dist="38100" dir="2700000" algn="tl">
                      <a:srgbClr val="C0C0C0"/>
                    </a:outerShdw>
                  </a:effectLst>
                </a:endParaRPr>
              </a:p>
            </p:txBody>
          </p:sp>
          <p:sp>
            <p:nvSpPr>
              <p:cNvPr id="385403" name="Rectangle 1403"/>
              <p:cNvSpPr>
                <a:spLocks noChangeArrowheads="1"/>
              </p:cNvSpPr>
              <p:nvPr/>
            </p:nvSpPr>
            <p:spPr bwMode="auto">
              <a:xfrm>
                <a:off x="2581" y="2809"/>
                <a:ext cx="146"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B</a:t>
                </a:r>
                <a:endParaRPr lang="en-US">
                  <a:effectLst>
                    <a:outerShdw blurRad="38100" dist="38100" dir="2700000" algn="tl">
                      <a:srgbClr val="C0C0C0"/>
                    </a:outerShdw>
                  </a:effectLst>
                </a:endParaRPr>
              </a:p>
            </p:txBody>
          </p:sp>
          <p:sp>
            <p:nvSpPr>
              <p:cNvPr id="385404" name="Rectangle 1404"/>
              <p:cNvSpPr>
                <a:spLocks noChangeArrowheads="1"/>
              </p:cNvSpPr>
              <p:nvPr/>
            </p:nvSpPr>
            <p:spPr bwMode="auto">
              <a:xfrm>
                <a:off x="2666" y="280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2 (0.7)</a:t>
                </a:r>
                <a:endParaRPr lang="en-US">
                  <a:effectLst>
                    <a:outerShdw blurRad="38100" dist="38100" dir="2700000" algn="tl">
                      <a:srgbClr val="C0C0C0"/>
                    </a:outerShdw>
                  </a:effectLst>
                </a:endParaRPr>
              </a:p>
            </p:txBody>
          </p:sp>
          <p:sp>
            <p:nvSpPr>
              <p:cNvPr id="385405" name="Rectangle 1405"/>
              <p:cNvSpPr>
                <a:spLocks noChangeArrowheads="1"/>
              </p:cNvSpPr>
              <p:nvPr/>
            </p:nvSpPr>
            <p:spPr bwMode="auto">
              <a:xfrm>
                <a:off x="3374" y="2804"/>
                <a:ext cx="426" cy="194"/>
              </a:xfrm>
              <a:prstGeom prst="rect">
                <a:avLst/>
              </a:prstGeom>
              <a:noFill/>
              <a:ln w="9525">
                <a:noFill/>
                <a:miter lim="800000"/>
                <a:headEnd/>
                <a:tailEnd/>
              </a:ln>
            </p:spPr>
            <p:txBody>
              <a:bodyPr/>
              <a:lstStyle/>
              <a:p>
                <a:pPr>
                  <a:defRPr/>
                </a:pPr>
                <a:endParaRPr lang="en-US"/>
              </a:p>
            </p:txBody>
          </p:sp>
          <p:sp>
            <p:nvSpPr>
              <p:cNvPr id="385406" name="Rectangle 1406"/>
              <p:cNvSpPr>
                <a:spLocks noChangeArrowheads="1"/>
              </p:cNvSpPr>
              <p:nvPr/>
            </p:nvSpPr>
            <p:spPr bwMode="auto">
              <a:xfrm>
                <a:off x="3401" y="280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THEN</a:t>
                </a:r>
                <a:endParaRPr lang="en-US">
                  <a:effectLst>
                    <a:outerShdw blurRad="38100" dist="38100" dir="2700000" algn="tl">
                      <a:srgbClr val="C0C0C0"/>
                    </a:outerShdw>
                  </a:effectLst>
                </a:endParaRPr>
              </a:p>
            </p:txBody>
          </p:sp>
          <p:sp>
            <p:nvSpPr>
              <p:cNvPr id="385407" name="Rectangle 1407"/>
              <p:cNvSpPr>
                <a:spLocks noChangeArrowheads="1"/>
              </p:cNvSpPr>
              <p:nvPr/>
            </p:nvSpPr>
            <p:spPr bwMode="auto">
              <a:xfrm>
                <a:off x="4166" y="2804"/>
                <a:ext cx="717" cy="194"/>
              </a:xfrm>
              <a:prstGeom prst="rect">
                <a:avLst/>
              </a:prstGeom>
              <a:noFill/>
              <a:ln w="9525">
                <a:noFill/>
                <a:miter lim="800000"/>
                <a:headEnd/>
                <a:tailEnd/>
              </a:ln>
            </p:spPr>
            <p:txBody>
              <a:bodyPr/>
              <a:lstStyle/>
              <a:p>
                <a:pPr>
                  <a:defRPr/>
                </a:pPr>
                <a:endParaRPr lang="en-US"/>
              </a:p>
            </p:txBody>
          </p:sp>
          <p:sp>
            <p:nvSpPr>
              <p:cNvPr id="385408" name="Rectangle 1408"/>
              <p:cNvSpPr>
                <a:spLocks noChangeArrowheads="1"/>
              </p:cNvSpPr>
              <p:nvPr/>
            </p:nvSpPr>
            <p:spPr bwMode="auto">
              <a:xfrm>
                <a:off x="4166" y="2809"/>
                <a:ext cx="114"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z</a:t>
                </a:r>
                <a:endParaRPr lang="en-US">
                  <a:effectLst>
                    <a:outerShdw blurRad="38100" dist="38100" dir="2700000" algn="tl">
                      <a:srgbClr val="C0C0C0"/>
                    </a:outerShdw>
                  </a:effectLst>
                </a:endParaRPr>
              </a:p>
            </p:txBody>
          </p:sp>
          <p:sp>
            <p:nvSpPr>
              <p:cNvPr id="385409" name="Rectangle 1409"/>
              <p:cNvSpPr>
                <a:spLocks noChangeArrowheads="1"/>
              </p:cNvSpPr>
              <p:nvPr/>
            </p:nvSpPr>
            <p:spPr bwMode="auto">
              <a:xfrm>
                <a:off x="4220" y="280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410" name="Rectangle 1410"/>
              <p:cNvSpPr>
                <a:spLocks noChangeArrowheads="1"/>
              </p:cNvSpPr>
              <p:nvPr/>
            </p:nvSpPr>
            <p:spPr bwMode="auto">
              <a:xfrm>
                <a:off x="4383" y="280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411" name="Rectangle 1411"/>
              <p:cNvSpPr>
                <a:spLocks noChangeArrowheads="1"/>
              </p:cNvSpPr>
              <p:nvPr/>
            </p:nvSpPr>
            <p:spPr bwMode="auto">
              <a:xfrm>
                <a:off x="4444" y="280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2 (0.2)</a:t>
                </a:r>
                <a:endParaRPr lang="en-US">
                  <a:effectLst>
                    <a:outerShdw blurRad="38100" dist="38100" dir="2700000" algn="tl">
                      <a:srgbClr val="C0C0C0"/>
                    </a:outerShdw>
                  </a:effectLst>
                </a:endParaRPr>
              </a:p>
            </p:txBody>
          </p:sp>
          <p:sp>
            <p:nvSpPr>
              <p:cNvPr id="385412" name="Rectangle 1412"/>
              <p:cNvSpPr>
                <a:spLocks noChangeArrowheads="1"/>
              </p:cNvSpPr>
              <p:nvPr/>
            </p:nvSpPr>
            <p:spPr bwMode="auto">
              <a:xfrm>
                <a:off x="601" y="2806"/>
                <a:ext cx="417" cy="196"/>
              </a:xfrm>
              <a:prstGeom prst="rect">
                <a:avLst/>
              </a:prstGeom>
              <a:noFill/>
              <a:ln w="9525">
                <a:noFill/>
                <a:miter lim="800000"/>
                <a:headEnd/>
                <a:tailEnd/>
              </a:ln>
            </p:spPr>
            <p:txBody>
              <a:bodyPr/>
              <a:lstStyle/>
              <a:p>
                <a:pPr>
                  <a:defRPr/>
                </a:pPr>
                <a:endParaRPr lang="en-US"/>
              </a:p>
            </p:txBody>
          </p:sp>
          <p:sp>
            <p:nvSpPr>
              <p:cNvPr id="385413" name="Rectangle 1413"/>
              <p:cNvSpPr>
                <a:spLocks noChangeArrowheads="1"/>
              </p:cNvSpPr>
              <p:nvPr/>
            </p:nvSpPr>
            <p:spPr bwMode="auto">
              <a:xfrm>
                <a:off x="601" y="2810"/>
                <a:ext cx="303" cy="188"/>
              </a:xfrm>
              <a:prstGeom prst="rect">
                <a:avLst/>
              </a:prstGeom>
              <a:noFill/>
              <a:ln w="9525">
                <a:noFill/>
                <a:miter lim="800000"/>
                <a:headEnd/>
                <a:tailEnd/>
              </a:ln>
            </p:spPr>
            <p:txBody>
              <a:bodyPr wrap="none" lIns="0" tIns="0" rIns="0" bIns="0">
                <a:spAutoFit/>
              </a:bodyPr>
              <a:lstStyle/>
              <a:p>
                <a:pPr marL="342900" indent="-342900">
                  <a:defRPr/>
                </a:pPr>
                <a:r>
                  <a:rPr lang="en-US" sz="1600" i="1">
                    <a:solidFill>
                      <a:srgbClr val="000000"/>
                    </a:solidFill>
                    <a:effectLst/>
                    <a:latin typeface="Times New Roman" pitchFamily="18" charset="0"/>
                  </a:rPr>
                  <a:t>Rule</a:t>
                </a:r>
                <a:endParaRPr lang="en-US">
                  <a:effectLst>
                    <a:outerShdw blurRad="38100" dist="38100" dir="2700000" algn="tl">
                      <a:srgbClr val="C0C0C0"/>
                    </a:outerShdw>
                  </a:effectLst>
                </a:endParaRPr>
              </a:p>
            </p:txBody>
          </p:sp>
          <p:sp>
            <p:nvSpPr>
              <p:cNvPr id="385414" name="Rectangle 1414"/>
              <p:cNvSpPr>
                <a:spLocks noChangeArrowheads="1"/>
              </p:cNvSpPr>
              <p:nvPr/>
            </p:nvSpPr>
            <p:spPr bwMode="auto">
              <a:xfrm>
                <a:off x="836" y="2810"/>
                <a:ext cx="195" cy="188"/>
              </a:xfrm>
              <a:prstGeom prst="rect">
                <a:avLst/>
              </a:prstGeom>
              <a:noFill/>
              <a:ln w="9525">
                <a:noFill/>
                <a:miter lim="800000"/>
                <a:headEnd/>
                <a:tailEnd/>
              </a:ln>
            </p:spPr>
            <p:txBody>
              <a:bodyPr wrap="none" lIns="0" tIns="0" rIns="0" bIns="0">
                <a:spAutoFit/>
              </a:bodyPr>
              <a:lstStyle/>
              <a:p>
                <a:pPr marL="342900" indent="-342900">
                  <a:defRPr/>
                </a:pPr>
                <a:r>
                  <a:rPr lang="en-US" sz="1600">
                    <a:solidFill>
                      <a:srgbClr val="000000"/>
                    </a:solidFill>
                    <a:effectLst/>
                    <a:latin typeface="Times New Roman" pitchFamily="18" charset="0"/>
                  </a:rPr>
                  <a:t> 2:</a:t>
                </a:r>
                <a:endParaRPr lang="en-US">
                  <a:effectLst>
                    <a:outerShdw blurRad="38100" dist="38100" dir="2700000" algn="tl">
                      <a:srgbClr val="C0C0C0"/>
                    </a:outerShdw>
                  </a:effectLst>
                </a:endParaRPr>
              </a:p>
            </p:txBody>
          </p:sp>
          <p:sp>
            <p:nvSpPr>
              <p:cNvPr id="385415" name="Rectangle 1415"/>
              <p:cNvSpPr>
                <a:spLocks noChangeArrowheads="1"/>
              </p:cNvSpPr>
              <p:nvPr/>
            </p:nvSpPr>
            <p:spPr bwMode="auto">
              <a:xfrm>
                <a:off x="4244" y="1540"/>
                <a:ext cx="161" cy="160"/>
              </a:xfrm>
              <a:prstGeom prst="rect">
                <a:avLst/>
              </a:prstGeom>
              <a:noFill/>
              <a:ln w="9525">
                <a:noFill/>
                <a:miter lim="800000"/>
                <a:headEnd/>
                <a:tailEnd/>
              </a:ln>
            </p:spPr>
            <p:txBody>
              <a:bodyPr/>
              <a:lstStyle/>
              <a:p>
                <a:pPr>
                  <a:defRPr/>
                </a:pPr>
                <a:endParaRPr lang="en-US"/>
              </a:p>
            </p:txBody>
          </p:sp>
          <p:sp>
            <p:nvSpPr>
              <p:cNvPr id="385416" name="Rectangle 1416"/>
              <p:cNvSpPr>
                <a:spLocks noChangeArrowheads="1"/>
              </p:cNvSpPr>
              <p:nvPr/>
            </p:nvSpPr>
            <p:spPr bwMode="auto">
              <a:xfrm>
                <a:off x="4269" y="1544"/>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417" name="Rectangle 1417"/>
              <p:cNvSpPr>
                <a:spLocks noChangeArrowheads="1"/>
              </p:cNvSpPr>
              <p:nvPr/>
            </p:nvSpPr>
            <p:spPr bwMode="auto">
              <a:xfrm>
                <a:off x="4321" y="1544"/>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1</a:t>
                </a:r>
                <a:endParaRPr lang="en-US">
                  <a:effectLst>
                    <a:outerShdw blurRad="38100" dist="38100" dir="2700000" algn="tl">
                      <a:srgbClr val="C0C0C0"/>
                    </a:outerShdw>
                  </a:effectLst>
                </a:endParaRPr>
              </a:p>
            </p:txBody>
          </p:sp>
          <p:sp>
            <p:nvSpPr>
              <p:cNvPr id="385418" name="Line 1418"/>
              <p:cNvSpPr>
                <a:spLocks noChangeShapeType="1"/>
              </p:cNvSpPr>
              <p:nvPr/>
            </p:nvSpPr>
            <p:spPr bwMode="auto">
              <a:xfrm>
                <a:off x="4094" y="1505"/>
                <a:ext cx="1099" cy="1"/>
              </a:xfrm>
              <a:prstGeom prst="line">
                <a:avLst/>
              </a:prstGeom>
              <a:noFill/>
              <a:ln w="1">
                <a:solidFill>
                  <a:srgbClr val="000000"/>
                </a:solidFill>
                <a:prstDash val="solid"/>
                <a:round/>
                <a:headEnd/>
                <a:tailEnd/>
              </a:ln>
            </p:spPr>
            <p:txBody>
              <a:bodyPr/>
              <a:lstStyle/>
              <a:p>
                <a:pPr>
                  <a:defRPr/>
                </a:pPr>
                <a:endParaRPr lang="en-US"/>
              </a:p>
            </p:txBody>
          </p:sp>
          <p:sp>
            <p:nvSpPr>
              <p:cNvPr id="385419" name="Line 1419"/>
              <p:cNvSpPr>
                <a:spLocks noChangeShapeType="1"/>
              </p:cNvSpPr>
              <p:nvPr/>
            </p:nvSpPr>
            <p:spPr bwMode="auto">
              <a:xfrm>
                <a:off x="4094" y="1012"/>
                <a:ext cx="1" cy="493"/>
              </a:xfrm>
              <a:prstGeom prst="line">
                <a:avLst/>
              </a:prstGeom>
              <a:noFill/>
              <a:ln w="1">
                <a:solidFill>
                  <a:srgbClr val="000000"/>
                </a:solidFill>
                <a:prstDash val="solid"/>
                <a:round/>
                <a:headEnd/>
                <a:tailEnd/>
              </a:ln>
            </p:spPr>
            <p:txBody>
              <a:bodyPr/>
              <a:lstStyle/>
              <a:p>
                <a:pPr>
                  <a:defRPr/>
                </a:pPr>
                <a:endParaRPr lang="en-US"/>
              </a:p>
            </p:txBody>
          </p:sp>
          <p:sp>
            <p:nvSpPr>
              <p:cNvPr id="385420" name="Line 1420"/>
              <p:cNvSpPr>
                <a:spLocks noChangeShapeType="1"/>
              </p:cNvSpPr>
              <p:nvPr/>
            </p:nvSpPr>
            <p:spPr bwMode="auto">
              <a:xfrm flipH="1">
                <a:off x="5192" y="1013"/>
                <a:ext cx="1" cy="493"/>
              </a:xfrm>
              <a:prstGeom prst="line">
                <a:avLst/>
              </a:prstGeom>
              <a:noFill/>
              <a:ln w="1">
                <a:solidFill>
                  <a:srgbClr val="000000"/>
                </a:solidFill>
                <a:prstDash val="solid"/>
                <a:round/>
                <a:headEnd/>
                <a:tailEnd/>
              </a:ln>
            </p:spPr>
            <p:txBody>
              <a:bodyPr/>
              <a:lstStyle/>
              <a:p>
                <a:pPr>
                  <a:defRPr/>
                </a:pPr>
                <a:endParaRPr lang="en-US"/>
              </a:p>
            </p:txBody>
          </p:sp>
          <p:sp>
            <p:nvSpPr>
              <p:cNvPr id="385421" name="Rectangle 1421"/>
              <p:cNvSpPr>
                <a:spLocks noChangeArrowheads="1"/>
              </p:cNvSpPr>
              <p:nvPr/>
            </p:nvSpPr>
            <p:spPr bwMode="auto">
              <a:xfrm>
                <a:off x="4636" y="1012"/>
                <a:ext cx="24" cy="493"/>
              </a:xfrm>
              <a:prstGeom prst="rect">
                <a:avLst/>
              </a:prstGeom>
              <a:solidFill>
                <a:srgbClr val="000000"/>
              </a:solidFill>
              <a:ln w="9525">
                <a:noFill/>
                <a:miter lim="800000"/>
                <a:headEnd/>
                <a:tailEnd/>
              </a:ln>
            </p:spPr>
            <p:txBody>
              <a:bodyPr/>
              <a:lstStyle/>
              <a:p>
                <a:pPr>
                  <a:defRPr/>
                </a:pPr>
                <a:endParaRPr lang="en-US"/>
              </a:p>
            </p:txBody>
          </p:sp>
          <p:sp>
            <p:nvSpPr>
              <p:cNvPr id="385422" name="Freeform 1422"/>
              <p:cNvSpPr>
                <a:spLocks/>
              </p:cNvSpPr>
              <p:nvPr/>
            </p:nvSpPr>
            <p:spPr bwMode="auto">
              <a:xfrm>
                <a:off x="4955" y="1012"/>
                <a:ext cx="25" cy="493"/>
              </a:xfrm>
              <a:custGeom>
                <a:avLst/>
                <a:gdLst/>
                <a:ahLst/>
                <a:cxnLst>
                  <a:cxn ang="0">
                    <a:pos x="0" y="493"/>
                  </a:cxn>
                  <a:cxn ang="0">
                    <a:pos x="24" y="493"/>
                  </a:cxn>
                  <a:cxn ang="0">
                    <a:pos x="25" y="0"/>
                  </a:cxn>
                  <a:cxn ang="0">
                    <a:pos x="2" y="0"/>
                  </a:cxn>
                  <a:cxn ang="0">
                    <a:pos x="0" y="493"/>
                  </a:cxn>
                </a:cxnLst>
                <a:rect l="0" t="0" r="r" b="b"/>
                <a:pathLst>
                  <a:path w="25" h="493">
                    <a:moveTo>
                      <a:pt x="0" y="493"/>
                    </a:moveTo>
                    <a:lnTo>
                      <a:pt x="24" y="493"/>
                    </a:lnTo>
                    <a:lnTo>
                      <a:pt x="25" y="0"/>
                    </a:lnTo>
                    <a:lnTo>
                      <a:pt x="2" y="0"/>
                    </a:lnTo>
                    <a:lnTo>
                      <a:pt x="0" y="493"/>
                    </a:lnTo>
                    <a:close/>
                  </a:path>
                </a:pathLst>
              </a:custGeom>
              <a:solidFill>
                <a:srgbClr val="000000"/>
              </a:solidFill>
              <a:ln w="9525">
                <a:noFill/>
                <a:round/>
                <a:headEnd/>
                <a:tailEnd/>
              </a:ln>
            </p:spPr>
            <p:txBody>
              <a:bodyPr/>
              <a:lstStyle/>
              <a:p>
                <a:pPr>
                  <a:defRPr/>
                </a:pPr>
                <a:endParaRPr lang="en-US"/>
              </a:p>
            </p:txBody>
          </p:sp>
          <p:sp>
            <p:nvSpPr>
              <p:cNvPr id="385423" name="Line 1423"/>
              <p:cNvSpPr>
                <a:spLocks noChangeShapeType="1"/>
              </p:cNvSpPr>
              <p:nvPr/>
            </p:nvSpPr>
            <p:spPr bwMode="auto">
              <a:xfrm>
                <a:off x="4073" y="1446"/>
                <a:ext cx="225" cy="1"/>
              </a:xfrm>
              <a:prstGeom prst="line">
                <a:avLst/>
              </a:prstGeom>
              <a:noFill/>
              <a:ln w="1">
                <a:solidFill>
                  <a:srgbClr val="000000"/>
                </a:solidFill>
                <a:prstDash val="solid"/>
                <a:round/>
                <a:headEnd/>
                <a:tailEnd/>
              </a:ln>
            </p:spPr>
            <p:txBody>
              <a:bodyPr/>
              <a:lstStyle/>
              <a:p>
                <a:pPr>
                  <a:defRPr/>
                </a:pPr>
                <a:endParaRPr lang="en-US"/>
              </a:p>
            </p:txBody>
          </p:sp>
          <p:sp>
            <p:nvSpPr>
              <p:cNvPr id="385424" name="Line 1424"/>
              <p:cNvSpPr>
                <a:spLocks noChangeShapeType="1"/>
              </p:cNvSpPr>
              <p:nvPr/>
            </p:nvSpPr>
            <p:spPr bwMode="auto">
              <a:xfrm>
                <a:off x="4101" y="1446"/>
                <a:ext cx="227" cy="1"/>
              </a:xfrm>
              <a:prstGeom prst="line">
                <a:avLst/>
              </a:prstGeom>
              <a:noFill/>
              <a:ln w="1">
                <a:solidFill>
                  <a:srgbClr val="000000"/>
                </a:solidFill>
                <a:prstDash val="solid"/>
                <a:round/>
                <a:headEnd/>
                <a:tailEnd/>
              </a:ln>
            </p:spPr>
            <p:txBody>
              <a:bodyPr/>
              <a:lstStyle/>
              <a:p>
                <a:pPr>
                  <a:defRPr/>
                </a:pPr>
                <a:endParaRPr lang="en-US"/>
              </a:p>
            </p:txBody>
          </p:sp>
          <p:sp>
            <p:nvSpPr>
              <p:cNvPr id="385425" name="Rectangle 1425"/>
              <p:cNvSpPr>
                <a:spLocks noChangeArrowheads="1"/>
              </p:cNvSpPr>
              <p:nvPr/>
            </p:nvSpPr>
            <p:spPr bwMode="auto">
              <a:xfrm>
                <a:off x="4567" y="2592"/>
                <a:ext cx="138" cy="160"/>
              </a:xfrm>
              <a:prstGeom prst="rect">
                <a:avLst/>
              </a:prstGeom>
              <a:noFill/>
              <a:ln w="9525">
                <a:noFill/>
                <a:miter lim="800000"/>
                <a:headEnd/>
                <a:tailEnd/>
              </a:ln>
            </p:spPr>
            <p:txBody>
              <a:bodyPr/>
              <a:lstStyle/>
              <a:p>
                <a:pPr>
                  <a:defRPr/>
                </a:pPr>
                <a:endParaRPr lang="en-US"/>
              </a:p>
            </p:txBody>
          </p:sp>
          <p:sp>
            <p:nvSpPr>
              <p:cNvPr id="385426" name="Rectangle 1426"/>
              <p:cNvSpPr>
                <a:spLocks noChangeArrowheads="1"/>
              </p:cNvSpPr>
              <p:nvPr/>
            </p:nvSpPr>
            <p:spPr bwMode="auto">
              <a:xfrm>
                <a:off x="4579" y="2597"/>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427" name="Rectangle 1427"/>
              <p:cNvSpPr>
                <a:spLocks noChangeArrowheads="1"/>
              </p:cNvSpPr>
              <p:nvPr/>
            </p:nvSpPr>
            <p:spPr bwMode="auto">
              <a:xfrm>
                <a:off x="4631" y="2597"/>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2</a:t>
                </a:r>
                <a:endParaRPr lang="en-US">
                  <a:effectLst>
                    <a:outerShdw blurRad="38100" dist="38100" dir="2700000" algn="tl">
                      <a:srgbClr val="C0C0C0"/>
                    </a:outerShdw>
                  </a:effectLst>
                </a:endParaRPr>
              </a:p>
            </p:txBody>
          </p:sp>
          <p:sp>
            <p:nvSpPr>
              <p:cNvPr id="385428" name="Rectangle 1428"/>
              <p:cNvSpPr>
                <a:spLocks noChangeArrowheads="1"/>
              </p:cNvSpPr>
              <p:nvPr/>
            </p:nvSpPr>
            <p:spPr bwMode="auto">
              <a:xfrm>
                <a:off x="4315" y="2065"/>
                <a:ext cx="24" cy="492"/>
              </a:xfrm>
              <a:prstGeom prst="rect">
                <a:avLst/>
              </a:prstGeom>
              <a:solidFill>
                <a:srgbClr val="000000"/>
              </a:solidFill>
              <a:ln w="9525">
                <a:noFill/>
                <a:miter lim="800000"/>
                <a:headEnd/>
                <a:tailEnd/>
              </a:ln>
            </p:spPr>
            <p:txBody>
              <a:bodyPr/>
              <a:lstStyle/>
              <a:p>
                <a:pPr>
                  <a:defRPr/>
                </a:pPr>
                <a:endParaRPr lang="en-US"/>
              </a:p>
            </p:txBody>
          </p:sp>
          <p:sp>
            <p:nvSpPr>
              <p:cNvPr id="385429" name="Line 1429"/>
              <p:cNvSpPr>
                <a:spLocks noChangeShapeType="1"/>
              </p:cNvSpPr>
              <p:nvPr/>
            </p:nvSpPr>
            <p:spPr bwMode="auto">
              <a:xfrm>
                <a:off x="4094" y="2557"/>
                <a:ext cx="1099" cy="1"/>
              </a:xfrm>
              <a:prstGeom prst="line">
                <a:avLst/>
              </a:prstGeom>
              <a:noFill/>
              <a:ln w="1">
                <a:solidFill>
                  <a:srgbClr val="000000"/>
                </a:solidFill>
                <a:prstDash val="solid"/>
                <a:round/>
                <a:headEnd/>
                <a:tailEnd/>
              </a:ln>
            </p:spPr>
            <p:txBody>
              <a:bodyPr/>
              <a:lstStyle/>
              <a:p>
                <a:pPr>
                  <a:defRPr/>
                </a:pPr>
                <a:endParaRPr lang="en-US"/>
              </a:p>
            </p:txBody>
          </p:sp>
          <p:sp>
            <p:nvSpPr>
              <p:cNvPr id="385430" name="Line 1430"/>
              <p:cNvSpPr>
                <a:spLocks noChangeShapeType="1"/>
              </p:cNvSpPr>
              <p:nvPr/>
            </p:nvSpPr>
            <p:spPr bwMode="auto">
              <a:xfrm>
                <a:off x="4094" y="2065"/>
                <a:ext cx="1" cy="492"/>
              </a:xfrm>
              <a:prstGeom prst="line">
                <a:avLst/>
              </a:prstGeom>
              <a:noFill/>
              <a:ln w="1">
                <a:solidFill>
                  <a:srgbClr val="000000"/>
                </a:solidFill>
                <a:prstDash val="solid"/>
                <a:round/>
                <a:headEnd/>
                <a:tailEnd/>
              </a:ln>
            </p:spPr>
            <p:txBody>
              <a:bodyPr/>
              <a:lstStyle/>
              <a:p>
                <a:pPr>
                  <a:defRPr/>
                </a:pPr>
                <a:endParaRPr lang="en-US"/>
              </a:p>
            </p:txBody>
          </p:sp>
          <p:sp>
            <p:nvSpPr>
              <p:cNvPr id="385431" name="Line 1431"/>
              <p:cNvSpPr>
                <a:spLocks noChangeShapeType="1"/>
              </p:cNvSpPr>
              <p:nvPr/>
            </p:nvSpPr>
            <p:spPr bwMode="auto">
              <a:xfrm flipH="1">
                <a:off x="5192" y="2066"/>
                <a:ext cx="1" cy="493"/>
              </a:xfrm>
              <a:prstGeom prst="line">
                <a:avLst/>
              </a:prstGeom>
              <a:noFill/>
              <a:ln w="1">
                <a:solidFill>
                  <a:srgbClr val="000000"/>
                </a:solidFill>
                <a:prstDash val="solid"/>
                <a:round/>
                <a:headEnd/>
                <a:tailEnd/>
              </a:ln>
            </p:spPr>
            <p:txBody>
              <a:bodyPr/>
              <a:lstStyle/>
              <a:p>
                <a:pPr>
                  <a:defRPr/>
                </a:pPr>
                <a:endParaRPr lang="en-US"/>
              </a:p>
            </p:txBody>
          </p:sp>
          <p:sp>
            <p:nvSpPr>
              <p:cNvPr id="385432" name="Rectangle 1432"/>
              <p:cNvSpPr>
                <a:spLocks noChangeArrowheads="1"/>
              </p:cNvSpPr>
              <p:nvPr/>
            </p:nvSpPr>
            <p:spPr bwMode="auto">
              <a:xfrm>
                <a:off x="4636" y="2065"/>
                <a:ext cx="24" cy="492"/>
              </a:xfrm>
              <a:prstGeom prst="rect">
                <a:avLst/>
              </a:prstGeom>
              <a:solidFill>
                <a:srgbClr val="969696"/>
              </a:solidFill>
              <a:ln w="9525">
                <a:noFill/>
                <a:miter lim="800000"/>
                <a:headEnd/>
                <a:tailEnd/>
              </a:ln>
            </p:spPr>
            <p:txBody>
              <a:bodyPr/>
              <a:lstStyle/>
              <a:p>
                <a:pPr>
                  <a:defRPr/>
                </a:pPr>
                <a:endParaRPr lang="en-US"/>
              </a:p>
            </p:txBody>
          </p:sp>
          <p:sp>
            <p:nvSpPr>
              <p:cNvPr id="385433" name="Freeform 1433"/>
              <p:cNvSpPr>
                <a:spLocks/>
              </p:cNvSpPr>
              <p:nvPr/>
            </p:nvSpPr>
            <p:spPr bwMode="auto">
              <a:xfrm>
                <a:off x="4955" y="2065"/>
                <a:ext cx="25" cy="492"/>
              </a:xfrm>
              <a:custGeom>
                <a:avLst/>
                <a:gdLst/>
                <a:ahLst/>
                <a:cxnLst>
                  <a:cxn ang="0">
                    <a:pos x="0" y="492"/>
                  </a:cxn>
                  <a:cxn ang="0">
                    <a:pos x="24" y="492"/>
                  </a:cxn>
                  <a:cxn ang="0">
                    <a:pos x="25" y="0"/>
                  </a:cxn>
                  <a:cxn ang="0">
                    <a:pos x="2" y="0"/>
                  </a:cxn>
                  <a:cxn ang="0">
                    <a:pos x="0" y="492"/>
                  </a:cxn>
                </a:cxnLst>
                <a:rect l="0" t="0" r="r" b="b"/>
                <a:pathLst>
                  <a:path w="25" h="492">
                    <a:moveTo>
                      <a:pt x="0" y="492"/>
                    </a:moveTo>
                    <a:lnTo>
                      <a:pt x="24" y="492"/>
                    </a:lnTo>
                    <a:lnTo>
                      <a:pt x="25" y="0"/>
                    </a:lnTo>
                    <a:lnTo>
                      <a:pt x="2" y="0"/>
                    </a:lnTo>
                    <a:lnTo>
                      <a:pt x="0" y="492"/>
                    </a:lnTo>
                    <a:close/>
                  </a:path>
                </a:pathLst>
              </a:custGeom>
              <a:solidFill>
                <a:srgbClr val="000000"/>
              </a:solidFill>
              <a:ln w="9525">
                <a:noFill/>
                <a:round/>
                <a:headEnd/>
                <a:tailEnd/>
              </a:ln>
            </p:spPr>
            <p:txBody>
              <a:bodyPr/>
              <a:lstStyle/>
              <a:p>
                <a:pPr>
                  <a:defRPr/>
                </a:pPr>
                <a:endParaRPr lang="en-US"/>
              </a:p>
            </p:txBody>
          </p:sp>
          <p:sp>
            <p:nvSpPr>
              <p:cNvPr id="385434" name="Line 1434"/>
              <p:cNvSpPr>
                <a:spLocks noChangeShapeType="1"/>
              </p:cNvSpPr>
              <p:nvPr/>
            </p:nvSpPr>
            <p:spPr bwMode="auto">
              <a:xfrm>
                <a:off x="4094" y="3117"/>
                <a:ext cx="1099" cy="2"/>
              </a:xfrm>
              <a:prstGeom prst="line">
                <a:avLst/>
              </a:prstGeom>
              <a:noFill/>
              <a:ln w="1">
                <a:solidFill>
                  <a:srgbClr val="000000"/>
                </a:solidFill>
                <a:prstDash val="solid"/>
                <a:round/>
                <a:headEnd/>
                <a:tailEnd/>
              </a:ln>
            </p:spPr>
            <p:txBody>
              <a:bodyPr/>
              <a:lstStyle/>
              <a:p>
                <a:pPr>
                  <a:defRPr/>
                </a:pPr>
                <a:endParaRPr lang="en-US"/>
              </a:p>
            </p:txBody>
          </p:sp>
          <p:sp>
            <p:nvSpPr>
              <p:cNvPr id="385435" name="Rectangle 1435"/>
              <p:cNvSpPr>
                <a:spLocks noChangeArrowheads="1"/>
              </p:cNvSpPr>
              <p:nvPr/>
            </p:nvSpPr>
            <p:spPr bwMode="auto">
              <a:xfrm>
                <a:off x="4315" y="3117"/>
                <a:ext cx="24" cy="493"/>
              </a:xfrm>
              <a:prstGeom prst="rect">
                <a:avLst/>
              </a:prstGeom>
              <a:solidFill>
                <a:srgbClr val="000000"/>
              </a:solidFill>
              <a:ln w="9525">
                <a:noFill/>
                <a:miter lim="800000"/>
                <a:headEnd/>
                <a:tailEnd/>
              </a:ln>
            </p:spPr>
            <p:txBody>
              <a:bodyPr/>
              <a:lstStyle/>
              <a:p>
                <a:pPr>
                  <a:defRPr/>
                </a:pPr>
                <a:endParaRPr lang="en-US"/>
              </a:p>
            </p:txBody>
          </p:sp>
          <p:sp>
            <p:nvSpPr>
              <p:cNvPr id="385436" name="Line 1436"/>
              <p:cNvSpPr>
                <a:spLocks noChangeShapeType="1"/>
              </p:cNvSpPr>
              <p:nvPr/>
            </p:nvSpPr>
            <p:spPr bwMode="auto">
              <a:xfrm>
                <a:off x="4094" y="3610"/>
                <a:ext cx="1099" cy="1"/>
              </a:xfrm>
              <a:prstGeom prst="line">
                <a:avLst/>
              </a:prstGeom>
              <a:noFill/>
              <a:ln w="1">
                <a:solidFill>
                  <a:srgbClr val="000000"/>
                </a:solidFill>
                <a:prstDash val="solid"/>
                <a:round/>
                <a:headEnd/>
                <a:tailEnd/>
              </a:ln>
            </p:spPr>
            <p:txBody>
              <a:bodyPr/>
              <a:lstStyle/>
              <a:p>
                <a:pPr>
                  <a:defRPr/>
                </a:pPr>
                <a:endParaRPr lang="en-US"/>
              </a:p>
            </p:txBody>
          </p:sp>
          <p:sp>
            <p:nvSpPr>
              <p:cNvPr id="385437" name="Line 1437"/>
              <p:cNvSpPr>
                <a:spLocks noChangeShapeType="1"/>
              </p:cNvSpPr>
              <p:nvPr/>
            </p:nvSpPr>
            <p:spPr bwMode="auto">
              <a:xfrm>
                <a:off x="4094" y="3117"/>
                <a:ext cx="1" cy="493"/>
              </a:xfrm>
              <a:prstGeom prst="line">
                <a:avLst/>
              </a:prstGeom>
              <a:noFill/>
              <a:ln w="1">
                <a:solidFill>
                  <a:srgbClr val="000000"/>
                </a:solidFill>
                <a:prstDash val="solid"/>
                <a:round/>
                <a:headEnd/>
                <a:tailEnd/>
              </a:ln>
            </p:spPr>
            <p:txBody>
              <a:bodyPr/>
              <a:lstStyle/>
              <a:p>
                <a:pPr>
                  <a:defRPr/>
                </a:pPr>
                <a:endParaRPr lang="en-US"/>
              </a:p>
            </p:txBody>
          </p:sp>
          <p:sp>
            <p:nvSpPr>
              <p:cNvPr id="385438" name="Line 1438"/>
              <p:cNvSpPr>
                <a:spLocks noChangeShapeType="1"/>
              </p:cNvSpPr>
              <p:nvPr/>
            </p:nvSpPr>
            <p:spPr bwMode="auto">
              <a:xfrm flipH="1">
                <a:off x="5192" y="3119"/>
                <a:ext cx="1" cy="492"/>
              </a:xfrm>
              <a:prstGeom prst="line">
                <a:avLst/>
              </a:prstGeom>
              <a:noFill/>
              <a:ln w="1">
                <a:solidFill>
                  <a:srgbClr val="000000"/>
                </a:solidFill>
                <a:prstDash val="solid"/>
                <a:round/>
                <a:headEnd/>
                <a:tailEnd/>
              </a:ln>
            </p:spPr>
            <p:txBody>
              <a:bodyPr/>
              <a:lstStyle/>
              <a:p>
                <a:pPr>
                  <a:defRPr/>
                </a:pPr>
                <a:endParaRPr lang="en-US"/>
              </a:p>
            </p:txBody>
          </p:sp>
          <p:sp>
            <p:nvSpPr>
              <p:cNvPr id="385439" name="Rectangle 1439"/>
              <p:cNvSpPr>
                <a:spLocks noChangeArrowheads="1"/>
              </p:cNvSpPr>
              <p:nvPr/>
            </p:nvSpPr>
            <p:spPr bwMode="auto">
              <a:xfrm>
                <a:off x="4636" y="3117"/>
                <a:ext cx="24" cy="493"/>
              </a:xfrm>
              <a:prstGeom prst="rect">
                <a:avLst/>
              </a:prstGeom>
              <a:solidFill>
                <a:srgbClr val="000000"/>
              </a:solidFill>
              <a:ln w="9525">
                <a:noFill/>
                <a:miter lim="800000"/>
                <a:headEnd/>
                <a:tailEnd/>
              </a:ln>
            </p:spPr>
            <p:txBody>
              <a:bodyPr/>
              <a:lstStyle/>
              <a:p>
                <a:pPr>
                  <a:defRPr/>
                </a:pPr>
                <a:endParaRPr lang="en-US"/>
              </a:p>
            </p:txBody>
          </p:sp>
          <p:sp>
            <p:nvSpPr>
              <p:cNvPr id="385440" name="Freeform 1440"/>
              <p:cNvSpPr>
                <a:spLocks/>
              </p:cNvSpPr>
              <p:nvPr/>
            </p:nvSpPr>
            <p:spPr bwMode="auto">
              <a:xfrm>
                <a:off x="4954" y="3117"/>
                <a:ext cx="25" cy="493"/>
              </a:xfrm>
              <a:custGeom>
                <a:avLst/>
                <a:gdLst/>
                <a:ahLst/>
                <a:cxnLst>
                  <a:cxn ang="0">
                    <a:pos x="1" y="493"/>
                  </a:cxn>
                  <a:cxn ang="0">
                    <a:pos x="25" y="493"/>
                  </a:cxn>
                  <a:cxn ang="0">
                    <a:pos x="23" y="0"/>
                  </a:cxn>
                  <a:cxn ang="0">
                    <a:pos x="0" y="0"/>
                  </a:cxn>
                  <a:cxn ang="0">
                    <a:pos x="1" y="493"/>
                  </a:cxn>
                </a:cxnLst>
                <a:rect l="0" t="0" r="r" b="b"/>
                <a:pathLst>
                  <a:path w="25" h="493">
                    <a:moveTo>
                      <a:pt x="1" y="493"/>
                    </a:moveTo>
                    <a:lnTo>
                      <a:pt x="25" y="493"/>
                    </a:lnTo>
                    <a:lnTo>
                      <a:pt x="23" y="0"/>
                    </a:lnTo>
                    <a:lnTo>
                      <a:pt x="0" y="0"/>
                    </a:lnTo>
                    <a:lnTo>
                      <a:pt x="1" y="493"/>
                    </a:lnTo>
                    <a:close/>
                  </a:path>
                </a:pathLst>
              </a:custGeom>
              <a:solidFill>
                <a:srgbClr val="969696"/>
              </a:solidFill>
              <a:ln w="9525">
                <a:noFill/>
                <a:round/>
                <a:headEnd/>
                <a:tailEnd/>
              </a:ln>
            </p:spPr>
            <p:txBody>
              <a:bodyPr/>
              <a:lstStyle/>
              <a:p>
                <a:pPr>
                  <a:defRPr/>
                </a:pPr>
                <a:endParaRPr lang="en-US"/>
              </a:p>
            </p:txBody>
          </p:sp>
          <p:sp>
            <p:nvSpPr>
              <p:cNvPr id="385441" name="Rectangle 1441"/>
              <p:cNvSpPr>
                <a:spLocks noChangeArrowheads="1"/>
              </p:cNvSpPr>
              <p:nvPr/>
            </p:nvSpPr>
            <p:spPr bwMode="auto">
              <a:xfrm>
                <a:off x="4888" y="3645"/>
                <a:ext cx="158" cy="160"/>
              </a:xfrm>
              <a:prstGeom prst="rect">
                <a:avLst/>
              </a:prstGeom>
              <a:noFill/>
              <a:ln w="9525">
                <a:noFill/>
                <a:miter lim="800000"/>
                <a:headEnd/>
                <a:tailEnd/>
              </a:ln>
            </p:spPr>
            <p:txBody>
              <a:bodyPr/>
              <a:lstStyle/>
              <a:p>
                <a:pPr>
                  <a:defRPr/>
                </a:pPr>
                <a:endParaRPr lang="en-US"/>
              </a:p>
            </p:txBody>
          </p:sp>
          <p:sp>
            <p:nvSpPr>
              <p:cNvPr id="385442" name="Rectangle 1442"/>
              <p:cNvSpPr>
                <a:spLocks noChangeArrowheads="1"/>
              </p:cNvSpPr>
              <p:nvPr/>
            </p:nvSpPr>
            <p:spPr bwMode="auto">
              <a:xfrm>
                <a:off x="4911" y="3649"/>
                <a:ext cx="100" cy="166"/>
              </a:xfrm>
              <a:prstGeom prst="rect">
                <a:avLst/>
              </a:prstGeom>
              <a:noFill/>
              <a:ln w="9525">
                <a:noFill/>
                <a:miter lim="800000"/>
                <a:headEnd/>
                <a:tailEnd/>
              </a:ln>
            </p:spPr>
            <p:txBody>
              <a:bodyPr wrap="none" lIns="0" tIns="0" rIns="0" bIns="0">
                <a:spAutoFit/>
              </a:bodyPr>
              <a:lstStyle/>
              <a:p>
                <a:pPr marL="342900" indent="-342900">
                  <a:defRPr/>
                </a:pPr>
                <a:r>
                  <a:rPr lang="en-US" sz="1500" i="1">
                    <a:solidFill>
                      <a:srgbClr val="000000"/>
                    </a:solidFill>
                    <a:effectLst/>
                    <a:latin typeface="Times New Roman" pitchFamily="18" charset="0"/>
                  </a:rPr>
                  <a:t>k</a:t>
                </a:r>
                <a:endParaRPr lang="en-US">
                  <a:effectLst>
                    <a:outerShdw blurRad="38100" dist="38100" dir="2700000" algn="tl">
                      <a:srgbClr val="C0C0C0"/>
                    </a:outerShdw>
                  </a:effectLst>
                </a:endParaRPr>
              </a:p>
            </p:txBody>
          </p:sp>
          <p:sp>
            <p:nvSpPr>
              <p:cNvPr id="385443" name="Rectangle 1443"/>
              <p:cNvSpPr>
                <a:spLocks noChangeArrowheads="1"/>
              </p:cNvSpPr>
              <p:nvPr/>
            </p:nvSpPr>
            <p:spPr bwMode="auto">
              <a:xfrm>
                <a:off x="4962" y="3649"/>
                <a:ext cx="107" cy="166"/>
              </a:xfrm>
              <a:prstGeom prst="rect">
                <a:avLst/>
              </a:prstGeom>
              <a:noFill/>
              <a:ln w="9525">
                <a:noFill/>
                <a:miter lim="800000"/>
                <a:headEnd/>
                <a:tailEnd/>
              </a:ln>
            </p:spPr>
            <p:txBody>
              <a:bodyPr wrap="none" lIns="0" tIns="0" rIns="0" bIns="0">
                <a:spAutoFit/>
              </a:bodyPr>
              <a:lstStyle/>
              <a:p>
                <a:pPr marL="342900" indent="-342900">
                  <a:defRPr/>
                </a:pPr>
                <a:r>
                  <a:rPr lang="en-US" sz="1500">
                    <a:solidFill>
                      <a:srgbClr val="000000"/>
                    </a:solidFill>
                    <a:effectLst/>
                    <a:latin typeface="Times New Roman" pitchFamily="18" charset="0"/>
                  </a:rPr>
                  <a:t>3</a:t>
                </a:r>
                <a:endParaRPr lang="en-US">
                  <a:effectLst>
                    <a:outerShdw blurRad="38100" dist="38100" dir="2700000" algn="tl">
                      <a:srgbClr val="C0C0C0"/>
                    </a:outerShdw>
                  </a:effectLst>
                </a:endParaRPr>
              </a:p>
            </p:txBody>
          </p:sp>
          <p:sp>
            <p:nvSpPr>
              <p:cNvPr id="385444" name="Rectangle 1444"/>
              <p:cNvSpPr>
                <a:spLocks noChangeArrowheads="1"/>
              </p:cNvSpPr>
              <p:nvPr/>
            </p:nvSpPr>
            <p:spPr bwMode="auto">
              <a:xfrm>
                <a:off x="4315" y="1012"/>
                <a:ext cx="24" cy="493"/>
              </a:xfrm>
              <a:prstGeom prst="rect">
                <a:avLst/>
              </a:prstGeom>
              <a:solidFill>
                <a:srgbClr val="969696"/>
              </a:solidFill>
              <a:ln w="9525">
                <a:noFill/>
                <a:miter lim="800000"/>
                <a:headEnd/>
                <a:tailEnd/>
              </a:ln>
            </p:spPr>
            <p:txBody>
              <a:bodyPr/>
              <a:lstStyle/>
              <a:p>
                <a:pPr>
                  <a:defRPr/>
                </a:pPr>
                <a:endParaRPr lang="en-US"/>
              </a:p>
            </p:txBody>
          </p:sp>
          <p:sp>
            <p:nvSpPr>
              <p:cNvPr id="385445" name="Rectangle 1445"/>
              <p:cNvSpPr>
                <a:spLocks noChangeArrowheads="1"/>
              </p:cNvSpPr>
              <p:nvPr/>
            </p:nvSpPr>
            <p:spPr bwMode="auto">
              <a:xfrm>
                <a:off x="4315" y="1446"/>
                <a:ext cx="24" cy="59"/>
              </a:xfrm>
              <a:prstGeom prst="rect">
                <a:avLst/>
              </a:prstGeom>
              <a:solidFill>
                <a:srgbClr val="000000"/>
              </a:solidFill>
              <a:ln w="9525">
                <a:noFill/>
                <a:miter lim="800000"/>
                <a:headEnd/>
                <a:tailEnd/>
              </a:ln>
            </p:spPr>
            <p:txBody>
              <a:bodyPr/>
              <a:lstStyle/>
              <a:p>
                <a:pPr>
                  <a:defRPr/>
                </a:pPr>
                <a:endParaRPr lang="en-US"/>
              </a:p>
            </p:txBody>
          </p:sp>
          <p:sp>
            <p:nvSpPr>
              <p:cNvPr id="385446" name="Rectangle 1446"/>
              <p:cNvSpPr>
                <a:spLocks noChangeArrowheads="1"/>
              </p:cNvSpPr>
              <p:nvPr/>
            </p:nvSpPr>
            <p:spPr bwMode="auto">
              <a:xfrm>
                <a:off x="4315" y="2065"/>
                <a:ext cx="24" cy="492"/>
              </a:xfrm>
              <a:prstGeom prst="rect">
                <a:avLst/>
              </a:prstGeom>
              <a:solidFill>
                <a:srgbClr val="969696"/>
              </a:solidFill>
              <a:ln w="9525">
                <a:noFill/>
                <a:miter lim="800000"/>
                <a:headEnd/>
                <a:tailEnd/>
              </a:ln>
            </p:spPr>
            <p:txBody>
              <a:bodyPr/>
              <a:lstStyle/>
              <a:p>
                <a:pPr>
                  <a:defRPr/>
                </a:pPr>
                <a:endParaRPr lang="en-US"/>
              </a:p>
            </p:txBody>
          </p:sp>
          <p:sp>
            <p:nvSpPr>
              <p:cNvPr id="385447" name="Rectangle 1447"/>
              <p:cNvSpPr>
                <a:spLocks noChangeArrowheads="1"/>
              </p:cNvSpPr>
              <p:nvPr/>
            </p:nvSpPr>
            <p:spPr bwMode="auto">
              <a:xfrm>
                <a:off x="4315" y="2498"/>
                <a:ext cx="24" cy="59"/>
              </a:xfrm>
              <a:prstGeom prst="rect">
                <a:avLst/>
              </a:prstGeom>
              <a:solidFill>
                <a:srgbClr val="000000"/>
              </a:solidFill>
              <a:ln w="9525">
                <a:noFill/>
                <a:miter lim="800000"/>
                <a:headEnd/>
                <a:tailEnd/>
              </a:ln>
            </p:spPr>
            <p:txBody>
              <a:bodyPr/>
              <a:lstStyle/>
              <a:p>
                <a:pPr>
                  <a:defRPr/>
                </a:pPr>
                <a:endParaRPr lang="en-US"/>
              </a:p>
            </p:txBody>
          </p:sp>
          <p:sp>
            <p:nvSpPr>
              <p:cNvPr id="385448" name="Rectangle 1448"/>
              <p:cNvSpPr>
                <a:spLocks noChangeArrowheads="1"/>
              </p:cNvSpPr>
              <p:nvPr/>
            </p:nvSpPr>
            <p:spPr bwMode="auto">
              <a:xfrm>
                <a:off x="4636" y="2449"/>
                <a:ext cx="24" cy="108"/>
              </a:xfrm>
              <a:prstGeom prst="rect">
                <a:avLst/>
              </a:prstGeom>
              <a:solidFill>
                <a:srgbClr val="000000"/>
              </a:solidFill>
              <a:ln w="9525">
                <a:noFill/>
                <a:miter lim="800000"/>
                <a:headEnd/>
                <a:tailEnd/>
              </a:ln>
            </p:spPr>
            <p:txBody>
              <a:bodyPr/>
              <a:lstStyle/>
              <a:p>
                <a:pPr>
                  <a:defRPr/>
                </a:pPr>
                <a:endParaRPr lang="en-US"/>
              </a:p>
            </p:txBody>
          </p:sp>
          <p:sp>
            <p:nvSpPr>
              <p:cNvPr id="385449" name="Rectangle 1449"/>
              <p:cNvSpPr>
                <a:spLocks noChangeArrowheads="1"/>
              </p:cNvSpPr>
              <p:nvPr/>
            </p:nvSpPr>
            <p:spPr bwMode="auto">
              <a:xfrm>
                <a:off x="4315" y="3117"/>
                <a:ext cx="24" cy="493"/>
              </a:xfrm>
              <a:prstGeom prst="rect">
                <a:avLst/>
              </a:prstGeom>
              <a:solidFill>
                <a:srgbClr val="000000"/>
              </a:solidFill>
              <a:ln w="9525">
                <a:noFill/>
                <a:miter lim="800000"/>
                <a:headEnd/>
                <a:tailEnd/>
              </a:ln>
            </p:spPr>
            <p:txBody>
              <a:bodyPr/>
              <a:lstStyle/>
              <a:p>
                <a:pPr>
                  <a:defRPr/>
                </a:pPr>
                <a:endParaRPr lang="en-US"/>
              </a:p>
            </p:txBody>
          </p:sp>
          <p:sp>
            <p:nvSpPr>
              <p:cNvPr id="385450" name="Rectangle 1450"/>
              <p:cNvSpPr>
                <a:spLocks noChangeArrowheads="1"/>
              </p:cNvSpPr>
              <p:nvPr/>
            </p:nvSpPr>
            <p:spPr bwMode="auto">
              <a:xfrm>
                <a:off x="4636" y="3117"/>
                <a:ext cx="24" cy="493"/>
              </a:xfrm>
              <a:prstGeom prst="rect">
                <a:avLst/>
              </a:prstGeom>
              <a:solidFill>
                <a:srgbClr val="969696"/>
              </a:solidFill>
              <a:ln w="9525">
                <a:noFill/>
                <a:miter lim="800000"/>
                <a:headEnd/>
                <a:tailEnd/>
              </a:ln>
            </p:spPr>
            <p:txBody>
              <a:bodyPr/>
              <a:lstStyle/>
              <a:p>
                <a:pPr>
                  <a:defRPr/>
                </a:pPr>
                <a:endParaRPr lang="en-US"/>
              </a:p>
            </p:txBody>
          </p:sp>
          <p:sp>
            <p:nvSpPr>
              <p:cNvPr id="385451" name="Rectangle 1451"/>
              <p:cNvSpPr>
                <a:spLocks noChangeArrowheads="1"/>
              </p:cNvSpPr>
              <p:nvPr/>
            </p:nvSpPr>
            <p:spPr bwMode="auto">
              <a:xfrm>
                <a:off x="4315" y="3117"/>
                <a:ext cx="24" cy="493"/>
              </a:xfrm>
              <a:prstGeom prst="rect">
                <a:avLst/>
              </a:prstGeom>
              <a:solidFill>
                <a:srgbClr val="969696"/>
              </a:solidFill>
              <a:ln w="9525">
                <a:noFill/>
                <a:miter lim="800000"/>
                <a:headEnd/>
                <a:tailEnd/>
              </a:ln>
            </p:spPr>
            <p:txBody>
              <a:bodyPr/>
              <a:lstStyle/>
              <a:p>
                <a:pPr>
                  <a:defRPr/>
                </a:pPr>
                <a:endParaRPr lang="en-US"/>
              </a:p>
            </p:txBody>
          </p:sp>
          <p:sp>
            <p:nvSpPr>
              <p:cNvPr id="385452" name="Rectangle 1452"/>
              <p:cNvSpPr>
                <a:spLocks noChangeArrowheads="1"/>
              </p:cNvSpPr>
              <p:nvPr/>
            </p:nvSpPr>
            <p:spPr bwMode="auto">
              <a:xfrm>
                <a:off x="4315" y="3551"/>
                <a:ext cx="24" cy="59"/>
              </a:xfrm>
              <a:prstGeom prst="rect">
                <a:avLst/>
              </a:prstGeom>
              <a:solidFill>
                <a:srgbClr val="000000"/>
              </a:solidFill>
              <a:ln w="9525">
                <a:noFill/>
                <a:miter lim="800000"/>
                <a:headEnd/>
                <a:tailEnd/>
              </a:ln>
            </p:spPr>
            <p:txBody>
              <a:bodyPr/>
              <a:lstStyle/>
              <a:p>
                <a:pPr>
                  <a:defRPr/>
                </a:pPr>
                <a:endParaRPr lang="en-US"/>
              </a:p>
            </p:txBody>
          </p:sp>
          <p:sp>
            <p:nvSpPr>
              <p:cNvPr id="385453" name="Rectangle 1453"/>
              <p:cNvSpPr>
                <a:spLocks noChangeArrowheads="1"/>
              </p:cNvSpPr>
              <p:nvPr/>
            </p:nvSpPr>
            <p:spPr bwMode="auto">
              <a:xfrm>
                <a:off x="4636" y="3502"/>
                <a:ext cx="24" cy="108"/>
              </a:xfrm>
              <a:prstGeom prst="rect">
                <a:avLst/>
              </a:prstGeom>
              <a:solidFill>
                <a:srgbClr val="000000"/>
              </a:solidFill>
              <a:ln w="9525">
                <a:noFill/>
                <a:miter lim="800000"/>
                <a:headEnd/>
                <a:tailEnd/>
              </a:ln>
            </p:spPr>
            <p:txBody>
              <a:bodyPr/>
              <a:lstStyle/>
              <a:p>
                <a:pPr>
                  <a:defRPr/>
                </a:pPr>
                <a:endParaRPr lang="en-US"/>
              </a:p>
            </p:txBody>
          </p:sp>
          <p:sp>
            <p:nvSpPr>
              <p:cNvPr id="385454" name="Freeform 1454"/>
              <p:cNvSpPr>
                <a:spLocks/>
              </p:cNvSpPr>
              <p:nvPr/>
            </p:nvSpPr>
            <p:spPr bwMode="auto">
              <a:xfrm>
                <a:off x="4955" y="3366"/>
                <a:ext cx="25" cy="244"/>
              </a:xfrm>
              <a:custGeom>
                <a:avLst/>
                <a:gdLst/>
                <a:ahLst/>
                <a:cxnLst>
                  <a:cxn ang="0">
                    <a:pos x="24" y="0"/>
                  </a:cxn>
                  <a:cxn ang="0">
                    <a:pos x="0" y="0"/>
                  </a:cxn>
                  <a:cxn ang="0">
                    <a:pos x="2" y="244"/>
                  </a:cxn>
                  <a:cxn ang="0">
                    <a:pos x="25" y="244"/>
                  </a:cxn>
                  <a:cxn ang="0">
                    <a:pos x="24" y="0"/>
                  </a:cxn>
                </a:cxnLst>
                <a:rect l="0" t="0" r="r" b="b"/>
                <a:pathLst>
                  <a:path w="25" h="244">
                    <a:moveTo>
                      <a:pt x="24" y="0"/>
                    </a:moveTo>
                    <a:lnTo>
                      <a:pt x="0" y="0"/>
                    </a:lnTo>
                    <a:lnTo>
                      <a:pt x="2" y="244"/>
                    </a:lnTo>
                    <a:lnTo>
                      <a:pt x="25" y="244"/>
                    </a:lnTo>
                    <a:lnTo>
                      <a:pt x="24" y="0"/>
                    </a:lnTo>
                    <a:close/>
                  </a:path>
                </a:pathLst>
              </a:custGeom>
              <a:solidFill>
                <a:srgbClr val="000000"/>
              </a:solidFill>
              <a:ln w="9525">
                <a:noFill/>
                <a:round/>
                <a:headEnd/>
                <a:tailEnd/>
              </a:ln>
            </p:spPr>
            <p:txBody>
              <a:bodyPr/>
              <a:lstStyle/>
              <a:p>
                <a:pPr>
                  <a:defRPr/>
                </a:pPr>
                <a:endParaRPr lang="en-US"/>
              </a:p>
            </p:txBody>
          </p:sp>
          <p:sp>
            <p:nvSpPr>
              <p:cNvPr id="385455" name="Line 1455"/>
              <p:cNvSpPr>
                <a:spLocks noChangeShapeType="1"/>
              </p:cNvSpPr>
              <p:nvPr/>
            </p:nvSpPr>
            <p:spPr bwMode="auto">
              <a:xfrm>
                <a:off x="3385" y="3366"/>
                <a:ext cx="1583" cy="1"/>
              </a:xfrm>
              <a:prstGeom prst="line">
                <a:avLst/>
              </a:prstGeom>
              <a:noFill/>
              <a:ln w="1">
                <a:solidFill>
                  <a:srgbClr val="000000"/>
                </a:solidFill>
                <a:prstDash val="solid"/>
                <a:round/>
                <a:headEnd/>
                <a:tailEnd/>
              </a:ln>
            </p:spPr>
            <p:txBody>
              <a:bodyPr/>
              <a:lstStyle/>
              <a:p>
                <a:pPr>
                  <a:defRPr/>
                </a:pPr>
                <a:endParaRPr lang="en-US"/>
              </a:p>
            </p:txBody>
          </p:sp>
          <p:sp>
            <p:nvSpPr>
              <p:cNvPr id="385456" name="Freeform 1456"/>
              <p:cNvSpPr>
                <a:spLocks/>
              </p:cNvSpPr>
              <p:nvPr/>
            </p:nvSpPr>
            <p:spPr bwMode="auto">
              <a:xfrm>
                <a:off x="3948" y="3338"/>
                <a:ext cx="55" cy="57"/>
              </a:xfrm>
              <a:custGeom>
                <a:avLst/>
                <a:gdLst/>
                <a:ahLst/>
                <a:cxnLst>
                  <a:cxn ang="0">
                    <a:pos x="0" y="0"/>
                  </a:cxn>
                  <a:cxn ang="0">
                    <a:pos x="55" y="28"/>
                  </a:cxn>
                  <a:cxn ang="0">
                    <a:pos x="0" y="57"/>
                  </a:cxn>
                  <a:cxn ang="0">
                    <a:pos x="0" y="0"/>
                  </a:cxn>
                </a:cxnLst>
                <a:rect l="0" t="0" r="r" b="b"/>
                <a:pathLst>
                  <a:path w="55" h="57">
                    <a:moveTo>
                      <a:pt x="0" y="0"/>
                    </a:moveTo>
                    <a:lnTo>
                      <a:pt x="55"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457" name="Freeform 1457"/>
              <p:cNvSpPr>
                <a:spLocks/>
              </p:cNvSpPr>
              <p:nvPr/>
            </p:nvSpPr>
            <p:spPr bwMode="auto">
              <a:xfrm>
                <a:off x="3948" y="3338"/>
                <a:ext cx="55" cy="57"/>
              </a:xfrm>
              <a:custGeom>
                <a:avLst/>
                <a:gdLst/>
                <a:ahLst/>
                <a:cxnLst>
                  <a:cxn ang="0">
                    <a:pos x="0" y="0"/>
                  </a:cxn>
                  <a:cxn ang="0">
                    <a:pos x="55" y="28"/>
                  </a:cxn>
                  <a:cxn ang="0">
                    <a:pos x="0" y="57"/>
                  </a:cxn>
                  <a:cxn ang="0">
                    <a:pos x="0" y="0"/>
                  </a:cxn>
                </a:cxnLst>
                <a:rect l="0" t="0" r="r" b="b"/>
                <a:pathLst>
                  <a:path w="55" h="57">
                    <a:moveTo>
                      <a:pt x="0" y="0"/>
                    </a:moveTo>
                    <a:lnTo>
                      <a:pt x="55"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458" name="Line 1458"/>
              <p:cNvSpPr>
                <a:spLocks noChangeShapeType="1"/>
              </p:cNvSpPr>
              <p:nvPr/>
            </p:nvSpPr>
            <p:spPr bwMode="auto">
              <a:xfrm>
                <a:off x="4191" y="2449"/>
                <a:ext cx="458" cy="1"/>
              </a:xfrm>
              <a:prstGeom prst="line">
                <a:avLst/>
              </a:prstGeom>
              <a:noFill/>
              <a:ln w="1">
                <a:solidFill>
                  <a:srgbClr val="000000"/>
                </a:solidFill>
                <a:prstDash val="solid"/>
                <a:round/>
                <a:headEnd/>
                <a:tailEnd/>
              </a:ln>
            </p:spPr>
            <p:txBody>
              <a:bodyPr/>
              <a:lstStyle/>
              <a:p>
                <a:pPr>
                  <a:defRPr/>
                </a:pPr>
                <a:endParaRPr lang="en-US"/>
              </a:p>
            </p:txBody>
          </p:sp>
          <p:sp>
            <p:nvSpPr>
              <p:cNvPr id="385459" name="Rectangle 1459"/>
              <p:cNvSpPr>
                <a:spLocks noChangeArrowheads="1"/>
              </p:cNvSpPr>
              <p:nvPr/>
            </p:nvSpPr>
            <p:spPr bwMode="auto">
              <a:xfrm>
                <a:off x="1020" y="1754"/>
                <a:ext cx="919" cy="193"/>
              </a:xfrm>
              <a:prstGeom prst="rect">
                <a:avLst/>
              </a:prstGeom>
              <a:noFill/>
              <a:ln w="9525">
                <a:noFill/>
                <a:miter lim="800000"/>
                <a:headEnd/>
                <a:tailEnd/>
              </a:ln>
            </p:spPr>
            <p:txBody>
              <a:bodyPr/>
              <a:lstStyle/>
              <a:p>
                <a:pPr>
                  <a:defRPr/>
                </a:pPr>
                <a:endParaRPr lang="en-US"/>
              </a:p>
            </p:txBody>
          </p:sp>
          <p:sp>
            <p:nvSpPr>
              <p:cNvPr id="385460" name="Rectangle 1460"/>
              <p:cNvSpPr>
                <a:spLocks noChangeArrowheads="1"/>
              </p:cNvSpPr>
              <p:nvPr/>
            </p:nvSpPr>
            <p:spPr bwMode="auto">
              <a:xfrm>
                <a:off x="1020" y="1759"/>
                <a:ext cx="22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IF </a:t>
                </a:r>
                <a:endParaRPr lang="en-US">
                  <a:effectLst>
                    <a:outerShdw blurRad="38100" dist="38100" dir="2700000" algn="tl">
                      <a:srgbClr val="C0C0C0"/>
                    </a:outerShdw>
                  </a:effectLst>
                </a:endParaRPr>
              </a:p>
            </p:txBody>
          </p:sp>
          <p:sp>
            <p:nvSpPr>
              <p:cNvPr id="385461" name="Rectangle 1461"/>
              <p:cNvSpPr>
                <a:spLocks noChangeArrowheads="1"/>
              </p:cNvSpPr>
              <p:nvPr/>
            </p:nvSpPr>
            <p:spPr bwMode="auto">
              <a:xfrm>
                <a:off x="1177" y="1759"/>
                <a:ext cx="122"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x</a:t>
                </a:r>
                <a:endParaRPr lang="en-US">
                  <a:effectLst>
                    <a:outerShdw blurRad="38100" dist="38100" dir="2700000" algn="tl">
                      <a:srgbClr val="C0C0C0"/>
                    </a:outerShdw>
                  </a:effectLst>
                </a:endParaRPr>
              </a:p>
            </p:txBody>
          </p:sp>
          <p:sp>
            <p:nvSpPr>
              <p:cNvPr id="385462" name="Rectangle 1462"/>
              <p:cNvSpPr>
                <a:spLocks noChangeArrowheads="1"/>
              </p:cNvSpPr>
              <p:nvPr/>
            </p:nvSpPr>
            <p:spPr bwMode="auto">
              <a:xfrm>
                <a:off x="1238" y="1759"/>
                <a:ext cx="225"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 is </a:t>
                </a:r>
                <a:endParaRPr lang="en-US">
                  <a:effectLst>
                    <a:outerShdw blurRad="38100" dist="38100" dir="2700000" algn="tl">
                      <a:srgbClr val="C0C0C0"/>
                    </a:outerShdw>
                  </a:effectLst>
                </a:endParaRPr>
              </a:p>
            </p:txBody>
          </p:sp>
          <p:sp>
            <p:nvSpPr>
              <p:cNvPr id="385463" name="Rectangle 1463"/>
              <p:cNvSpPr>
                <a:spLocks noChangeArrowheads="1"/>
              </p:cNvSpPr>
              <p:nvPr/>
            </p:nvSpPr>
            <p:spPr bwMode="auto">
              <a:xfrm>
                <a:off x="1401" y="1759"/>
                <a:ext cx="146" cy="201"/>
              </a:xfrm>
              <a:prstGeom prst="rect">
                <a:avLst/>
              </a:prstGeom>
              <a:noFill/>
              <a:ln w="9525">
                <a:noFill/>
                <a:miter lim="800000"/>
                <a:headEnd/>
                <a:tailEnd/>
              </a:ln>
            </p:spPr>
            <p:txBody>
              <a:bodyPr wrap="none" lIns="0" tIns="0" rIns="0" bIns="0">
                <a:spAutoFit/>
              </a:bodyPr>
              <a:lstStyle/>
              <a:p>
                <a:pPr marL="342900" indent="-342900">
                  <a:defRPr/>
                </a:pPr>
                <a:r>
                  <a:rPr lang="en-US" sz="1800" i="1">
                    <a:solidFill>
                      <a:srgbClr val="000000"/>
                    </a:solidFill>
                    <a:effectLst/>
                    <a:latin typeface="Times New Roman" pitchFamily="18" charset="0"/>
                  </a:rPr>
                  <a:t>A</a:t>
                </a:r>
                <a:endParaRPr lang="en-US">
                  <a:effectLst>
                    <a:outerShdw blurRad="38100" dist="38100" dir="2700000" algn="tl">
                      <a:srgbClr val="C0C0C0"/>
                    </a:outerShdw>
                  </a:effectLst>
                </a:endParaRPr>
              </a:p>
            </p:txBody>
          </p:sp>
          <p:sp>
            <p:nvSpPr>
              <p:cNvPr id="385464" name="Rectangle 1464"/>
              <p:cNvSpPr>
                <a:spLocks noChangeArrowheads="1"/>
              </p:cNvSpPr>
              <p:nvPr/>
            </p:nvSpPr>
            <p:spPr bwMode="auto">
              <a:xfrm>
                <a:off x="1486" y="1759"/>
                <a:ext cx="441" cy="201"/>
              </a:xfrm>
              <a:prstGeom prst="rect">
                <a:avLst/>
              </a:prstGeom>
              <a:noFill/>
              <a:ln w="9525">
                <a:noFill/>
                <a:miter lim="800000"/>
                <a:headEnd/>
                <a:tailEnd/>
              </a:ln>
            </p:spPr>
            <p:txBody>
              <a:bodyPr wrap="none" lIns="0" tIns="0" rIns="0" bIns="0">
                <a:spAutoFit/>
              </a:bodyPr>
              <a:lstStyle/>
              <a:p>
                <a:pPr marL="342900" indent="-342900">
                  <a:defRPr/>
                </a:pPr>
                <a:r>
                  <a:rPr lang="en-US" sz="1800">
                    <a:solidFill>
                      <a:srgbClr val="000000"/>
                    </a:solidFill>
                    <a:effectLst/>
                    <a:latin typeface="Times New Roman" pitchFamily="18" charset="0"/>
                  </a:rPr>
                  <a:t>3 (0.0)</a:t>
                </a:r>
                <a:endParaRPr lang="en-US">
                  <a:effectLst>
                    <a:outerShdw blurRad="38100" dist="38100" dir="2700000" algn="tl">
                      <a:srgbClr val="C0C0C0"/>
                    </a:outerShdw>
                  </a:effectLst>
                </a:endParaRPr>
              </a:p>
            </p:txBody>
          </p:sp>
          <p:sp>
            <p:nvSpPr>
              <p:cNvPr id="385465" name="Line 1465"/>
              <p:cNvSpPr>
                <a:spLocks noChangeShapeType="1"/>
              </p:cNvSpPr>
              <p:nvPr/>
            </p:nvSpPr>
            <p:spPr bwMode="auto">
              <a:xfrm>
                <a:off x="4095" y="1012"/>
                <a:ext cx="1100" cy="1"/>
              </a:xfrm>
              <a:prstGeom prst="line">
                <a:avLst/>
              </a:prstGeom>
              <a:noFill/>
              <a:ln w="1">
                <a:solidFill>
                  <a:srgbClr val="000000"/>
                </a:solidFill>
                <a:prstDash val="solid"/>
                <a:round/>
                <a:headEnd/>
                <a:tailEnd/>
              </a:ln>
            </p:spPr>
            <p:txBody>
              <a:bodyPr/>
              <a:lstStyle/>
              <a:p>
                <a:pPr>
                  <a:defRPr/>
                </a:pPr>
                <a:endParaRPr lang="en-US"/>
              </a:p>
            </p:txBody>
          </p:sp>
          <p:sp>
            <p:nvSpPr>
              <p:cNvPr id="385466" name="Line 1466"/>
              <p:cNvSpPr>
                <a:spLocks noChangeShapeType="1"/>
              </p:cNvSpPr>
              <p:nvPr/>
            </p:nvSpPr>
            <p:spPr bwMode="auto">
              <a:xfrm>
                <a:off x="4095" y="2065"/>
                <a:ext cx="1100" cy="1"/>
              </a:xfrm>
              <a:prstGeom prst="line">
                <a:avLst/>
              </a:prstGeom>
              <a:noFill/>
              <a:ln w="1">
                <a:solidFill>
                  <a:srgbClr val="000000"/>
                </a:solidFill>
                <a:prstDash val="solid"/>
                <a:round/>
                <a:headEnd/>
                <a:tailEnd/>
              </a:ln>
            </p:spPr>
            <p:txBody>
              <a:bodyPr/>
              <a:lstStyle/>
              <a:p>
                <a:pPr>
                  <a:defRPr/>
                </a:pPr>
                <a:endParaRPr lang="en-US"/>
              </a:p>
            </p:txBody>
          </p:sp>
        </p:grpSp>
        <p:grpSp>
          <p:nvGrpSpPr>
            <p:cNvPr id="6" name="Group 1470"/>
            <p:cNvGrpSpPr>
              <a:grpSpLocks/>
            </p:cNvGrpSpPr>
            <p:nvPr/>
          </p:nvGrpSpPr>
          <p:grpSpPr bwMode="auto">
            <a:xfrm>
              <a:off x="307" y="848"/>
              <a:ext cx="5136" cy="3264"/>
              <a:chOff x="307" y="848"/>
              <a:chExt cx="5136" cy="3264"/>
            </a:xfrm>
          </p:grpSpPr>
          <p:sp>
            <p:nvSpPr>
              <p:cNvPr id="385468" name="Rectangle 1468"/>
              <p:cNvSpPr>
                <a:spLocks noChangeArrowheads="1"/>
              </p:cNvSpPr>
              <p:nvPr/>
            </p:nvSpPr>
            <p:spPr bwMode="auto">
              <a:xfrm>
                <a:off x="307" y="848"/>
                <a:ext cx="5136" cy="3264"/>
              </a:xfrm>
              <a:prstGeom prst="rect">
                <a:avLst/>
              </a:prstGeom>
              <a:solidFill>
                <a:srgbClr val="FFFFFF"/>
              </a:solidFill>
              <a:ln w="9525">
                <a:noFill/>
                <a:miter lim="800000"/>
                <a:headEnd/>
                <a:tailEnd/>
              </a:ln>
            </p:spPr>
            <p:txBody>
              <a:bodyPr/>
              <a:lstStyle/>
              <a:p>
                <a:pPr>
                  <a:defRPr/>
                </a:pPr>
                <a:endParaRPr lang="en-US"/>
              </a:p>
            </p:txBody>
          </p:sp>
          <p:sp>
            <p:nvSpPr>
              <p:cNvPr id="385469" name="Rectangle 1469"/>
              <p:cNvSpPr>
                <a:spLocks noChangeArrowheads="1"/>
              </p:cNvSpPr>
              <p:nvPr/>
            </p:nvSpPr>
            <p:spPr bwMode="auto">
              <a:xfrm>
                <a:off x="307" y="848"/>
                <a:ext cx="5136" cy="3264"/>
              </a:xfrm>
              <a:prstGeom prst="rect">
                <a:avLst/>
              </a:prstGeom>
              <a:noFill/>
              <a:ln w="8" cap="rnd">
                <a:solidFill>
                  <a:srgbClr val="FFFFFF"/>
                </a:solidFill>
                <a:prstDash val="solid"/>
                <a:miter lim="800000"/>
                <a:headEnd/>
                <a:tailEnd/>
              </a:ln>
            </p:spPr>
            <p:txBody>
              <a:bodyPr/>
              <a:lstStyle/>
              <a:p>
                <a:pPr>
                  <a:defRPr/>
                </a:pPr>
                <a:endParaRPr lang="en-US"/>
              </a:p>
            </p:txBody>
          </p:sp>
        </p:grpSp>
        <p:grpSp>
          <p:nvGrpSpPr>
            <p:cNvPr id="7" name="Group 1758"/>
            <p:cNvGrpSpPr>
              <a:grpSpLocks/>
            </p:cNvGrpSpPr>
            <p:nvPr/>
          </p:nvGrpSpPr>
          <p:grpSpPr bwMode="auto">
            <a:xfrm>
              <a:off x="462" y="942"/>
              <a:ext cx="4872" cy="3090"/>
              <a:chOff x="462" y="942"/>
              <a:chExt cx="4872" cy="3090"/>
            </a:xfrm>
          </p:grpSpPr>
          <p:grpSp>
            <p:nvGrpSpPr>
              <p:cNvPr id="8" name="Group 1671"/>
              <p:cNvGrpSpPr>
                <a:grpSpLocks/>
              </p:cNvGrpSpPr>
              <p:nvPr/>
            </p:nvGrpSpPr>
            <p:grpSpPr bwMode="auto">
              <a:xfrm>
                <a:off x="462" y="942"/>
                <a:ext cx="4872" cy="3090"/>
                <a:chOff x="462" y="942"/>
                <a:chExt cx="4872" cy="3090"/>
              </a:xfrm>
            </p:grpSpPr>
            <p:sp>
              <p:nvSpPr>
                <p:cNvPr id="385471" name="Rectangle 1471"/>
                <p:cNvSpPr>
                  <a:spLocks noChangeArrowheads="1"/>
                </p:cNvSpPr>
                <p:nvPr/>
              </p:nvSpPr>
              <p:spPr bwMode="auto">
                <a:xfrm>
                  <a:off x="669" y="1012"/>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472" name="Rectangle 1472"/>
                <p:cNvSpPr>
                  <a:spLocks noChangeArrowheads="1"/>
                </p:cNvSpPr>
                <p:nvPr/>
              </p:nvSpPr>
              <p:spPr bwMode="auto">
                <a:xfrm>
                  <a:off x="1541" y="1151"/>
                  <a:ext cx="211" cy="140"/>
                </a:xfrm>
                <a:prstGeom prst="rect">
                  <a:avLst/>
                </a:prstGeom>
                <a:noFill/>
                <a:ln w="1">
                  <a:solidFill>
                    <a:srgbClr val="000000"/>
                  </a:solidFill>
                  <a:prstDash val="solid"/>
                  <a:miter lim="800000"/>
                  <a:headEnd/>
                  <a:tailEnd/>
                </a:ln>
              </p:spPr>
              <p:txBody>
                <a:bodyPr/>
                <a:lstStyle/>
                <a:p>
                  <a:pPr>
                    <a:defRPr/>
                  </a:pPr>
                  <a:endParaRPr lang="en-US"/>
                </a:p>
              </p:txBody>
            </p:sp>
            <p:sp>
              <p:nvSpPr>
                <p:cNvPr id="385473" name="Rectangle 1473"/>
                <p:cNvSpPr>
                  <a:spLocks noChangeArrowheads="1"/>
                </p:cNvSpPr>
                <p:nvPr/>
              </p:nvSpPr>
              <p:spPr bwMode="auto">
                <a:xfrm>
                  <a:off x="1544" y="1147"/>
                  <a:ext cx="203" cy="177"/>
                </a:xfrm>
                <a:prstGeom prst="rect">
                  <a:avLst/>
                </a:prstGeom>
                <a:noFill/>
                <a:ln w="9525">
                  <a:noFill/>
                  <a:miter lim="800000"/>
                  <a:headEnd/>
                  <a:tailEnd/>
                </a:ln>
              </p:spPr>
              <p:txBody>
                <a:bodyPr/>
                <a:lstStyle/>
                <a:p>
                  <a:pPr>
                    <a:defRPr/>
                  </a:pPr>
                  <a:endParaRPr lang="en-US"/>
                </a:p>
              </p:txBody>
            </p:sp>
            <p:sp>
              <p:nvSpPr>
                <p:cNvPr id="385474" name="Rectangle 1474"/>
                <p:cNvSpPr>
                  <a:spLocks noChangeArrowheads="1"/>
                </p:cNvSpPr>
                <p:nvPr/>
              </p:nvSpPr>
              <p:spPr bwMode="auto">
                <a:xfrm>
                  <a:off x="1573" y="1151"/>
                  <a:ext cx="143" cy="15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600" i="1" dirty="0">
                      <a:solidFill>
                        <a:srgbClr val="000000"/>
                      </a:solidFill>
                      <a:effectLst/>
                      <a:latin typeface="Times New Roman" pitchFamily="18" charset="0"/>
                    </a:rPr>
                    <a:t>A</a:t>
                  </a:r>
                  <a:r>
                    <a:rPr lang="en-US" sz="1600" dirty="0">
                      <a:solidFill>
                        <a:srgbClr val="000000"/>
                      </a:solidFill>
                      <a:effectLst/>
                      <a:latin typeface="Times New Roman" pitchFamily="18" charset="0"/>
                    </a:rPr>
                    <a:t>3</a:t>
                  </a:r>
                  <a:endParaRPr lang="en-US" dirty="0">
                    <a:effectLst>
                      <a:outerShdw blurRad="38100" dist="38100" dir="2700000" algn="tl">
                        <a:srgbClr val="C0C0C0"/>
                      </a:outerShdw>
                    </a:effectLst>
                  </a:endParaRPr>
                </a:p>
              </p:txBody>
            </p:sp>
            <p:sp>
              <p:nvSpPr>
                <p:cNvPr id="385476" name="Rectangle 1476"/>
                <p:cNvSpPr>
                  <a:spLocks noChangeArrowheads="1"/>
                </p:cNvSpPr>
                <p:nvPr/>
              </p:nvSpPr>
              <p:spPr bwMode="auto">
                <a:xfrm>
                  <a:off x="534" y="974"/>
                  <a:ext cx="106" cy="160"/>
                </a:xfrm>
                <a:prstGeom prst="rect">
                  <a:avLst/>
                </a:prstGeom>
                <a:noFill/>
                <a:ln w="9525">
                  <a:noFill/>
                  <a:miter lim="800000"/>
                  <a:headEnd/>
                  <a:tailEnd/>
                </a:ln>
              </p:spPr>
              <p:txBody>
                <a:bodyPr/>
                <a:lstStyle/>
                <a:p>
                  <a:pPr>
                    <a:defRPr/>
                  </a:pPr>
                  <a:endParaRPr lang="en-US"/>
                </a:p>
              </p:txBody>
            </p:sp>
            <p:sp>
              <p:nvSpPr>
                <p:cNvPr id="385477" name="Rectangle 1477"/>
                <p:cNvSpPr>
                  <a:spLocks noChangeArrowheads="1"/>
                </p:cNvSpPr>
                <p:nvPr/>
              </p:nvSpPr>
              <p:spPr bwMode="auto">
                <a:xfrm>
                  <a:off x="580" y="978"/>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478" name="Rectangle 1478"/>
                <p:cNvSpPr>
                  <a:spLocks noChangeArrowheads="1"/>
                </p:cNvSpPr>
                <p:nvPr/>
              </p:nvSpPr>
              <p:spPr bwMode="auto">
                <a:xfrm>
                  <a:off x="534" y="1503"/>
                  <a:ext cx="106" cy="160"/>
                </a:xfrm>
                <a:prstGeom prst="rect">
                  <a:avLst/>
                </a:prstGeom>
                <a:noFill/>
                <a:ln w="9525">
                  <a:noFill/>
                  <a:miter lim="800000"/>
                  <a:headEnd/>
                  <a:tailEnd/>
                </a:ln>
              </p:spPr>
              <p:txBody>
                <a:bodyPr/>
                <a:lstStyle/>
                <a:p>
                  <a:pPr>
                    <a:defRPr/>
                  </a:pPr>
                  <a:endParaRPr lang="en-US"/>
                </a:p>
              </p:txBody>
            </p:sp>
            <p:sp>
              <p:nvSpPr>
                <p:cNvPr id="385479" name="Rectangle 1479"/>
                <p:cNvSpPr>
                  <a:spLocks noChangeArrowheads="1"/>
                </p:cNvSpPr>
                <p:nvPr/>
              </p:nvSpPr>
              <p:spPr bwMode="auto">
                <a:xfrm>
                  <a:off x="580" y="1507"/>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480" name="Rectangle 1480"/>
                <p:cNvSpPr>
                  <a:spLocks noChangeArrowheads="1"/>
                </p:cNvSpPr>
                <p:nvPr/>
              </p:nvSpPr>
              <p:spPr bwMode="auto">
                <a:xfrm>
                  <a:off x="1708" y="1540"/>
                  <a:ext cx="120" cy="160"/>
                </a:xfrm>
                <a:prstGeom prst="rect">
                  <a:avLst/>
                </a:prstGeom>
                <a:noFill/>
                <a:ln w="9525">
                  <a:noFill/>
                  <a:miter lim="800000"/>
                  <a:headEnd/>
                  <a:tailEnd/>
                </a:ln>
              </p:spPr>
              <p:txBody>
                <a:bodyPr/>
                <a:lstStyle/>
                <a:p>
                  <a:pPr>
                    <a:defRPr/>
                  </a:pPr>
                  <a:endParaRPr lang="en-US"/>
                </a:p>
              </p:txBody>
            </p:sp>
            <p:sp>
              <p:nvSpPr>
                <p:cNvPr id="385481" name="Rectangle 1481"/>
                <p:cNvSpPr>
                  <a:spLocks noChangeArrowheads="1"/>
                </p:cNvSpPr>
                <p:nvPr/>
              </p:nvSpPr>
              <p:spPr bwMode="auto">
                <a:xfrm>
                  <a:off x="1731" y="1544"/>
                  <a:ext cx="7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endParaRPr lang="en-US" dirty="0">
                    <a:effectLst>
                      <a:outerShdw blurRad="38100" dist="38100" dir="2700000" algn="tl">
                        <a:srgbClr val="C0C0C0"/>
                      </a:outerShdw>
                    </a:effectLst>
                  </a:endParaRPr>
                </a:p>
              </p:txBody>
            </p:sp>
            <p:sp>
              <p:nvSpPr>
                <p:cNvPr id="385482" name="Rectangle 1482"/>
                <p:cNvSpPr>
                  <a:spLocks noChangeArrowheads="1"/>
                </p:cNvSpPr>
                <p:nvPr/>
              </p:nvSpPr>
              <p:spPr bwMode="auto">
                <a:xfrm>
                  <a:off x="2065" y="974"/>
                  <a:ext cx="105" cy="160"/>
                </a:xfrm>
                <a:prstGeom prst="rect">
                  <a:avLst/>
                </a:prstGeom>
                <a:noFill/>
                <a:ln w="9525">
                  <a:noFill/>
                  <a:miter lim="800000"/>
                  <a:headEnd/>
                  <a:tailEnd/>
                </a:ln>
              </p:spPr>
              <p:txBody>
                <a:bodyPr/>
                <a:lstStyle/>
                <a:p>
                  <a:pPr>
                    <a:defRPr/>
                  </a:pPr>
                  <a:endParaRPr lang="en-US"/>
                </a:p>
              </p:txBody>
            </p:sp>
            <p:sp>
              <p:nvSpPr>
                <p:cNvPr id="385483" name="Rectangle 1483"/>
                <p:cNvSpPr>
                  <a:spLocks noChangeArrowheads="1"/>
                </p:cNvSpPr>
                <p:nvPr/>
              </p:nvSpPr>
              <p:spPr bwMode="auto">
                <a:xfrm>
                  <a:off x="2111" y="978"/>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484" name="Rectangle 1484"/>
                <p:cNvSpPr>
                  <a:spLocks noChangeArrowheads="1"/>
                </p:cNvSpPr>
                <p:nvPr/>
              </p:nvSpPr>
              <p:spPr bwMode="auto">
                <a:xfrm>
                  <a:off x="2770" y="1540"/>
                  <a:ext cx="119" cy="160"/>
                </a:xfrm>
                <a:prstGeom prst="rect">
                  <a:avLst/>
                </a:prstGeom>
                <a:noFill/>
                <a:ln w="9525">
                  <a:noFill/>
                  <a:miter lim="800000"/>
                  <a:headEnd/>
                  <a:tailEnd/>
                </a:ln>
              </p:spPr>
              <p:txBody>
                <a:bodyPr/>
                <a:lstStyle/>
                <a:p>
                  <a:pPr>
                    <a:defRPr/>
                  </a:pPr>
                  <a:endParaRPr lang="en-US"/>
                </a:p>
              </p:txBody>
            </p:sp>
            <p:sp>
              <p:nvSpPr>
                <p:cNvPr id="385486" name="Rectangle 1486"/>
                <p:cNvSpPr>
                  <a:spLocks noChangeArrowheads="1"/>
                </p:cNvSpPr>
                <p:nvPr/>
              </p:nvSpPr>
              <p:spPr bwMode="auto">
                <a:xfrm>
                  <a:off x="2825" y="1544"/>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y</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487" name="Rectangle 1487"/>
                <p:cNvSpPr>
                  <a:spLocks noChangeArrowheads="1"/>
                </p:cNvSpPr>
                <p:nvPr/>
              </p:nvSpPr>
              <p:spPr bwMode="auto">
                <a:xfrm>
                  <a:off x="2065" y="1503"/>
                  <a:ext cx="105" cy="160"/>
                </a:xfrm>
                <a:prstGeom prst="rect">
                  <a:avLst/>
                </a:prstGeom>
                <a:noFill/>
                <a:ln w="9525">
                  <a:noFill/>
                  <a:miter lim="800000"/>
                  <a:headEnd/>
                  <a:tailEnd/>
                </a:ln>
              </p:spPr>
              <p:txBody>
                <a:bodyPr/>
                <a:lstStyle/>
                <a:p>
                  <a:pPr>
                    <a:defRPr/>
                  </a:pPr>
                  <a:endParaRPr lang="en-US"/>
                </a:p>
              </p:txBody>
            </p:sp>
            <p:sp>
              <p:nvSpPr>
                <p:cNvPr id="385488" name="Rectangle 1488"/>
                <p:cNvSpPr>
                  <a:spLocks noChangeArrowheads="1"/>
                </p:cNvSpPr>
                <p:nvPr/>
              </p:nvSpPr>
              <p:spPr bwMode="auto">
                <a:xfrm>
                  <a:off x="2111" y="1507"/>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489" name="Rectangle 1489"/>
                <p:cNvSpPr>
                  <a:spLocks noChangeArrowheads="1"/>
                </p:cNvSpPr>
                <p:nvPr/>
              </p:nvSpPr>
              <p:spPr bwMode="auto">
                <a:xfrm>
                  <a:off x="3232" y="1540"/>
                  <a:ext cx="116" cy="160"/>
                </a:xfrm>
                <a:prstGeom prst="rect">
                  <a:avLst/>
                </a:prstGeom>
                <a:noFill/>
                <a:ln w="9525">
                  <a:noFill/>
                  <a:miter lim="800000"/>
                  <a:headEnd/>
                  <a:tailEnd/>
                </a:ln>
              </p:spPr>
              <p:txBody>
                <a:bodyPr/>
                <a:lstStyle/>
                <a:p>
                  <a:pPr>
                    <a:defRPr/>
                  </a:pPr>
                  <a:endParaRPr lang="en-US"/>
                </a:p>
              </p:txBody>
            </p:sp>
            <p:sp>
              <p:nvSpPr>
                <p:cNvPr id="385490" name="Rectangle 1490"/>
                <p:cNvSpPr>
                  <a:spLocks noChangeArrowheads="1"/>
                </p:cNvSpPr>
                <p:nvPr/>
              </p:nvSpPr>
              <p:spPr bwMode="auto">
                <a:xfrm>
                  <a:off x="3256" y="1544"/>
                  <a:ext cx="68"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Y</a:t>
                  </a:r>
                  <a:endParaRPr lang="en-US" dirty="0">
                    <a:effectLst>
                      <a:outerShdw blurRad="38100" dist="38100" dir="2700000" algn="tl">
                        <a:srgbClr val="C0C0C0"/>
                      </a:outerShdw>
                    </a:effectLst>
                  </a:endParaRPr>
                </a:p>
              </p:txBody>
            </p:sp>
            <p:sp>
              <p:nvSpPr>
                <p:cNvPr id="385491" name="Rectangle 1491"/>
                <p:cNvSpPr>
                  <a:spLocks noChangeArrowheads="1"/>
                </p:cNvSpPr>
                <p:nvPr/>
              </p:nvSpPr>
              <p:spPr bwMode="auto">
                <a:xfrm>
                  <a:off x="1881" y="1345"/>
                  <a:ext cx="192" cy="160"/>
                </a:xfrm>
                <a:prstGeom prst="rect">
                  <a:avLst/>
                </a:prstGeom>
                <a:noFill/>
                <a:ln w="9525">
                  <a:noFill/>
                  <a:miter lim="800000"/>
                  <a:headEnd/>
                  <a:tailEnd/>
                </a:ln>
              </p:spPr>
              <p:txBody>
                <a:bodyPr/>
                <a:lstStyle/>
                <a:p>
                  <a:pPr>
                    <a:defRPr/>
                  </a:pPr>
                  <a:endParaRPr lang="en-US"/>
                </a:p>
              </p:txBody>
            </p:sp>
            <p:sp>
              <p:nvSpPr>
                <p:cNvPr id="385492" name="Rectangle 1492"/>
                <p:cNvSpPr>
                  <a:spLocks noChangeArrowheads="1"/>
                </p:cNvSpPr>
                <p:nvPr/>
              </p:nvSpPr>
              <p:spPr bwMode="auto">
                <a:xfrm>
                  <a:off x="1903" y="1349"/>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0.0</a:t>
                  </a:r>
                  <a:endParaRPr lang="en-US" dirty="0">
                    <a:effectLst>
                      <a:outerShdw blurRad="38100" dist="38100" dir="2700000" algn="tl">
                        <a:srgbClr val="C0C0C0"/>
                      </a:outerShdw>
                    </a:effectLst>
                  </a:endParaRPr>
                </a:p>
              </p:txBody>
            </p:sp>
            <p:sp>
              <p:nvSpPr>
                <p:cNvPr id="385493" name="Rectangle 1493"/>
                <p:cNvSpPr>
                  <a:spLocks noChangeArrowheads="1"/>
                </p:cNvSpPr>
                <p:nvPr/>
              </p:nvSpPr>
              <p:spPr bwMode="auto">
                <a:xfrm>
                  <a:off x="947" y="1540"/>
                  <a:ext cx="149" cy="160"/>
                </a:xfrm>
                <a:prstGeom prst="rect">
                  <a:avLst/>
                </a:prstGeom>
                <a:noFill/>
                <a:ln w="9525">
                  <a:noFill/>
                  <a:miter lim="800000"/>
                  <a:headEnd/>
                  <a:tailEnd/>
                </a:ln>
              </p:spPr>
              <p:txBody>
                <a:bodyPr/>
                <a:lstStyle/>
                <a:p>
                  <a:pPr>
                    <a:defRPr/>
                  </a:pPr>
                  <a:endParaRPr lang="en-US"/>
                </a:p>
              </p:txBody>
            </p:sp>
            <p:sp>
              <p:nvSpPr>
                <p:cNvPr id="385495" name="Rectangle 1495"/>
                <p:cNvSpPr>
                  <a:spLocks noChangeArrowheads="1"/>
                </p:cNvSpPr>
                <p:nvPr/>
              </p:nvSpPr>
              <p:spPr bwMode="auto">
                <a:xfrm>
                  <a:off x="1017" y="1544"/>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496" name="Line 1496"/>
                <p:cNvSpPr>
                  <a:spLocks noChangeShapeType="1"/>
                </p:cNvSpPr>
                <p:nvPr/>
              </p:nvSpPr>
              <p:spPr bwMode="auto">
                <a:xfrm>
                  <a:off x="1021" y="1499"/>
                  <a:ext cx="1" cy="38"/>
                </a:xfrm>
                <a:prstGeom prst="line">
                  <a:avLst/>
                </a:prstGeom>
                <a:noFill/>
                <a:ln w="1">
                  <a:solidFill>
                    <a:srgbClr val="000000"/>
                  </a:solidFill>
                  <a:prstDash val="solid"/>
                  <a:round/>
                  <a:headEnd/>
                  <a:tailEnd/>
                </a:ln>
              </p:spPr>
              <p:txBody>
                <a:bodyPr/>
                <a:lstStyle/>
                <a:p>
                  <a:pPr>
                    <a:defRPr/>
                  </a:pPr>
                  <a:endParaRPr lang="en-US"/>
                </a:p>
              </p:txBody>
            </p:sp>
            <p:sp>
              <p:nvSpPr>
                <p:cNvPr id="385497" name="Line 1497"/>
                <p:cNvSpPr>
                  <a:spLocks noChangeShapeType="1"/>
                </p:cNvSpPr>
                <p:nvPr/>
              </p:nvSpPr>
              <p:spPr bwMode="auto">
                <a:xfrm>
                  <a:off x="2830" y="1447"/>
                  <a:ext cx="737" cy="1"/>
                </a:xfrm>
                <a:prstGeom prst="line">
                  <a:avLst/>
                </a:prstGeom>
                <a:noFill/>
                <a:ln w="1">
                  <a:solidFill>
                    <a:srgbClr val="000000"/>
                  </a:solidFill>
                  <a:prstDash val="solid"/>
                  <a:round/>
                  <a:headEnd/>
                  <a:tailEnd/>
                </a:ln>
              </p:spPr>
              <p:txBody>
                <a:bodyPr/>
                <a:lstStyle/>
                <a:p>
                  <a:pPr>
                    <a:defRPr/>
                  </a:pPr>
                  <a:endParaRPr lang="en-US"/>
                </a:p>
              </p:txBody>
            </p:sp>
            <p:sp>
              <p:nvSpPr>
                <p:cNvPr id="385498" name="Rectangle 1498"/>
                <p:cNvSpPr>
                  <a:spLocks noChangeArrowheads="1"/>
                </p:cNvSpPr>
                <p:nvPr/>
              </p:nvSpPr>
              <p:spPr bwMode="auto">
                <a:xfrm>
                  <a:off x="3953" y="1505"/>
                  <a:ext cx="106" cy="160"/>
                </a:xfrm>
                <a:prstGeom prst="rect">
                  <a:avLst/>
                </a:prstGeom>
                <a:noFill/>
                <a:ln w="9525">
                  <a:noFill/>
                  <a:miter lim="800000"/>
                  <a:headEnd/>
                  <a:tailEnd/>
                </a:ln>
              </p:spPr>
              <p:txBody>
                <a:bodyPr/>
                <a:lstStyle/>
                <a:p>
                  <a:pPr>
                    <a:defRPr/>
                  </a:pPr>
                  <a:endParaRPr lang="en-US"/>
                </a:p>
              </p:txBody>
            </p:sp>
            <p:sp>
              <p:nvSpPr>
                <p:cNvPr id="385499" name="Rectangle 1499"/>
                <p:cNvSpPr>
                  <a:spLocks noChangeArrowheads="1"/>
                </p:cNvSpPr>
                <p:nvPr/>
              </p:nvSpPr>
              <p:spPr bwMode="auto">
                <a:xfrm>
                  <a:off x="3999" y="1509"/>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500" name="Rectangle 1500"/>
                <p:cNvSpPr>
                  <a:spLocks noChangeArrowheads="1"/>
                </p:cNvSpPr>
                <p:nvPr/>
              </p:nvSpPr>
              <p:spPr bwMode="auto">
                <a:xfrm>
                  <a:off x="3896" y="1283"/>
                  <a:ext cx="192" cy="160"/>
                </a:xfrm>
                <a:prstGeom prst="rect">
                  <a:avLst/>
                </a:prstGeom>
                <a:noFill/>
                <a:ln w="9525">
                  <a:noFill/>
                  <a:miter lim="800000"/>
                  <a:headEnd/>
                  <a:tailEnd/>
                </a:ln>
              </p:spPr>
              <p:txBody>
                <a:bodyPr/>
                <a:lstStyle/>
                <a:p>
                  <a:pPr>
                    <a:defRPr/>
                  </a:pPr>
                  <a:endParaRPr lang="en-US"/>
                </a:p>
              </p:txBody>
            </p:sp>
            <p:sp>
              <p:nvSpPr>
                <p:cNvPr id="385501" name="Rectangle 1501"/>
                <p:cNvSpPr>
                  <a:spLocks noChangeArrowheads="1"/>
                </p:cNvSpPr>
                <p:nvPr/>
              </p:nvSpPr>
              <p:spPr bwMode="auto">
                <a:xfrm>
                  <a:off x="3917" y="1287"/>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0.1</a:t>
                  </a:r>
                  <a:endParaRPr lang="en-US" dirty="0">
                    <a:effectLst>
                      <a:outerShdw blurRad="38100" dist="38100" dir="2700000" algn="tl">
                        <a:srgbClr val="C0C0C0"/>
                      </a:outerShdw>
                    </a:effectLst>
                  </a:endParaRPr>
                </a:p>
              </p:txBody>
            </p:sp>
            <p:sp>
              <p:nvSpPr>
                <p:cNvPr id="385502" name="Line 1502"/>
                <p:cNvSpPr>
                  <a:spLocks noChangeShapeType="1"/>
                </p:cNvSpPr>
                <p:nvPr/>
              </p:nvSpPr>
              <p:spPr bwMode="auto">
                <a:xfrm flipV="1">
                  <a:off x="3878" y="1449"/>
                  <a:ext cx="454" cy="0"/>
                </a:xfrm>
                <a:prstGeom prst="line">
                  <a:avLst/>
                </a:prstGeom>
                <a:noFill/>
                <a:ln w="1">
                  <a:solidFill>
                    <a:srgbClr val="000000"/>
                  </a:solidFill>
                  <a:prstDash val="solid"/>
                  <a:round/>
                  <a:headEnd/>
                  <a:tailEnd/>
                </a:ln>
              </p:spPr>
              <p:txBody>
                <a:bodyPr/>
                <a:lstStyle/>
                <a:p>
                  <a:pPr>
                    <a:defRPr/>
                  </a:pPr>
                  <a:endParaRPr lang="en-US"/>
                </a:p>
              </p:txBody>
            </p:sp>
            <p:sp>
              <p:nvSpPr>
                <p:cNvPr id="385503" name="Freeform 1503"/>
                <p:cNvSpPr>
                  <a:spLocks/>
                </p:cNvSpPr>
                <p:nvPr/>
              </p:nvSpPr>
              <p:spPr bwMode="auto">
                <a:xfrm>
                  <a:off x="3950" y="1418"/>
                  <a:ext cx="57" cy="56"/>
                </a:xfrm>
                <a:custGeom>
                  <a:avLst/>
                  <a:gdLst/>
                  <a:ahLst/>
                  <a:cxnLst>
                    <a:cxn ang="0">
                      <a:pos x="0" y="0"/>
                    </a:cxn>
                    <a:cxn ang="0">
                      <a:pos x="57" y="26"/>
                    </a:cxn>
                    <a:cxn ang="0">
                      <a:pos x="0" y="56"/>
                    </a:cxn>
                    <a:cxn ang="0">
                      <a:pos x="0" y="0"/>
                    </a:cxn>
                  </a:cxnLst>
                  <a:rect l="0" t="0" r="r" b="b"/>
                  <a:pathLst>
                    <a:path w="57" h="56">
                      <a:moveTo>
                        <a:pt x="0" y="0"/>
                      </a:moveTo>
                      <a:lnTo>
                        <a:pt x="57" y="26"/>
                      </a:lnTo>
                      <a:lnTo>
                        <a:pt x="0" y="56"/>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504" name="Freeform 1504"/>
                <p:cNvSpPr>
                  <a:spLocks/>
                </p:cNvSpPr>
                <p:nvPr/>
              </p:nvSpPr>
              <p:spPr bwMode="auto">
                <a:xfrm>
                  <a:off x="3950" y="1418"/>
                  <a:ext cx="57" cy="56"/>
                </a:xfrm>
                <a:custGeom>
                  <a:avLst/>
                  <a:gdLst/>
                  <a:ahLst/>
                  <a:cxnLst>
                    <a:cxn ang="0">
                      <a:pos x="0" y="0"/>
                    </a:cxn>
                    <a:cxn ang="0">
                      <a:pos x="57" y="26"/>
                    </a:cxn>
                    <a:cxn ang="0">
                      <a:pos x="0" y="56"/>
                    </a:cxn>
                    <a:cxn ang="0">
                      <a:pos x="0" y="0"/>
                    </a:cxn>
                  </a:cxnLst>
                  <a:rect l="0" t="0" r="r" b="b"/>
                  <a:pathLst>
                    <a:path w="57" h="56">
                      <a:moveTo>
                        <a:pt x="0" y="0"/>
                      </a:moveTo>
                      <a:lnTo>
                        <a:pt x="57" y="26"/>
                      </a:lnTo>
                      <a:lnTo>
                        <a:pt x="0" y="56"/>
                      </a:lnTo>
                      <a:lnTo>
                        <a:pt x="0" y="0"/>
                      </a:lnTo>
                    </a:path>
                  </a:pathLst>
                </a:custGeom>
                <a:noFill/>
                <a:ln w="1">
                  <a:solidFill>
                    <a:srgbClr val="000000"/>
                  </a:solidFill>
                  <a:prstDash val="solid"/>
                  <a:round/>
                  <a:headEnd/>
                  <a:tailEnd/>
                </a:ln>
              </p:spPr>
              <p:txBody>
                <a:bodyPr/>
                <a:lstStyle/>
                <a:p>
                  <a:pPr>
                    <a:defRPr/>
                  </a:pPr>
                  <a:endParaRPr lang="en-US"/>
                </a:p>
              </p:txBody>
            </p:sp>
            <p:sp>
              <p:nvSpPr>
                <p:cNvPr id="385505" name="Line 1505"/>
                <p:cNvSpPr>
                  <a:spLocks noChangeShapeType="1"/>
                </p:cNvSpPr>
                <p:nvPr/>
              </p:nvSpPr>
              <p:spPr bwMode="auto">
                <a:xfrm>
                  <a:off x="3359" y="1505"/>
                  <a:ext cx="209" cy="1"/>
                </a:xfrm>
                <a:prstGeom prst="line">
                  <a:avLst/>
                </a:prstGeom>
                <a:noFill/>
                <a:ln w="1">
                  <a:solidFill>
                    <a:srgbClr val="000000"/>
                  </a:solidFill>
                  <a:prstDash val="solid"/>
                  <a:round/>
                  <a:headEnd/>
                  <a:tailEnd/>
                </a:ln>
              </p:spPr>
              <p:txBody>
                <a:bodyPr/>
                <a:lstStyle/>
                <a:p>
                  <a:pPr>
                    <a:defRPr/>
                  </a:pPr>
                  <a:endParaRPr lang="en-US"/>
                </a:p>
              </p:txBody>
            </p:sp>
            <p:sp>
              <p:nvSpPr>
                <p:cNvPr id="385506" name="Rectangle 1506"/>
                <p:cNvSpPr>
                  <a:spLocks noChangeArrowheads="1"/>
                </p:cNvSpPr>
                <p:nvPr/>
              </p:nvSpPr>
              <p:spPr bwMode="auto">
                <a:xfrm>
                  <a:off x="3950" y="975"/>
                  <a:ext cx="106" cy="160"/>
                </a:xfrm>
                <a:prstGeom prst="rect">
                  <a:avLst/>
                </a:prstGeom>
                <a:noFill/>
                <a:ln w="9525">
                  <a:noFill/>
                  <a:miter lim="800000"/>
                  <a:headEnd/>
                  <a:tailEnd/>
                </a:ln>
              </p:spPr>
              <p:txBody>
                <a:bodyPr/>
                <a:lstStyle/>
                <a:p>
                  <a:pPr>
                    <a:defRPr/>
                  </a:pPr>
                  <a:endParaRPr lang="en-US"/>
                </a:p>
              </p:txBody>
            </p:sp>
            <p:sp>
              <p:nvSpPr>
                <p:cNvPr id="385507" name="Rectangle 1507"/>
                <p:cNvSpPr>
                  <a:spLocks noChangeArrowheads="1"/>
                </p:cNvSpPr>
                <p:nvPr/>
              </p:nvSpPr>
              <p:spPr bwMode="auto">
                <a:xfrm>
                  <a:off x="3996" y="980"/>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08" name="Rectangle 1508"/>
                <p:cNvSpPr>
                  <a:spLocks noChangeArrowheads="1"/>
                </p:cNvSpPr>
                <p:nvPr/>
              </p:nvSpPr>
              <p:spPr bwMode="auto">
                <a:xfrm>
                  <a:off x="5136" y="1541"/>
                  <a:ext cx="111" cy="160"/>
                </a:xfrm>
                <a:prstGeom prst="rect">
                  <a:avLst/>
                </a:prstGeom>
                <a:noFill/>
                <a:ln w="9525">
                  <a:noFill/>
                  <a:miter lim="800000"/>
                  <a:headEnd/>
                  <a:tailEnd/>
                </a:ln>
              </p:spPr>
              <p:txBody>
                <a:bodyPr/>
                <a:lstStyle/>
                <a:p>
                  <a:pPr>
                    <a:defRPr/>
                  </a:pPr>
                  <a:endParaRPr lang="en-US"/>
                </a:p>
              </p:txBody>
            </p:sp>
            <p:sp>
              <p:nvSpPr>
                <p:cNvPr id="385509" name="Rectangle 1509"/>
                <p:cNvSpPr>
                  <a:spLocks noChangeArrowheads="1"/>
                </p:cNvSpPr>
                <p:nvPr/>
              </p:nvSpPr>
              <p:spPr bwMode="auto">
                <a:xfrm>
                  <a:off x="5158" y="1545"/>
                  <a:ext cx="68"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Z</a:t>
                  </a:r>
                  <a:endParaRPr lang="en-US" dirty="0">
                    <a:effectLst>
                      <a:outerShdw blurRad="38100" dist="38100" dir="2700000" algn="tl">
                        <a:srgbClr val="C0C0C0"/>
                      </a:outerShdw>
                    </a:effectLst>
                  </a:endParaRPr>
                </a:p>
              </p:txBody>
            </p:sp>
            <p:sp>
              <p:nvSpPr>
                <p:cNvPr id="385510" name="Rectangle 1510"/>
                <p:cNvSpPr>
                  <a:spLocks noChangeArrowheads="1"/>
                </p:cNvSpPr>
                <p:nvPr/>
              </p:nvSpPr>
              <p:spPr bwMode="auto">
                <a:xfrm>
                  <a:off x="462" y="1924"/>
                  <a:ext cx="4872" cy="1056"/>
                </a:xfrm>
                <a:prstGeom prst="rect">
                  <a:avLst/>
                </a:prstGeom>
                <a:noFill/>
                <a:ln w="1">
                  <a:solidFill>
                    <a:srgbClr val="000000"/>
                  </a:solidFill>
                  <a:prstDash val="solid"/>
                  <a:miter lim="800000"/>
                  <a:headEnd/>
                  <a:tailEnd/>
                </a:ln>
              </p:spPr>
              <p:txBody>
                <a:bodyPr/>
                <a:lstStyle/>
                <a:p>
                  <a:pPr>
                    <a:defRPr/>
                  </a:pPr>
                  <a:endParaRPr lang="en-US"/>
                </a:p>
              </p:txBody>
            </p:sp>
            <p:sp>
              <p:nvSpPr>
                <p:cNvPr id="385511" name="Rectangle 1511"/>
                <p:cNvSpPr>
                  <a:spLocks noChangeArrowheads="1"/>
                </p:cNvSpPr>
                <p:nvPr/>
              </p:nvSpPr>
              <p:spPr bwMode="auto">
                <a:xfrm>
                  <a:off x="669" y="2065"/>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512" name="Rectangle 1512"/>
                <p:cNvSpPr>
                  <a:spLocks noChangeArrowheads="1"/>
                </p:cNvSpPr>
                <p:nvPr/>
              </p:nvSpPr>
              <p:spPr bwMode="auto">
                <a:xfrm>
                  <a:off x="534" y="2027"/>
                  <a:ext cx="106" cy="160"/>
                </a:xfrm>
                <a:prstGeom prst="rect">
                  <a:avLst/>
                </a:prstGeom>
                <a:noFill/>
                <a:ln w="9525">
                  <a:noFill/>
                  <a:miter lim="800000"/>
                  <a:headEnd/>
                  <a:tailEnd/>
                </a:ln>
              </p:spPr>
              <p:txBody>
                <a:bodyPr/>
                <a:lstStyle/>
                <a:p>
                  <a:pPr>
                    <a:defRPr/>
                  </a:pPr>
                  <a:endParaRPr lang="en-US"/>
                </a:p>
              </p:txBody>
            </p:sp>
            <p:sp>
              <p:nvSpPr>
                <p:cNvPr id="385513" name="Rectangle 1513"/>
                <p:cNvSpPr>
                  <a:spLocks noChangeArrowheads="1"/>
                </p:cNvSpPr>
                <p:nvPr/>
              </p:nvSpPr>
              <p:spPr bwMode="auto">
                <a:xfrm>
                  <a:off x="580" y="2031"/>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14" name="Rectangle 1514"/>
                <p:cNvSpPr>
                  <a:spLocks noChangeArrowheads="1"/>
                </p:cNvSpPr>
                <p:nvPr/>
              </p:nvSpPr>
              <p:spPr bwMode="auto">
                <a:xfrm>
                  <a:off x="534" y="2556"/>
                  <a:ext cx="106" cy="160"/>
                </a:xfrm>
                <a:prstGeom prst="rect">
                  <a:avLst/>
                </a:prstGeom>
                <a:noFill/>
                <a:ln w="9525">
                  <a:noFill/>
                  <a:miter lim="800000"/>
                  <a:headEnd/>
                  <a:tailEnd/>
                </a:ln>
              </p:spPr>
              <p:txBody>
                <a:bodyPr/>
                <a:lstStyle/>
                <a:p>
                  <a:pPr>
                    <a:defRPr/>
                  </a:pPr>
                  <a:endParaRPr lang="en-US"/>
                </a:p>
              </p:txBody>
            </p:sp>
            <p:sp>
              <p:nvSpPr>
                <p:cNvPr id="385515" name="Rectangle 1515"/>
                <p:cNvSpPr>
                  <a:spLocks noChangeArrowheads="1"/>
                </p:cNvSpPr>
                <p:nvPr/>
              </p:nvSpPr>
              <p:spPr bwMode="auto">
                <a:xfrm>
                  <a:off x="580" y="2560"/>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516" name="Rectangle 1516"/>
                <p:cNvSpPr>
                  <a:spLocks noChangeArrowheads="1"/>
                </p:cNvSpPr>
                <p:nvPr/>
              </p:nvSpPr>
              <p:spPr bwMode="auto">
                <a:xfrm>
                  <a:off x="1708" y="2592"/>
                  <a:ext cx="120" cy="160"/>
                </a:xfrm>
                <a:prstGeom prst="rect">
                  <a:avLst/>
                </a:prstGeom>
                <a:noFill/>
                <a:ln w="9525">
                  <a:noFill/>
                  <a:miter lim="800000"/>
                  <a:headEnd/>
                  <a:tailEnd/>
                </a:ln>
              </p:spPr>
              <p:txBody>
                <a:bodyPr/>
                <a:lstStyle/>
                <a:p>
                  <a:pPr>
                    <a:defRPr/>
                  </a:pPr>
                  <a:endParaRPr lang="en-US"/>
                </a:p>
              </p:txBody>
            </p:sp>
            <p:sp>
              <p:nvSpPr>
                <p:cNvPr id="385517" name="Rectangle 1517"/>
                <p:cNvSpPr>
                  <a:spLocks noChangeArrowheads="1"/>
                </p:cNvSpPr>
                <p:nvPr/>
              </p:nvSpPr>
              <p:spPr bwMode="auto">
                <a:xfrm>
                  <a:off x="1731" y="2597"/>
                  <a:ext cx="7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endParaRPr lang="en-US" dirty="0">
                    <a:effectLst>
                      <a:outerShdw blurRad="38100" dist="38100" dir="2700000" algn="tl">
                        <a:srgbClr val="C0C0C0"/>
                      </a:outerShdw>
                    </a:effectLst>
                  </a:endParaRPr>
                </a:p>
              </p:txBody>
            </p:sp>
            <p:sp>
              <p:nvSpPr>
                <p:cNvPr id="385518" name="Line 1518"/>
                <p:cNvSpPr>
                  <a:spLocks noChangeShapeType="1"/>
                </p:cNvSpPr>
                <p:nvPr/>
              </p:nvSpPr>
              <p:spPr bwMode="auto">
                <a:xfrm>
                  <a:off x="1784" y="2451"/>
                  <a:ext cx="417" cy="1"/>
                </a:xfrm>
                <a:prstGeom prst="line">
                  <a:avLst/>
                </a:prstGeom>
                <a:noFill/>
                <a:ln w="1">
                  <a:solidFill>
                    <a:srgbClr val="000000"/>
                  </a:solidFill>
                  <a:prstDash val="solid"/>
                  <a:round/>
                  <a:headEnd/>
                  <a:tailEnd/>
                </a:ln>
              </p:spPr>
              <p:txBody>
                <a:bodyPr/>
                <a:lstStyle/>
                <a:p>
                  <a:pPr>
                    <a:defRPr/>
                  </a:pPr>
                  <a:endParaRPr lang="en-US"/>
                </a:p>
              </p:txBody>
            </p:sp>
            <p:sp>
              <p:nvSpPr>
                <p:cNvPr id="385519" name="Freeform 1519"/>
                <p:cNvSpPr>
                  <a:spLocks/>
                </p:cNvSpPr>
                <p:nvPr/>
              </p:nvSpPr>
              <p:spPr bwMode="auto">
                <a:xfrm>
                  <a:off x="1960" y="2423"/>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520" name="Freeform 1520"/>
                <p:cNvSpPr>
                  <a:spLocks/>
                </p:cNvSpPr>
                <p:nvPr/>
              </p:nvSpPr>
              <p:spPr bwMode="auto">
                <a:xfrm>
                  <a:off x="1960" y="2423"/>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521" name="Rectangle 1521"/>
                <p:cNvSpPr>
                  <a:spLocks noChangeArrowheads="1"/>
                </p:cNvSpPr>
                <p:nvPr/>
              </p:nvSpPr>
              <p:spPr bwMode="auto">
                <a:xfrm>
                  <a:off x="1889" y="2288"/>
                  <a:ext cx="192" cy="158"/>
                </a:xfrm>
                <a:prstGeom prst="rect">
                  <a:avLst/>
                </a:prstGeom>
                <a:noFill/>
                <a:ln w="9525">
                  <a:noFill/>
                  <a:miter lim="800000"/>
                  <a:headEnd/>
                  <a:tailEnd/>
                </a:ln>
              </p:spPr>
              <p:txBody>
                <a:bodyPr/>
                <a:lstStyle/>
                <a:p>
                  <a:pPr>
                    <a:defRPr/>
                  </a:pPr>
                  <a:endParaRPr lang="en-US"/>
                </a:p>
              </p:txBody>
            </p:sp>
            <p:sp>
              <p:nvSpPr>
                <p:cNvPr id="385522" name="Rectangle 1522"/>
                <p:cNvSpPr>
                  <a:spLocks noChangeArrowheads="1"/>
                </p:cNvSpPr>
                <p:nvPr/>
              </p:nvSpPr>
              <p:spPr bwMode="auto">
                <a:xfrm>
                  <a:off x="1912" y="2292"/>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0.2</a:t>
                  </a:r>
                  <a:endParaRPr lang="en-US" dirty="0">
                    <a:effectLst>
                      <a:outerShdw blurRad="38100" dist="38100" dir="2700000" algn="tl">
                        <a:srgbClr val="C0C0C0"/>
                      </a:outerShdw>
                    </a:effectLst>
                  </a:endParaRPr>
                </a:p>
              </p:txBody>
            </p:sp>
            <p:sp>
              <p:nvSpPr>
                <p:cNvPr id="385523" name="Line 1523"/>
                <p:cNvSpPr>
                  <a:spLocks noChangeShapeType="1"/>
                </p:cNvSpPr>
                <p:nvPr/>
              </p:nvSpPr>
              <p:spPr bwMode="auto">
                <a:xfrm>
                  <a:off x="2834" y="2243"/>
                  <a:ext cx="768" cy="1"/>
                </a:xfrm>
                <a:prstGeom prst="line">
                  <a:avLst/>
                </a:prstGeom>
                <a:noFill/>
                <a:ln w="1">
                  <a:solidFill>
                    <a:srgbClr val="000000"/>
                  </a:solidFill>
                  <a:prstDash val="solid"/>
                  <a:round/>
                  <a:headEnd/>
                  <a:tailEnd/>
                </a:ln>
              </p:spPr>
              <p:txBody>
                <a:bodyPr/>
                <a:lstStyle/>
                <a:p>
                  <a:pPr>
                    <a:defRPr/>
                  </a:pPr>
                  <a:endParaRPr lang="en-US"/>
                </a:p>
              </p:txBody>
            </p:sp>
            <p:sp>
              <p:nvSpPr>
                <p:cNvPr id="385524" name="Rectangle 1524"/>
                <p:cNvSpPr>
                  <a:spLocks noChangeArrowheads="1"/>
                </p:cNvSpPr>
                <p:nvPr/>
              </p:nvSpPr>
              <p:spPr bwMode="auto">
                <a:xfrm>
                  <a:off x="3953" y="2557"/>
                  <a:ext cx="106" cy="160"/>
                </a:xfrm>
                <a:prstGeom prst="rect">
                  <a:avLst/>
                </a:prstGeom>
                <a:noFill/>
                <a:ln w="9525">
                  <a:noFill/>
                  <a:miter lim="800000"/>
                  <a:headEnd/>
                  <a:tailEnd/>
                </a:ln>
              </p:spPr>
              <p:txBody>
                <a:bodyPr/>
                <a:lstStyle/>
                <a:p>
                  <a:pPr>
                    <a:defRPr/>
                  </a:pPr>
                  <a:endParaRPr lang="en-US"/>
                </a:p>
              </p:txBody>
            </p:sp>
            <p:sp>
              <p:nvSpPr>
                <p:cNvPr id="385525" name="Rectangle 1525"/>
                <p:cNvSpPr>
                  <a:spLocks noChangeArrowheads="1"/>
                </p:cNvSpPr>
                <p:nvPr/>
              </p:nvSpPr>
              <p:spPr bwMode="auto">
                <a:xfrm>
                  <a:off x="3999" y="2562"/>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526" name="Rectangle 1526"/>
                <p:cNvSpPr>
                  <a:spLocks noChangeArrowheads="1"/>
                </p:cNvSpPr>
                <p:nvPr/>
              </p:nvSpPr>
              <p:spPr bwMode="auto">
                <a:xfrm>
                  <a:off x="3878" y="2282"/>
                  <a:ext cx="193" cy="160"/>
                </a:xfrm>
                <a:prstGeom prst="rect">
                  <a:avLst/>
                </a:prstGeom>
                <a:noFill/>
                <a:ln w="9525">
                  <a:noFill/>
                  <a:miter lim="800000"/>
                  <a:headEnd/>
                  <a:tailEnd/>
                </a:ln>
              </p:spPr>
              <p:txBody>
                <a:bodyPr/>
                <a:lstStyle/>
                <a:p>
                  <a:pPr>
                    <a:defRPr/>
                  </a:pPr>
                  <a:endParaRPr lang="en-US"/>
                </a:p>
              </p:txBody>
            </p:sp>
            <p:sp>
              <p:nvSpPr>
                <p:cNvPr id="385527" name="Rectangle 1527"/>
                <p:cNvSpPr>
                  <a:spLocks noChangeArrowheads="1"/>
                </p:cNvSpPr>
                <p:nvPr/>
              </p:nvSpPr>
              <p:spPr bwMode="auto">
                <a:xfrm>
                  <a:off x="3900" y="2286"/>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0.2</a:t>
                  </a:r>
                  <a:endParaRPr lang="en-US" dirty="0">
                    <a:effectLst>
                      <a:outerShdw blurRad="38100" dist="38100" dir="2700000" algn="tl">
                        <a:srgbClr val="C0C0C0"/>
                      </a:outerShdw>
                    </a:effectLst>
                  </a:endParaRPr>
                </a:p>
              </p:txBody>
            </p:sp>
            <p:sp>
              <p:nvSpPr>
                <p:cNvPr id="385528" name="Line 1528"/>
                <p:cNvSpPr>
                  <a:spLocks noChangeShapeType="1"/>
                </p:cNvSpPr>
                <p:nvPr/>
              </p:nvSpPr>
              <p:spPr bwMode="auto">
                <a:xfrm>
                  <a:off x="3856" y="2448"/>
                  <a:ext cx="235" cy="1"/>
                </a:xfrm>
                <a:prstGeom prst="line">
                  <a:avLst/>
                </a:prstGeom>
                <a:noFill/>
                <a:ln w="1">
                  <a:solidFill>
                    <a:srgbClr val="000000"/>
                  </a:solidFill>
                  <a:prstDash val="solid"/>
                  <a:round/>
                  <a:headEnd/>
                  <a:tailEnd/>
                </a:ln>
              </p:spPr>
              <p:txBody>
                <a:bodyPr/>
                <a:lstStyle/>
                <a:p>
                  <a:pPr>
                    <a:defRPr/>
                  </a:pPr>
                  <a:endParaRPr lang="en-US"/>
                </a:p>
              </p:txBody>
            </p:sp>
            <p:sp>
              <p:nvSpPr>
                <p:cNvPr id="385529" name="Freeform 1529"/>
                <p:cNvSpPr>
                  <a:spLocks/>
                </p:cNvSpPr>
                <p:nvPr/>
              </p:nvSpPr>
              <p:spPr bwMode="auto">
                <a:xfrm>
                  <a:off x="3948" y="2421"/>
                  <a:ext cx="55" cy="58"/>
                </a:xfrm>
                <a:custGeom>
                  <a:avLst/>
                  <a:gdLst/>
                  <a:ahLst/>
                  <a:cxnLst>
                    <a:cxn ang="0">
                      <a:pos x="0" y="0"/>
                    </a:cxn>
                    <a:cxn ang="0">
                      <a:pos x="55" y="28"/>
                    </a:cxn>
                    <a:cxn ang="0">
                      <a:pos x="0" y="58"/>
                    </a:cxn>
                    <a:cxn ang="0">
                      <a:pos x="0" y="0"/>
                    </a:cxn>
                  </a:cxnLst>
                  <a:rect l="0" t="0" r="r" b="b"/>
                  <a:pathLst>
                    <a:path w="55" h="58">
                      <a:moveTo>
                        <a:pt x="0" y="0"/>
                      </a:moveTo>
                      <a:lnTo>
                        <a:pt x="55" y="28"/>
                      </a:lnTo>
                      <a:lnTo>
                        <a:pt x="0" y="58"/>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530" name="Freeform 1530"/>
                <p:cNvSpPr>
                  <a:spLocks/>
                </p:cNvSpPr>
                <p:nvPr/>
              </p:nvSpPr>
              <p:spPr bwMode="auto">
                <a:xfrm>
                  <a:off x="3948" y="2421"/>
                  <a:ext cx="55" cy="58"/>
                </a:xfrm>
                <a:custGeom>
                  <a:avLst/>
                  <a:gdLst/>
                  <a:ahLst/>
                  <a:cxnLst>
                    <a:cxn ang="0">
                      <a:pos x="0" y="0"/>
                    </a:cxn>
                    <a:cxn ang="0">
                      <a:pos x="55" y="28"/>
                    </a:cxn>
                    <a:cxn ang="0">
                      <a:pos x="0" y="58"/>
                    </a:cxn>
                    <a:cxn ang="0">
                      <a:pos x="0" y="0"/>
                    </a:cxn>
                  </a:cxnLst>
                  <a:rect l="0" t="0" r="r" b="b"/>
                  <a:pathLst>
                    <a:path w="55" h="58">
                      <a:moveTo>
                        <a:pt x="0" y="0"/>
                      </a:moveTo>
                      <a:lnTo>
                        <a:pt x="55" y="28"/>
                      </a:lnTo>
                      <a:lnTo>
                        <a:pt x="0" y="58"/>
                      </a:lnTo>
                      <a:lnTo>
                        <a:pt x="0" y="0"/>
                      </a:lnTo>
                    </a:path>
                  </a:pathLst>
                </a:custGeom>
                <a:noFill/>
                <a:ln w="1">
                  <a:solidFill>
                    <a:srgbClr val="000000"/>
                  </a:solidFill>
                  <a:prstDash val="solid"/>
                  <a:round/>
                  <a:headEnd/>
                  <a:tailEnd/>
                </a:ln>
              </p:spPr>
              <p:txBody>
                <a:bodyPr/>
                <a:lstStyle/>
                <a:p>
                  <a:pPr>
                    <a:defRPr/>
                  </a:pPr>
                  <a:endParaRPr lang="en-US"/>
                </a:p>
              </p:txBody>
            </p:sp>
            <p:sp>
              <p:nvSpPr>
                <p:cNvPr id="385531" name="Rectangle 1531"/>
                <p:cNvSpPr>
                  <a:spLocks noChangeArrowheads="1"/>
                </p:cNvSpPr>
                <p:nvPr/>
              </p:nvSpPr>
              <p:spPr bwMode="auto">
                <a:xfrm>
                  <a:off x="3950" y="2028"/>
                  <a:ext cx="106" cy="160"/>
                </a:xfrm>
                <a:prstGeom prst="rect">
                  <a:avLst/>
                </a:prstGeom>
                <a:noFill/>
                <a:ln w="9525">
                  <a:noFill/>
                  <a:miter lim="800000"/>
                  <a:headEnd/>
                  <a:tailEnd/>
                </a:ln>
              </p:spPr>
              <p:txBody>
                <a:bodyPr/>
                <a:lstStyle/>
                <a:p>
                  <a:pPr>
                    <a:defRPr/>
                  </a:pPr>
                  <a:endParaRPr lang="en-US"/>
                </a:p>
              </p:txBody>
            </p:sp>
            <p:sp>
              <p:nvSpPr>
                <p:cNvPr id="385532" name="Rectangle 1532"/>
                <p:cNvSpPr>
                  <a:spLocks noChangeArrowheads="1"/>
                </p:cNvSpPr>
                <p:nvPr/>
              </p:nvSpPr>
              <p:spPr bwMode="auto">
                <a:xfrm>
                  <a:off x="3996" y="2032"/>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33" name="Rectangle 1533"/>
                <p:cNvSpPr>
                  <a:spLocks noChangeArrowheads="1"/>
                </p:cNvSpPr>
                <p:nvPr/>
              </p:nvSpPr>
              <p:spPr bwMode="auto">
                <a:xfrm>
                  <a:off x="5136" y="2594"/>
                  <a:ext cx="111" cy="160"/>
                </a:xfrm>
                <a:prstGeom prst="rect">
                  <a:avLst/>
                </a:prstGeom>
                <a:noFill/>
                <a:ln w="9525">
                  <a:noFill/>
                  <a:miter lim="800000"/>
                  <a:headEnd/>
                  <a:tailEnd/>
                </a:ln>
              </p:spPr>
              <p:txBody>
                <a:bodyPr/>
                <a:lstStyle/>
                <a:p>
                  <a:pPr>
                    <a:defRPr/>
                  </a:pPr>
                  <a:endParaRPr lang="en-US"/>
                </a:p>
              </p:txBody>
            </p:sp>
            <p:sp>
              <p:nvSpPr>
                <p:cNvPr id="385534" name="Rectangle 1534"/>
                <p:cNvSpPr>
                  <a:spLocks noChangeArrowheads="1"/>
                </p:cNvSpPr>
                <p:nvPr/>
              </p:nvSpPr>
              <p:spPr bwMode="auto">
                <a:xfrm>
                  <a:off x="5158" y="2598"/>
                  <a:ext cx="68"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Z</a:t>
                  </a:r>
                  <a:endParaRPr lang="en-US" dirty="0">
                    <a:effectLst>
                      <a:outerShdw blurRad="38100" dist="38100" dir="2700000" algn="tl">
                        <a:srgbClr val="C0C0C0"/>
                      </a:outerShdw>
                    </a:effectLst>
                  </a:endParaRPr>
                </a:p>
              </p:txBody>
            </p:sp>
            <p:sp>
              <p:nvSpPr>
                <p:cNvPr id="385535" name="Line 1535"/>
                <p:cNvSpPr>
                  <a:spLocks noChangeShapeType="1"/>
                </p:cNvSpPr>
                <p:nvPr/>
              </p:nvSpPr>
              <p:spPr bwMode="auto">
                <a:xfrm>
                  <a:off x="1235" y="2070"/>
                  <a:ext cx="263" cy="486"/>
                </a:xfrm>
                <a:prstGeom prst="line">
                  <a:avLst/>
                </a:prstGeom>
                <a:noFill/>
                <a:ln w="11">
                  <a:solidFill>
                    <a:srgbClr val="000000"/>
                  </a:solidFill>
                  <a:prstDash val="solid"/>
                  <a:round/>
                  <a:headEnd/>
                  <a:tailEnd/>
                </a:ln>
              </p:spPr>
              <p:txBody>
                <a:bodyPr/>
                <a:lstStyle/>
                <a:p>
                  <a:pPr>
                    <a:defRPr/>
                  </a:pPr>
                  <a:endParaRPr lang="en-US"/>
                </a:p>
              </p:txBody>
            </p:sp>
            <p:sp>
              <p:nvSpPr>
                <p:cNvPr id="385536" name="Line 1536"/>
                <p:cNvSpPr>
                  <a:spLocks noChangeShapeType="1"/>
                </p:cNvSpPr>
                <p:nvPr/>
              </p:nvSpPr>
              <p:spPr bwMode="auto">
                <a:xfrm flipV="1">
                  <a:off x="970" y="2066"/>
                  <a:ext cx="263" cy="486"/>
                </a:xfrm>
                <a:prstGeom prst="line">
                  <a:avLst/>
                </a:prstGeom>
                <a:noFill/>
                <a:ln w="11">
                  <a:solidFill>
                    <a:srgbClr val="000000"/>
                  </a:solidFill>
                  <a:prstDash val="solid"/>
                  <a:round/>
                  <a:headEnd/>
                  <a:tailEnd/>
                </a:ln>
              </p:spPr>
              <p:txBody>
                <a:bodyPr/>
                <a:lstStyle/>
                <a:p>
                  <a:pPr>
                    <a:defRPr/>
                  </a:pPr>
                  <a:endParaRPr lang="en-US"/>
                </a:p>
              </p:txBody>
            </p:sp>
            <p:sp>
              <p:nvSpPr>
                <p:cNvPr id="385537" name="Rectangle 1537"/>
                <p:cNvSpPr>
                  <a:spLocks noChangeArrowheads="1"/>
                </p:cNvSpPr>
                <p:nvPr/>
              </p:nvSpPr>
              <p:spPr bwMode="auto">
                <a:xfrm>
                  <a:off x="1128" y="2275"/>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538" name="Rectangle 1538"/>
                <p:cNvSpPr>
                  <a:spLocks noChangeArrowheads="1"/>
                </p:cNvSpPr>
                <p:nvPr/>
              </p:nvSpPr>
              <p:spPr bwMode="auto">
                <a:xfrm>
                  <a:off x="1132" y="2271"/>
                  <a:ext cx="199" cy="177"/>
                </a:xfrm>
                <a:prstGeom prst="rect">
                  <a:avLst/>
                </a:prstGeom>
                <a:noFill/>
                <a:ln w="9525">
                  <a:noFill/>
                  <a:miter lim="800000"/>
                  <a:headEnd/>
                  <a:tailEnd/>
                </a:ln>
              </p:spPr>
              <p:txBody>
                <a:bodyPr/>
                <a:lstStyle/>
                <a:p>
                  <a:pPr>
                    <a:defRPr/>
                  </a:pPr>
                  <a:endParaRPr lang="en-US"/>
                </a:p>
              </p:txBody>
            </p:sp>
            <p:sp>
              <p:nvSpPr>
                <p:cNvPr id="385539" name="Rectangle 1539"/>
                <p:cNvSpPr>
                  <a:spLocks noChangeArrowheads="1"/>
                </p:cNvSpPr>
                <p:nvPr/>
              </p:nvSpPr>
              <p:spPr bwMode="auto">
                <a:xfrm>
                  <a:off x="1160" y="2275"/>
                  <a:ext cx="218" cy="194"/>
                </a:xfrm>
                <a:prstGeom prst="rect">
                  <a:avLst/>
                </a:prstGeom>
                <a:noFill/>
                <a:ln w="9525">
                  <a:noFill/>
                  <a:miter lim="800000"/>
                  <a:headEnd/>
                  <a:tailEnd/>
                </a:ln>
              </p:spPr>
              <p:txBody>
                <a:bodyPr wrap="none" lIns="0" tIns="0" rIns="0" bIns="0">
                  <a:spAutoFit/>
                </a:bodyPr>
                <a:lstStyle/>
                <a:p>
                  <a:pPr marL="342900" indent="-342900">
                    <a:defRPr/>
                  </a:pPr>
                  <a:endParaRPr lang="en-US" dirty="0">
                    <a:effectLst>
                      <a:outerShdw blurRad="38100" dist="38100" dir="2700000" algn="tl">
                        <a:srgbClr val="C0C0C0"/>
                      </a:outerShdw>
                    </a:effectLst>
                  </a:endParaRPr>
                </a:p>
              </p:txBody>
            </p:sp>
            <p:sp>
              <p:nvSpPr>
                <p:cNvPr id="385540" name="Rectangle 1540"/>
                <p:cNvSpPr>
                  <a:spLocks noChangeArrowheads="1"/>
                </p:cNvSpPr>
                <p:nvPr/>
              </p:nvSpPr>
              <p:spPr bwMode="auto">
                <a:xfrm>
                  <a:off x="1156" y="2251"/>
                  <a:ext cx="143" cy="15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600" i="1" dirty="0">
                      <a:solidFill>
                        <a:srgbClr val="000000"/>
                      </a:solidFill>
                      <a:effectLst/>
                      <a:latin typeface="Times New Roman" pitchFamily="18" charset="0"/>
                    </a:rPr>
                    <a:t>A</a:t>
                  </a:r>
                  <a:r>
                    <a:rPr lang="en-US" sz="1600" dirty="0">
                      <a:solidFill>
                        <a:srgbClr val="000000"/>
                      </a:solidFill>
                      <a:effectLst/>
                      <a:latin typeface="Times New Roman" pitchFamily="18" charset="0"/>
                    </a:rPr>
                    <a:t>2</a:t>
                  </a:r>
                  <a:endParaRPr lang="en-US" dirty="0">
                    <a:effectLst>
                      <a:outerShdw blurRad="38100" dist="38100" dir="2700000" algn="tl">
                        <a:srgbClr val="C0C0C0"/>
                      </a:outerShdw>
                    </a:effectLst>
                  </a:endParaRPr>
                </a:p>
              </p:txBody>
            </p:sp>
            <p:sp>
              <p:nvSpPr>
                <p:cNvPr id="385541" name="Line 1541"/>
                <p:cNvSpPr>
                  <a:spLocks noChangeShapeType="1"/>
                </p:cNvSpPr>
                <p:nvPr/>
              </p:nvSpPr>
              <p:spPr bwMode="auto">
                <a:xfrm>
                  <a:off x="1493" y="2556"/>
                  <a:ext cx="291" cy="1"/>
                </a:xfrm>
                <a:prstGeom prst="line">
                  <a:avLst/>
                </a:prstGeom>
                <a:noFill/>
                <a:ln w="11">
                  <a:solidFill>
                    <a:srgbClr val="000000"/>
                  </a:solidFill>
                  <a:prstDash val="solid"/>
                  <a:round/>
                  <a:headEnd/>
                  <a:tailEnd/>
                </a:ln>
              </p:spPr>
              <p:txBody>
                <a:bodyPr/>
                <a:lstStyle/>
                <a:p>
                  <a:pPr>
                    <a:defRPr/>
                  </a:pPr>
                  <a:endParaRPr lang="en-US"/>
                </a:p>
              </p:txBody>
            </p:sp>
            <p:sp>
              <p:nvSpPr>
                <p:cNvPr id="385542" name="Line 1542"/>
                <p:cNvSpPr>
                  <a:spLocks noChangeShapeType="1"/>
                </p:cNvSpPr>
                <p:nvPr/>
              </p:nvSpPr>
              <p:spPr bwMode="auto">
                <a:xfrm>
                  <a:off x="670" y="2556"/>
                  <a:ext cx="302" cy="1"/>
                </a:xfrm>
                <a:prstGeom prst="line">
                  <a:avLst/>
                </a:prstGeom>
                <a:noFill/>
                <a:ln w="11">
                  <a:solidFill>
                    <a:srgbClr val="000000"/>
                  </a:solidFill>
                  <a:prstDash val="solid"/>
                  <a:round/>
                  <a:headEnd/>
                  <a:tailEnd/>
                </a:ln>
              </p:spPr>
              <p:txBody>
                <a:bodyPr/>
                <a:lstStyle/>
                <a:p>
                  <a:pPr>
                    <a:defRPr/>
                  </a:pPr>
                  <a:endParaRPr lang="en-US"/>
                </a:p>
              </p:txBody>
            </p:sp>
            <p:sp>
              <p:nvSpPr>
                <p:cNvPr id="385543" name="Rectangle 1543"/>
                <p:cNvSpPr>
                  <a:spLocks noChangeArrowheads="1"/>
                </p:cNvSpPr>
                <p:nvPr/>
              </p:nvSpPr>
              <p:spPr bwMode="auto">
                <a:xfrm>
                  <a:off x="947" y="2592"/>
                  <a:ext cx="160" cy="160"/>
                </a:xfrm>
                <a:prstGeom prst="rect">
                  <a:avLst/>
                </a:prstGeom>
                <a:noFill/>
                <a:ln w="9525">
                  <a:noFill/>
                  <a:miter lim="800000"/>
                  <a:headEnd/>
                  <a:tailEnd/>
                </a:ln>
              </p:spPr>
              <p:txBody>
                <a:bodyPr/>
                <a:lstStyle/>
                <a:p>
                  <a:pPr>
                    <a:defRPr/>
                  </a:pPr>
                  <a:endParaRPr lang="en-US"/>
                </a:p>
              </p:txBody>
            </p:sp>
            <p:sp>
              <p:nvSpPr>
                <p:cNvPr id="385545" name="Rectangle 1545"/>
                <p:cNvSpPr>
                  <a:spLocks noChangeArrowheads="1"/>
                </p:cNvSpPr>
                <p:nvPr/>
              </p:nvSpPr>
              <p:spPr bwMode="auto">
                <a:xfrm>
                  <a:off x="1024" y="2597"/>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46" name="Line 1546"/>
                <p:cNvSpPr>
                  <a:spLocks noChangeShapeType="1"/>
                </p:cNvSpPr>
                <p:nvPr/>
              </p:nvSpPr>
              <p:spPr bwMode="auto">
                <a:xfrm>
                  <a:off x="1021" y="2552"/>
                  <a:ext cx="1" cy="38"/>
                </a:xfrm>
                <a:prstGeom prst="line">
                  <a:avLst/>
                </a:prstGeom>
                <a:noFill/>
                <a:ln w="1">
                  <a:solidFill>
                    <a:srgbClr val="000000"/>
                  </a:solidFill>
                  <a:prstDash val="solid"/>
                  <a:round/>
                  <a:headEnd/>
                  <a:tailEnd/>
                </a:ln>
              </p:spPr>
              <p:txBody>
                <a:bodyPr/>
                <a:lstStyle/>
                <a:p>
                  <a:pPr>
                    <a:defRPr/>
                  </a:pPr>
                  <a:endParaRPr lang="en-US"/>
                </a:p>
              </p:txBody>
            </p:sp>
            <p:sp>
              <p:nvSpPr>
                <p:cNvPr id="385547" name="Line 1547"/>
                <p:cNvSpPr>
                  <a:spLocks noChangeShapeType="1"/>
                </p:cNvSpPr>
                <p:nvPr/>
              </p:nvSpPr>
              <p:spPr bwMode="auto">
                <a:xfrm>
                  <a:off x="1021" y="2451"/>
                  <a:ext cx="1" cy="108"/>
                </a:xfrm>
                <a:prstGeom prst="line">
                  <a:avLst/>
                </a:prstGeom>
                <a:noFill/>
                <a:ln w="1">
                  <a:solidFill>
                    <a:srgbClr val="000000"/>
                  </a:solidFill>
                  <a:prstDash val="solid"/>
                  <a:round/>
                  <a:headEnd/>
                  <a:tailEnd/>
                </a:ln>
              </p:spPr>
              <p:txBody>
                <a:bodyPr/>
                <a:lstStyle/>
                <a:p>
                  <a:pPr>
                    <a:defRPr/>
                  </a:pPr>
                  <a:endParaRPr lang="en-US"/>
                </a:p>
              </p:txBody>
            </p:sp>
            <p:sp>
              <p:nvSpPr>
                <p:cNvPr id="385548" name="Line 1548"/>
                <p:cNvSpPr>
                  <a:spLocks noChangeShapeType="1"/>
                </p:cNvSpPr>
                <p:nvPr/>
              </p:nvSpPr>
              <p:spPr bwMode="auto">
                <a:xfrm>
                  <a:off x="1440"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549" name="Freeform 1549"/>
                <p:cNvSpPr>
                  <a:spLocks/>
                </p:cNvSpPr>
                <p:nvPr/>
              </p:nvSpPr>
              <p:spPr bwMode="auto">
                <a:xfrm>
                  <a:off x="2208" y="2438"/>
                  <a:ext cx="1315" cy="25"/>
                </a:xfrm>
                <a:custGeom>
                  <a:avLst/>
                  <a:gdLst/>
                  <a:ahLst/>
                  <a:cxnLst>
                    <a:cxn ang="0">
                      <a:pos x="0" y="1"/>
                    </a:cxn>
                    <a:cxn ang="0">
                      <a:pos x="0" y="25"/>
                    </a:cxn>
                    <a:cxn ang="0">
                      <a:pos x="1315" y="24"/>
                    </a:cxn>
                    <a:cxn ang="0">
                      <a:pos x="1315" y="0"/>
                    </a:cxn>
                    <a:cxn ang="0">
                      <a:pos x="0" y="1"/>
                    </a:cxn>
                  </a:cxnLst>
                  <a:rect l="0" t="0" r="r" b="b"/>
                  <a:pathLst>
                    <a:path w="1315" h="25">
                      <a:moveTo>
                        <a:pt x="0" y="1"/>
                      </a:moveTo>
                      <a:lnTo>
                        <a:pt x="0" y="25"/>
                      </a:lnTo>
                      <a:lnTo>
                        <a:pt x="1315" y="24"/>
                      </a:lnTo>
                      <a:lnTo>
                        <a:pt x="1315" y="0"/>
                      </a:lnTo>
                      <a:lnTo>
                        <a:pt x="0" y="1"/>
                      </a:lnTo>
                      <a:close/>
                    </a:path>
                  </a:pathLst>
                </a:custGeom>
                <a:solidFill>
                  <a:srgbClr val="C0C0C0"/>
                </a:solidFill>
                <a:ln w="9525">
                  <a:noFill/>
                  <a:round/>
                  <a:headEnd/>
                  <a:tailEnd/>
                </a:ln>
              </p:spPr>
              <p:txBody>
                <a:bodyPr/>
                <a:lstStyle/>
                <a:p>
                  <a:pPr>
                    <a:defRPr/>
                  </a:pPr>
                  <a:endParaRPr lang="en-US"/>
                </a:p>
              </p:txBody>
            </p:sp>
            <p:sp>
              <p:nvSpPr>
                <p:cNvPr id="385550" name="Line 1550"/>
                <p:cNvSpPr>
                  <a:spLocks noChangeShapeType="1"/>
                </p:cNvSpPr>
                <p:nvPr/>
              </p:nvSpPr>
              <p:spPr bwMode="auto">
                <a:xfrm>
                  <a:off x="4059" y="2449"/>
                  <a:ext cx="458" cy="1"/>
                </a:xfrm>
                <a:prstGeom prst="line">
                  <a:avLst/>
                </a:prstGeom>
                <a:noFill/>
                <a:ln w="1">
                  <a:solidFill>
                    <a:srgbClr val="000000"/>
                  </a:solidFill>
                  <a:prstDash val="solid"/>
                  <a:round/>
                  <a:headEnd/>
                  <a:tailEnd/>
                </a:ln>
              </p:spPr>
              <p:txBody>
                <a:bodyPr/>
                <a:lstStyle/>
                <a:p>
                  <a:pPr>
                    <a:defRPr/>
                  </a:pPr>
                  <a:endParaRPr lang="en-US"/>
                </a:p>
              </p:txBody>
            </p:sp>
            <p:sp>
              <p:nvSpPr>
                <p:cNvPr id="385551" name="Rectangle 1551"/>
                <p:cNvSpPr>
                  <a:spLocks noChangeArrowheads="1"/>
                </p:cNvSpPr>
                <p:nvPr/>
              </p:nvSpPr>
              <p:spPr bwMode="auto">
                <a:xfrm>
                  <a:off x="462" y="3819"/>
                  <a:ext cx="4870" cy="213"/>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552" name="Rectangle 1552"/>
                <p:cNvSpPr>
                  <a:spLocks noChangeArrowheads="1"/>
                </p:cNvSpPr>
                <p:nvPr/>
              </p:nvSpPr>
              <p:spPr bwMode="auto">
                <a:xfrm>
                  <a:off x="1018" y="3835"/>
                  <a:ext cx="919" cy="192"/>
                </a:xfrm>
                <a:prstGeom prst="rect">
                  <a:avLst/>
                </a:prstGeom>
                <a:noFill/>
                <a:ln w="9525">
                  <a:noFill/>
                  <a:miter lim="800000"/>
                  <a:headEnd/>
                  <a:tailEnd/>
                </a:ln>
              </p:spPr>
              <p:txBody>
                <a:bodyPr/>
                <a:lstStyle/>
                <a:p>
                  <a:pPr>
                    <a:defRPr/>
                  </a:pPr>
                  <a:endParaRPr lang="en-US"/>
                </a:p>
              </p:txBody>
            </p:sp>
            <p:sp>
              <p:nvSpPr>
                <p:cNvPr id="385558" name="Rectangle 1558"/>
                <p:cNvSpPr>
                  <a:spLocks noChangeArrowheads="1"/>
                </p:cNvSpPr>
                <p:nvPr/>
              </p:nvSpPr>
              <p:spPr bwMode="auto">
                <a:xfrm>
                  <a:off x="4166" y="3835"/>
                  <a:ext cx="850" cy="192"/>
                </a:xfrm>
                <a:prstGeom prst="rect">
                  <a:avLst/>
                </a:prstGeom>
                <a:noFill/>
                <a:ln w="9525">
                  <a:noFill/>
                  <a:miter lim="800000"/>
                  <a:headEnd/>
                  <a:tailEnd/>
                </a:ln>
              </p:spPr>
              <p:txBody>
                <a:bodyPr/>
                <a:lstStyle/>
                <a:p>
                  <a:pPr>
                    <a:defRPr/>
                  </a:pPr>
                  <a:endParaRPr lang="en-US"/>
                </a:p>
              </p:txBody>
            </p:sp>
            <p:sp>
              <p:nvSpPr>
                <p:cNvPr id="385563" name="Rectangle 1563"/>
                <p:cNvSpPr>
                  <a:spLocks noChangeArrowheads="1"/>
                </p:cNvSpPr>
                <p:nvPr/>
              </p:nvSpPr>
              <p:spPr bwMode="auto">
                <a:xfrm>
                  <a:off x="601" y="3833"/>
                  <a:ext cx="417" cy="188"/>
                </a:xfrm>
                <a:prstGeom prst="rect">
                  <a:avLst/>
                </a:prstGeom>
                <a:noFill/>
                <a:ln w="9525">
                  <a:noFill/>
                  <a:miter lim="800000"/>
                  <a:headEnd/>
                  <a:tailEnd/>
                </a:ln>
              </p:spPr>
              <p:txBody>
                <a:bodyPr/>
                <a:lstStyle/>
                <a:p>
                  <a:pPr>
                    <a:defRPr/>
                  </a:pPr>
                  <a:endParaRPr lang="en-US"/>
                </a:p>
              </p:txBody>
            </p:sp>
            <p:sp>
              <p:nvSpPr>
                <p:cNvPr id="385566" name="Rectangle 1566"/>
                <p:cNvSpPr>
                  <a:spLocks noChangeArrowheads="1"/>
                </p:cNvSpPr>
                <p:nvPr/>
              </p:nvSpPr>
              <p:spPr bwMode="auto">
                <a:xfrm>
                  <a:off x="669" y="3117"/>
                  <a:ext cx="1115" cy="492"/>
                </a:xfrm>
                <a:prstGeom prst="rect">
                  <a:avLst/>
                </a:prstGeom>
                <a:noFill/>
                <a:ln w="1">
                  <a:solidFill>
                    <a:srgbClr val="000000"/>
                  </a:solidFill>
                  <a:prstDash val="solid"/>
                  <a:miter lim="800000"/>
                  <a:headEnd/>
                  <a:tailEnd/>
                </a:ln>
              </p:spPr>
              <p:txBody>
                <a:bodyPr/>
                <a:lstStyle/>
                <a:p>
                  <a:pPr>
                    <a:defRPr/>
                  </a:pPr>
                  <a:endParaRPr lang="en-US"/>
                </a:p>
              </p:txBody>
            </p:sp>
            <p:sp>
              <p:nvSpPr>
                <p:cNvPr id="385567" name="Rectangle 1567"/>
                <p:cNvSpPr>
                  <a:spLocks noChangeArrowheads="1"/>
                </p:cNvSpPr>
                <p:nvPr/>
              </p:nvSpPr>
              <p:spPr bwMode="auto">
                <a:xfrm>
                  <a:off x="688" y="3185"/>
                  <a:ext cx="211" cy="140"/>
                </a:xfrm>
                <a:prstGeom prst="rect">
                  <a:avLst/>
                </a:prstGeom>
                <a:noFill/>
                <a:ln w="1">
                  <a:solidFill>
                    <a:srgbClr val="000000"/>
                  </a:solidFill>
                  <a:prstDash val="solid"/>
                  <a:miter lim="800000"/>
                  <a:headEnd/>
                  <a:tailEnd/>
                </a:ln>
              </p:spPr>
              <p:txBody>
                <a:bodyPr/>
                <a:lstStyle/>
                <a:p>
                  <a:pPr>
                    <a:defRPr/>
                  </a:pPr>
                  <a:endParaRPr lang="en-US"/>
                </a:p>
              </p:txBody>
            </p:sp>
            <p:sp>
              <p:nvSpPr>
                <p:cNvPr id="385568" name="Rectangle 1568"/>
                <p:cNvSpPr>
                  <a:spLocks noChangeArrowheads="1"/>
                </p:cNvSpPr>
                <p:nvPr/>
              </p:nvSpPr>
              <p:spPr bwMode="auto">
                <a:xfrm>
                  <a:off x="693" y="3180"/>
                  <a:ext cx="194" cy="177"/>
                </a:xfrm>
                <a:prstGeom prst="rect">
                  <a:avLst/>
                </a:prstGeom>
                <a:noFill/>
                <a:ln w="9525">
                  <a:noFill/>
                  <a:miter lim="800000"/>
                  <a:headEnd/>
                  <a:tailEnd/>
                </a:ln>
              </p:spPr>
              <p:txBody>
                <a:bodyPr/>
                <a:lstStyle/>
                <a:p>
                  <a:pPr>
                    <a:defRPr/>
                  </a:pPr>
                  <a:endParaRPr lang="en-US"/>
                </a:p>
              </p:txBody>
            </p:sp>
            <p:sp>
              <p:nvSpPr>
                <p:cNvPr id="385570" name="Rectangle 1570"/>
                <p:cNvSpPr>
                  <a:spLocks noChangeArrowheads="1"/>
                </p:cNvSpPr>
                <p:nvPr/>
              </p:nvSpPr>
              <p:spPr bwMode="auto">
                <a:xfrm>
                  <a:off x="715" y="3173"/>
                  <a:ext cx="143" cy="15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600" i="1" dirty="0">
                      <a:solidFill>
                        <a:srgbClr val="000000"/>
                      </a:solidFill>
                      <a:effectLst/>
                      <a:latin typeface="Times New Roman" pitchFamily="18" charset="0"/>
                    </a:rPr>
                    <a:t>A</a:t>
                  </a:r>
                  <a:r>
                    <a:rPr lang="en-US" sz="16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71" name="Rectangle 1571"/>
                <p:cNvSpPr>
                  <a:spLocks noChangeArrowheads="1"/>
                </p:cNvSpPr>
                <p:nvPr/>
              </p:nvSpPr>
              <p:spPr bwMode="auto">
                <a:xfrm>
                  <a:off x="533" y="3079"/>
                  <a:ext cx="105" cy="160"/>
                </a:xfrm>
                <a:prstGeom prst="rect">
                  <a:avLst/>
                </a:prstGeom>
                <a:noFill/>
                <a:ln w="9525">
                  <a:noFill/>
                  <a:miter lim="800000"/>
                  <a:headEnd/>
                  <a:tailEnd/>
                </a:ln>
              </p:spPr>
              <p:txBody>
                <a:bodyPr/>
                <a:lstStyle/>
                <a:p>
                  <a:pPr>
                    <a:defRPr/>
                  </a:pPr>
                  <a:endParaRPr lang="en-US"/>
                </a:p>
              </p:txBody>
            </p:sp>
            <p:sp>
              <p:nvSpPr>
                <p:cNvPr id="385572" name="Rectangle 1572"/>
                <p:cNvSpPr>
                  <a:spLocks noChangeArrowheads="1"/>
                </p:cNvSpPr>
                <p:nvPr/>
              </p:nvSpPr>
              <p:spPr bwMode="auto">
                <a:xfrm>
                  <a:off x="578" y="3084"/>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73" name="Rectangle 1573"/>
                <p:cNvSpPr>
                  <a:spLocks noChangeArrowheads="1"/>
                </p:cNvSpPr>
                <p:nvPr/>
              </p:nvSpPr>
              <p:spPr bwMode="auto">
                <a:xfrm>
                  <a:off x="533" y="3609"/>
                  <a:ext cx="105" cy="160"/>
                </a:xfrm>
                <a:prstGeom prst="rect">
                  <a:avLst/>
                </a:prstGeom>
                <a:noFill/>
                <a:ln w="9525">
                  <a:noFill/>
                  <a:miter lim="800000"/>
                  <a:headEnd/>
                  <a:tailEnd/>
                </a:ln>
              </p:spPr>
              <p:txBody>
                <a:bodyPr/>
                <a:lstStyle/>
                <a:p>
                  <a:pPr>
                    <a:defRPr/>
                  </a:pPr>
                  <a:endParaRPr lang="en-US"/>
                </a:p>
              </p:txBody>
            </p:sp>
            <p:sp>
              <p:nvSpPr>
                <p:cNvPr id="385574" name="Rectangle 1574"/>
                <p:cNvSpPr>
                  <a:spLocks noChangeArrowheads="1"/>
                </p:cNvSpPr>
                <p:nvPr/>
              </p:nvSpPr>
              <p:spPr bwMode="auto">
                <a:xfrm>
                  <a:off x="578" y="3613"/>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575" name="Rectangle 1575"/>
                <p:cNvSpPr>
                  <a:spLocks noChangeArrowheads="1"/>
                </p:cNvSpPr>
                <p:nvPr/>
              </p:nvSpPr>
              <p:spPr bwMode="auto">
                <a:xfrm>
                  <a:off x="1708" y="3645"/>
                  <a:ext cx="120" cy="160"/>
                </a:xfrm>
                <a:prstGeom prst="rect">
                  <a:avLst/>
                </a:prstGeom>
                <a:noFill/>
                <a:ln w="9525">
                  <a:noFill/>
                  <a:miter lim="800000"/>
                  <a:headEnd/>
                  <a:tailEnd/>
                </a:ln>
              </p:spPr>
              <p:txBody>
                <a:bodyPr/>
                <a:lstStyle/>
                <a:p>
                  <a:pPr>
                    <a:defRPr/>
                  </a:pPr>
                  <a:endParaRPr lang="en-US"/>
                </a:p>
              </p:txBody>
            </p:sp>
            <p:sp>
              <p:nvSpPr>
                <p:cNvPr id="385576" name="Rectangle 1576"/>
                <p:cNvSpPr>
                  <a:spLocks noChangeArrowheads="1"/>
                </p:cNvSpPr>
                <p:nvPr/>
              </p:nvSpPr>
              <p:spPr bwMode="auto">
                <a:xfrm>
                  <a:off x="1731" y="3649"/>
                  <a:ext cx="7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endParaRPr lang="en-US" dirty="0">
                    <a:effectLst>
                      <a:outerShdw blurRad="38100" dist="38100" dir="2700000" algn="tl">
                        <a:srgbClr val="C0C0C0"/>
                      </a:outerShdw>
                    </a:effectLst>
                  </a:endParaRPr>
                </a:p>
              </p:txBody>
            </p:sp>
            <p:sp>
              <p:nvSpPr>
                <p:cNvPr id="385577" name="Rectangle 1577"/>
                <p:cNvSpPr>
                  <a:spLocks noChangeArrowheads="1"/>
                </p:cNvSpPr>
                <p:nvPr/>
              </p:nvSpPr>
              <p:spPr bwMode="auto">
                <a:xfrm>
                  <a:off x="3952" y="3610"/>
                  <a:ext cx="106" cy="160"/>
                </a:xfrm>
                <a:prstGeom prst="rect">
                  <a:avLst/>
                </a:prstGeom>
                <a:noFill/>
                <a:ln w="9525">
                  <a:noFill/>
                  <a:miter lim="800000"/>
                  <a:headEnd/>
                  <a:tailEnd/>
                </a:ln>
              </p:spPr>
              <p:txBody>
                <a:bodyPr/>
                <a:lstStyle/>
                <a:p>
                  <a:pPr>
                    <a:defRPr/>
                  </a:pPr>
                  <a:endParaRPr lang="en-US"/>
                </a:p>
              </p:txBody>
            </p:sp>
            <p:sp>
              <p:nvSpPr>
                <p:cNvPr id="385578" name="Rectangle 1578"/>
                <p:cNvSpPr>
                  <a:spLocks noChangeArrowheads="1"/>
                </p:cNvSpPr>
                <p:nvPr/>
              </p:nvSpPr>
              <p:spPr bwMode="auto">
                <a:xfrm>
                  <a:off x="3998" y="3614"/>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579" name="Rectangle 1579"/>
                <p:cNvSpPr>
                  <a:spLocks noChangeArrowheads="1"/>
                </p:cNvSpPr>
                <p:nvPr/>
              </p:nvSpPr>
              <p:spPr bwMode="auto">
                <a:xfrm>
                  <a:off x="3949" y="3081"/>
                  <a:ext cx="106" cy="160"/>
                </a:xfrm>
                <a:prstGeom prst="rect">
                  <a:avLst/>
                </a:prstGeom>
                <a:noFill/>
                <a:ln w="9525">
                  <a:noFill/>
                  <a:miter lim="800000"/>
                  <a:headEnd/>
                  <a:tailEnd/>
                </a:ln>
              </p:spPr>
              <p:txBody>
                <a:bodyPr/>
                <a:lstStyle/>
                <a:p>
                  <a:pPr>
                    <a:defRPr/>
                  </a:pPr>
                  <a:endParaRPr lang="en-US"/>
                </a:p>
              </p:txBody>
            </p:sp>
            <p:sp>
              <p:nvSpPr>
                <p:cNvPr id="385580" name="Rectangle 1580"/>
                <p:cNvSpPr>
                  <a:spLocks noChangeArrowheads="1"/>
                </p:cNvSpPr>
                <p:nvPr/>
              </p:nvSpPr>
              <p:spPr bwMode="auto">
                <a:xfrm>
                  <a:off x="3995" y="3085"/>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81" name="Rectangle 1581"/>
                <p:cNvSpPr>
                  <a:spLocks noChangeArrowheads="1"/>
                </p:cNvSpPr>
                <p:nvPr/>
              </p:nvSpPr>
              <p:spPr bwMode="auto">
                <a:xfrm>
                  <a:off x="5136" y="3646"/>
                  <a:ext cx="111" cy="160"/>
                </a:xfrm>
                <a:prstGeom prst="rect">
                  <a:avLst/>
                </a:prstGeom>
                <a:noFill/>
                <a:ln w="9525">
                  <a:noFill/>
                  <a:miter lim="800000"/>
                  <a:headEnd/>
                  <a:tailEnd/>
                </a:ln>
              </p:spPr>
              <p:txBody>
                <a:bodyPr/>
                <a:lstStyle/>
                <a:p>
                  <a:pPr>
                    <a:defRPr/>
                  </a:pPr>
                  <a:endParaRPr lang="en-US"/>
                </a:p>
              </p:txBody>
            </p:sp>
            <p:sp>
              <p:nvSpPr>
                <p:cNvPr id="385582" name="Rectangle 1582"/>
                <p:cNvSpPr>
                  <a:spLocks noChangeArrowheads="1"/>
                </p:cNvSpPr>
                <p:nvPr/>
              </p:nvSpPr>
              <p:spPr bwMode="auto">
                <a:xfrm>
                  <a:off x="5158" y="3651"/>
                  <a:ext cx="68"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Z</a:t>
                  </a:r>
                  <a:endParaRPr lang="en-US" dirty="0">
                    <a:effectLst>
                      <a:outerShdw blurRad="38100" dist="38100" dir="2700000" algn="tl">
                        <a:srgbClr val="C0C0C0"/>
                      </a:outerShdw>
                    </a:effectLst>
                  </a:endParaRPr>
                </a:p>
              </p:txBody>
            </p:sp>
            <p:sp>
              <p:nvSpPr>
                <p:cNvPr id="385583" name="Rectangle 1583"/>
                <p:cNvSpPr>
                  <a:spLocks noChangeArrowheads="1"/>
                </p:cNvSpPr>
                <p:nvPr/>
              </p:nvSpPr>
              <p:spPr bwMode="auto">
                <a:xfrm>
                  <a:off x="462" y="2980"/>
                  <a:ext cx="4872" cy="1048"/>
                </a:xfrm>
                <a:prstGeom prst="rect">
                  <a:avLst/>
                </a:prstGeom>
                <a:noFill/>
                <a:ln w="1">
                  <a:solidFill>
                    <a:srgbClr val="000000"/>
                  </a:solidFill>
                  <a:prstDash val="solid"/>
                  <a:miter lim="800000"/>
                  <a:headEnd/>
                  <a:tailEnd/>
                </a:ln>
              </p:spPr>
              <p:txBody>
                <a:bodyPr/>
                <a:lstStyle/>
                <a:p>
                  <a:pPr>
                    <a:defRPr/>
                  </a:pPr>
                  <a:endParaRPr lang="en-US"/>
                </a:p>
              </p:txBody>
            </p:sp>
            <p:sp>
              <p:nvSpPr>
                <p:cNvPr id="385584" name="Rectangle 1584"/>
                <p:cNvSpPr>
                  <a:spLocks noChangeArrowheads="1"/>
                </p:cNvSpPr>
                <p:nvPr/>
              </p:nvSpPr>
              <p:spPr bwMode="auto">
                <a:xfrm>
                  <a:off x="947" y="3645"/>
                  <a:ext cx="157" cy="160"/>
                </a:xfrm>
                <a:prstGeom prst="rect">
                  <a:avLst/>
                </a:prstGeom>
                <a:noFill/>
                <a:ln w="9525">
                  <a:noFill/>
                  <a:miter lim="800000"/>
                  <a:headEnd/>
                  <a:tailEnd/>
                </a:ln>
              </p:spPr>
              <p:txBody>
                <a:bodyPr/>
                <a:lstStyle/>
                <a:p>
                  <a:pPr>
                    <a:defRPr/>
                  </a:pPr>
                  <a:endParaRPr lang="en-US"/>
                </a:p>
              </p:txBody>
            </p:sp>
            <p:sp>
              <p:nvSpPr>
                <p:cNvPr id="385586" name="Rectangle 1586"/>
                <p:cNvSpPr>
                  <a:spLocks noChangeArrowheads="1"/>
                </p:cNvSpPr>
                <p:nvPr/>
              </p:nvSpPr>
              <p:spPr bwMode="auto">
                <a:xfrm>
                  <a:off x="1021" y="3649"/>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x</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87" name="Line 1587"/>
                <p:cNvSpPr>
                  <a:spLocks noChangeShapeType="1"/>
                </p:cNvSpPr>
                <p:nvPr/>
              </p:nvSpPr>
              <p:spPr bwMode="auto">
                <a:xfrm>
                  <a:off x="1021" y="3604"/>
                  <a:ext cx="1" cy="38"/>
                </a:xfrm>
                <a:prstGeom prst="line">
                  <a:avLst/>
                </a:prstGeom>
                <a:noFill/>
                <a:ln w="1">
                  <a:solidFill>
                    <a:srgbClr val="000000"/>
                  </a:solidFill>
                  <a:prstDash val="solid"/>
                  <a:round/>
                  <a:headEnd/>
                  <a:tailEnd/>
                </a:ln>
              </p:spPr>
              <p:txBody>
                <a:bodyPr/>
                <a:lstStyle/>
                <a:p>
                  <a:pPr>
                    <a:defRPr/>
                  </a:pPr>
                  <a:endParaRPr lang="en-US"/>
                </a:p>
              </p:txBody>
            </p:sp>
            <p:sp>
              <p:nvSpPr>
                <p:cNvPr id="385588" name="Line 1588"/>
                <p:cNvSpPr>
                  <a:spLocks noChangeShapeType="1"/>
                </p:cNvSpPr>
                <p:nvPr/>
              </p:nvSpPr>
              <p:spPr bwMode="auto">
                <a:xfrm>
                  <a:off x="1021" y="3369"/>
                  <a:ext cx="1" cy="248"/>
                </a:xfrm>
                <a:prstGeom prst="line">
                  <a:avLst/>
                </a:prstGeom>
                <a:noFill/>
                <a:ln w="1">
                  <a:solidFill>
                    <a:srgbClr val="000000"/>
                  </a:solidFill>
                  <a:prstDash val="solid"/>
                  <a:round/>
                  <a:headEnd/>
                  <a:tailEnd/>
                </a:ln>
              </p:spPr>
              <p:txBody>
                <a:bodyPr/>
                <a:lstStyle/>
                <a:p>
                  <a:pPr>
                    <a:defRPr/>
                  </a:pPr>
                  <a:endParaRPr lang="en-US"/>
                </a:p>
              </p:txBody>
            </p:sp>
            <p:sp>
              <p:nvSpPr>
                <p:cNvPr id="385589" name="Rectangle 1589"/>
                <p:cNvSpPr>
                  <a:spLocks noChangeArrowheads="1"/>
                </p:cNvSpPr>
                <p:nvPr/>
              </p:nvSpPr>
              <p:spPr bwMode="auto">
                <a:xfrm>
                  <a:off x="2818" y="3835"/>
                  <a:ext cx="425" cy="192"/>
                </a:xfrm>
                <a:prstGeom prst="rect">
                  <a:avLst/>
                </a:prstGeom>
                <a:noFill/>
                <a:ln w="9525">
                  <a:noFill/>
                  <a:miter lim="800000"/>
                  <a:headEnd/>
                  <a:tailEnd/>
                </a:ln>
              </p:spPr>
              <p:txBody>
                <a:bodyPr/>
                <a:lstStyle/>
                <a:p>
                  <a:pPr>
                    <a:defRPr/>
                  </a:pPr>
                  <a:endParaRPr lang="en-US"/>
                </a:p>
              </p:txBody>
            </p:sp>
            <p:sp>
              <p:nvSpPr>
                <p:cNvPr id="385591" name="Rectangle 1591"/>
                <p:cNvSpPr>
                  <a:spLocks noChangeArrowheads="1"/>
                </p:cNvSpPr>
                <p:nvPr/>
              </p:nvSpPr>
              <p:spPr bwMode="auto">
                <a:xfrm>
                  <a:off x="462" y="942"/>
                  <a:ext cx="4872" cy="3088"/>
                </a:xfrm>
                <a:prstGeom prst="rect">
                  <a:avLst/>
                </a:prstGeom>
                <a:noFill/>
                <a:ln w="11">
                  <a:solidFill>
                    <a:srgbClr val="000000"/>
                  </a:solidFill>
                  <a:prstDash val="solid"/>
                  <a:miter lim="800000"/>
                  <a:headEnd/>
                  <a:tailEnd/>
                </a:ln>
              </p:spPr>
              <p:txBody>
                <a:bodyPr/>
                <a:lstStyle/>
                <a:p>
                  <a:pPr>
                    <a:defRPr/>
                  </a:pPr>
                  <a:endParaRPr lang="en-US"/>
                </a:p>
              </p:txBody>
            </p:sp>
            <p:sp>
              <p:nvSpPr>
                <p:cNvPr id="385592" name="Freeform 1592"/>
                <p:cNvSpPr>
                  <a:spLocks/>
                </p:cNvSpPr>
                <p:nvPr/>
              </p:nvSpPr>
              <p:spPr bwMode="auto">
                <a:xfrm>
                  <a:off x="3362" y="141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593" name="Freeform 1593"/>
                <p:cNvSpPr>
                  <a:spLocks/>
                </p:cNvSpPr>
                <p:nvPr/>
              </p:nvSpPr>
              <p:spPr bwMode="auto">
                <a:xfrm>
                  <a:off x="3362" y="141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594" name="Freeform 1594"/>
                <p:cNvSpPr>
                  <a:spLocks/>
                </p:cNvSpPr>
                <p:nvPr/>
              </p:nvSpPr>
              <p:spPr bwMode="auto">
                <a:xfrm>
                  <a:off x="3365" y="2215"/>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595" name="Freeform 1595"/>
                <p:cNvSpPr>
                  <a:spLocks/>
                </p:cNvSpPr>
                <p:nvPr/>
              </p:nvSpPr>
              <p:spPr bwMode="auto">
                <a:xfrm>
                  <a:off x="3365" y="2215"/>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596" name="Rectangle 1596"/>
                <p:cNvSpPr>
                  <a:spLocks noChangeArrowheads="1"/>
                </p:cNvSpPr>
                <p:nvPr/>
              </p:nvSpPr>
              <p:spPr bwMode="auto">
                <a:xfrm>
                  <a:off x="2065" y="2027"/>
                  <a:ext cx="105" cy="160"/>
                </a:xfrm>
                <a:prstGeom prst="rect">
                  <a:avLst/>
                </a:prstGeom>
                <a:noFill/>
                <a:ln w="9525">
                  <a:noFill/>
                  <a:miter lim="800000"/>
                  <a:headEnd/>
                  <a:tailEnd/>
                </a:ln>
              </p:spPr>
              <p:txBody>
                <a:bodyPr/>
                <a:lstStyle/>
                <a:p>
                  <a:pPr>
                    <a:defRPr/>
                  </a:pPr>
                  <a:endParaRPr lang="en-US"/>
                </a:p>
              </p:txBody>
            </p:sp>
            <p:sp>
              <p:nvSpPr>
                <p:cNvPr id="385597" name="Rectangle 1597"/>
                <p:cNvSpPr>
                  <a:spLocks noChangeArrowheads="1"/>
                </p:cNvSpPr>
                <p:nvPr/>
              </p:nvSpPr>
              <p:spPr bwMode="auto">
                <a:xfrm>
                  <a:off x="2111" y="2031"/>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598" name="Rectangle 1598"/>
                <p:cNvSpPr>
                  <a:spLocks noChangeArrowheads="1"/>
                </p:cNvSpPr>
                <p:nvPr/>
              </p:nvSpPr>
              <p:spPr bwMode="auto">
                <a:xfrm>
                  <a:off x="2770" y="2592"/>
                  <a:ext cx="158" cy="160"/>
                </a:xfrm>
                <a:prstGeom prst="rect">
                  <a:avLst/>
                </a:prstGeom>
                <a:noFill/>
                <a:ln w="9525">
                  <a:noFill/>
                  <a:miter lim="800000"/>
                  <a:headEnd/>
                  <a:tailEnd/>
                </a:ln>
              </p:spPr>
              <p:txBody>
                <a:bodyPr/>
                <a:lstStyle/>
                <a:p>
                  <a:pPr>
                    <a:defRPr/>
                  </a:pPr>
                  <a:endParaRPr lang="en-US"/>
                </a:p>
              </p:txBody>
            </p:sp>
            <p:sp>
              <p:nvSpPr>
                <p:cNvPr id="385600" name="Rectangle 1600"/>
                <p:cNvSpPr>
                  <a:spLocks noChangeArrowheads="1"/>
                </p:cNvSpPr>
                <p:nvPr/>
              </p:nvSpPr>
              <p:spPr bwMode="auto">
                <a:xfrm>
                  <a:off x="2844" y="2597"/>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y</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601" name="Rectangle 1601"/>
                <p:cNvSpPr>
                  <a:spLocks noChangeArrowheads="1"/>
                </p:cNvSpPr>
                <p:nvPr/>
              </p:nvSpPr>
              <p:spPr bwMode="auto">
                <a:xfrm>
                  <a:off x="3004" y="2275"/>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602" name="Rectangle 1602"/>
                <p:cNvSpPr>
                  <a:spLocks noChangeArrowheads="1"/>
                </p:cNvSpPr>
                <p:nvPr/>
              </p:nvSpPr>
              <p:spPr bwMode="auto">
                <a:xfrm>
                  <a:off x="3008" y="2271"/>
                  <a:ext cx="199" cy="177"/>
                </a:xfrm>
                <a:prstGeom prst="rect">
                  <a:avLst/>
                </a:prstGeom>
                <a:noFill/>
                <a:ln w="9525">
                  <a:noFill/>
                  <a:miter lim="800000"/>
                  <a:headEnd/>
                  <a:tailEnd/>
                </a:ln>
              </p:spPr>
              <p:txBody>
                <a:bodyPr/>
                <a:lstStyle/>
                <a:p>
                  <a:pPr>
                    <a:defRPr/>
                  </a:pPr>
                  <a:endParaRPr lang="en-US"/>
                </a:p>
              </p:txBody>
            </p:sp>
            <p:sp>
              <p:nvSpPr>
                <p:cNvPr id="385604" name="Rectangle 1604"/>
                <p:cNvSpPr>
                  <a:spLocks noChangeArrowheads="1"/>
                </p:cNvSpPr>
                <p:nvPr/>
              </p:nvSpPr>
              <p:spPr bwMode="auto">
                <a:xfrm>
                  <a:off x="3045" y="2269"/>
                  <a:ext cx="143" cy="15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600" i="1" dirty="0">
                      <a:solidFill>
                        <a:srgbClr val="000000"/>
                      </a:solidFill>
                      <a:effectLst/>
                      <a:latin typeface="Times New Roman" pitchFamily="18" charset="0"/>
                    </a:rPr>
                    <a:t>B</a:t>
                  </a:r>
                  <a:r>
                    <a:rPr lang="en-US" sz="1600" dirty="0">
                      <a:solidFill>
                        <a:srgbClr val="000000"/>
                      </a:solidFill>
                      <a:effectLst/>
                      <a:latin typeface="Times New Roman" pitchFamily="18" charset="0"/>
                    </a:rPr>
                    <a:t>2</a:t>
                  </a:r>
                  <a:endParaRPr lang="en-US" dirty="0">
                    <a:effectLst>
                      <a:outerShdw blurRad="38100" dist="38100" dir="2700000" algn="tl">
                        <a:srgbClr val="C0C0C0"/>
                      </a:outerShdw>
                    </a:effectLst>
                  </a:endParaRPr>
                </a:p>
              </p:txBody>
            </p:sp>
            <p:sp>
              <p:nvSpPr>
                <p:cNvPr id="385605" name="Line 1605"/>
                <p:cNvSpPr>
                  <a:spLocks noChangeShapeType="1"/>
                </p:cNvSpPr>
                <p:nvPr/>
              </p:nvSpPr>
              <p:spPr bwMode="auto">
                <a:xfrm flipV="1">
                  <a:off x="2479" y="2065"/>
                  <a:ext cx="557" cy="491"/>
                </a:xfrm>
                <a:prstGeom prst="line">
                  <a:avLst/>
                </a:prstGeom>
                <a:noFill/>
                <a:ln w="11">
                  <a:solidFill>
                    <a:srgbClr val="000000"/>
                  </a:solidFill>
                  <a:prstDash val="solid"/>
                  <a:round/>
                  <a:headEnd/>
                  <a:tailEnd/>
                </a:ln>
              </p:spPr>
              <p:txBody>
                <a:bodyPr/>
                <a:lstStyle/>
                <a:p>
                  <a:pPr>
                    <a:defRPr/>
                  </a:pPr>
                  <a:endParaRPr lang="en-US"/>
                </a:p>
              </p:txBody>
            </p:sp>
            <p:sp>
              <p:nvSpPr>
                <p:cNvPr id="385606" name="Rectangle 1606"/>
                <p:cNvSpPr>
                  <a:spLocks noChangeArrowheads="1"/>
                </p:cNvSpPr>
                <p:nvPr/>
              </p:nvSpPr>
              <p:spPr bwMode="auto">
                <a:xfrm>
                  <a:off x="2065" y="2556"/>
                  <a:ext cx="105" cy="160"/>
                </a:xfrm>
                <a:prstGeom prst="rect">
                  <a:avLst/>
                </a:prstGeom>
                <a:noFill/>
                <a:ln w="9525">
                  <a:noFill/>
                  <a:miter lim="800000"/>
                  <a:headEnd/>
                  <a:tailEnd/>
                </a:ln>
              </p:spPr>
              <p:txBody>
                <a:bodyPr/>
                <a:lstStyle/>
                <a:p>
                  <a:pPr>
                    <a:defRPr/>
                  </a:pPr>
                  <a:endParaRPr lang="en-US"/>
                </a:p>
              </p:txBody>
            </p:sp>
            <p:sp>
              <p:nvSpPr>
                <p:cNvPr id="385607" name="Rectangle 1607"/>
                <p:cNvSpPr>
                  <a:spLocks noChangeArrowheads="1"/>
                </p:cNvSpPr>
                <p:nvPr/>
              </p:nvSpPr>
              <p:spPr bwMode="auto">
                <a:xfrm>
                  <a:off x="2111" y="2560"/>
                  <a:ext cx="6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a:t>
                  </a:r>
                  <a:endParaRPr lang="en-US" dirty="0">
                    <a:effectLst>
                      <a:outerShdw blurRad="38100" dist="38100" dir="2700000" algn="tl">
                        <a:srgbClr val="C0C0C0"/>
                      </a:outerShdw>
                    </a:effectLst>
                  </a:endParaRPr>
                </a:p>
              </p:txBody>
            </p:sp>
            <p:sp>
              <p:nvSpPr>
                <p:cNvPr id="385608" name="Rectangle 1608"/>
                <p:cNvSpPr>
                  <a:spLocks noChangeArrowheads="1"/>
                </p:cNvSpPr>
                <p:nvPr/>
              </p:nvSpPr>
              <p:spPr bwMode="auto">
                <a:xfrm>
                  <a:off x="3232" y="2592"/>
                  <a:ext cx="116" cy="160"/>
                </a:xfrm>
                <a:prstGeom prst="rect">
                  <a:avLst/>
                </a:prstGeom>
                <a:noFill/>
                <a:ln w="9525">
                  <a:noFill/>
                  <a:miter lim="800000"/>
                  <a:headEnd/>
                  <a:tailEnd/>
                </a:ln>
              </p:spPr>
              <p:txBody>
                <a:bodyPr/>
                <a:lstStyle/>
                <a:p>
                  <a:pPr>
                    <a:defRPr/>
                  </a:pPr>
                  <a:endParaRPr lang="en-US"/>
                </a:p>
              </p:txBody>
            </p:sp>
            <p:sp>
              <p:nvSpPr>
                <p:cNvPr id="385609" name="Rectangle 1609"/>
                <p:cNvSpPr>
                  <a:spLocks noChangeArrowheads="1"/>
                </p:cNvSpPr>
                <p:nvPr/>
              </p:nvSpPr>
              <p:spPr bwMode="auto">
                <a:xfrm>
                  <a:off x="3256" y="2597"/>
                  <a:ext cx="68"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Y</a:t>
                  </a:r>
                  <a:endParaRPr lang="en-US" dirty="0">
                    <a:effectLst>
                      <a:outerShdw blurRad="38100" dist="38100" dir="2700000" algn="tl">
                        <a:srgbClr val="C0C0C0"/>
                      </a:outerShdw>
                    </a:effectLst>
                  </a:endParaRPr>
                </a:p>
              </p:txBody>
            </p:sp>
            <p:sp>
              <p:nvSpPr>
                <p:cNvPr id="385610" name="Rectangle 1610"/>
                <p:cNvSpPr>
                  <a:spLocks noChangeArrowheads="1"/>
                </p:cNvSpPr>
                <p:nvPr/>
              </p:nvSpPr>
              <p:spPr bwMode="auto">
                <a:xfrm>
                  <a:off x="3065" y="2110"/>
                  <a:ext cx="192" cy="160"/>
                </a:xfrm>
                <a:prstGeom prst="rect">
                  <a:avLst/>
                </a:prstGeom>
                <a:noFill/>
                <a:ln w="9525">
                  <a:noFill/>
                  <a:miter lim="800000"/>
                  <a:headEnd/>
                  <a:tailEnd/>
                </a:ln>
              </p:spPr>
              <p:txBody>
                <a:bodyPr/>
                <a:lstStyle/>
                <a:p>
                  <a:pPr>
                    <a:defRPr/>
                  </a:pPr>
                  <a:endParaRPr lang="en-US" dirty="0"/>
                </a:p>
              </p:txBody>
            </p:sp>
            <p:sp>
              <p:nvSpPr>
                <p:cNvPr id="385611" name="Rectangle 1611"/>
                <p:cNvSpPr>
                  <a:spLocks noChangeArrowheads="1"/>
                </p:cNvSpPr>
                <p:nvPr/>
              </p:nvSpPr>
              <p:spPr bwMode="auto">
                <a:xfrm>
                  <a:off x="3086" y="2114"/>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0.7</a:t>
                  </a:r>
                  <a:endParaRPr lang="en-US" dirty="0">
                    <a:effectLst>
                      <a:outerShdw blurRad="38100" dist="38100" dir="2700000" algn="tl">
                        <a:srgbClr val="C0C0C0"/>
                      </a:outerShdw>
                    </a:effectLst>
                  </a:endParaRPr>
                </a:p>
              </p:txBody>
            </p:sp>
            <p:sp>
              <p:nvSpPr>
                <p:cNvPr id="385612" name="Line 1612"/>
                <p:cNvSpPr>
                  <a:spLocks noChangeShapeType="1"/>
                </p:cNvSpPr>
                <p:nvPr/>
              </p:nvSpPr>
              <p:spPr bwMode="auto">
                <a:xfrm>
                  <a:off x="2201" y="2556"/>
                  <a:ext cx="278" cy="1"/>
                </a:xfrm>
                <a:prstGeom prst="line">
                  <a:avLst/>
                </a:prstGeom>
                <a:noFill/>
                <a:ln w="11">
                  <a:solidFill>
                    <a:srgbClr val="000000"/>
                  </a:solidFill>
                  <a:prstDash val="solid"/>
                  <a:round/>
                  <a:headEnd/>
                  <a:tailEnd/>
                </a:ln>
              </p:spPr>
              <p:txBody>
                <a:bodyPr/>
                <a:lstStyle/>
                <a:p>
                  <a:pPr>
                    <a:defRPr/>
                  </a:pPr>
                  <a:endParaRPr lang="en-US"/>
                </a:p>
              </p:txBody>
            </p:sp>
            <p:sp>
              <p:nvSpPr>
                <p:cNvPr id="385613" name="Rectangle 1613"/>
                <p:cNvSpPr>
                  <a:spLocks noChangeArrowheads="1"/>
                </p:cNvSpPr>
                <p:nvPr/>
              </p:nvSpPr>
              <p:spPr bwMode="auto">
                <a:xfrm>
                  <a:off x="2201" y="2065"/>
                  <a:ext cx="1115" cy="491"/>
                </a:xfrm>
                <a:prstGeom prst="rect">
                  <a:avLst/>
                </a:prstGeom>
                <a:noFill/>
                <a:ln w="1">
                  <a:solidFill>
                    <a:srgbClr val="000000"/>
                  </a:solidFill>
                  <a:prstDash val="solid"/>
                  <a:miter lim="800000"/>
                  <a:headEnd/>
                  <a:tailEnd/>
                </a:ln>
              </p:spPr>
              <p:txBody>
                <a:bodyPr/>
                <a:lstStyle/>
                <a:p>
                  <a:pPr>
                    <a:defRPr/>
                  </a:pPr>
                  <a:endParaRPr lang="en-US"/>
                </a:p>
              </p:txBody>
            </p:sp>
            <p:sp>
              <p:nvSpPr>
                <p:cNvPr id="385614" name="Line 1614"/>
                <p:cNvSpPr>
                  <a:spLocks noChangeShapeType="1"/>
                </p:cNvSpPr>
                <p:nvPr/>
              </p:nvSpPr>
              <p:spPr bwMode="auto">
                <a:xfrm>
                  <a:off x="3036" y="2065"/>
                  <a:ext cx="278" cy="1"/>
                </a:xfrm>
                <a:prstGeom prst="line">
                  <a:avLst/>
                </a:prstGeom>
                <a:noFill/>
                <a:ln w="11">
                  <a:solidFill>
                    <a:srgbClr val="000000"/>
                  </a:solidFill>
                  <a:prstDash val="solid"/>
                  <a:round/>
                  <a:headEnd/>
                  <a:tailEnd/>
                </a:ln>
              </p:spPr>
              <p:txBody>
                <a:bodyPr/>
                <a:lstStyle/>
                <a:p>
                  <a:pPr>
                    <a:defRPr/>
                  </a:pPr>
                  <a:endParaRPr lang="en-US"/>
                </a:p>
              </p:txBody>
            </p:sp>
            <p:sp>
              <p:nvSpPr>
                <p:cNvPr id="385615" name="Line 1615"/>
                <p:cNvSpPr>
                  <a:spLocks noChangeShapeType="1"/>
                </p:cNvSpPr>
                <p:nvPr/>
              </p:nvSpPr>
              <p:spPr bwMode="auto">
                <a:xfrm flipH="1">
                  <a:off x="2837" y="2241"/>
                  <a:ext cx="1" cy="343"/>
                </a:xfrm>
                <a:prstGeom prst="line">
                  <a:avLst/>
                </a:prstGeom>
                <a:noFill/>
                <a:ln w="1">
                  <a:solidFill>
                    <a:srgbClr val="000000"/>
                  </a:solidFill>
                  <a:prstDash val="solid"/>
                  <a:round/>
                  <a:headEnd/>
                  <a:tailEnd/>
                </a:ln>
              </p:spPr>
              <p:txBody>
                <a:bodyPr/>
                <a:lstStyle/>
                <a:p>
                  <a:pPr>
                    <a:defRPr/>
                  </a:pPr>
                  <a:endParaRPr lang="en-US"/>
                </a:p>
              </p:txBody>
            </p:sp>
            <p:sp>
              <p:nvSpPr>
                <p:cNvPr id="385616" name="Freeform 1616"/>
                <p:cNvSpPr>
                  <a:spLocks/>
                </p:cNvSpPr>
                <p:nvPr/>
              </p:nvSpPr>
              <p:spPr bwMode="auto">
                <a:xfrm>
                  <a:off x="2200" y="1492"/>
                  <a:ext cx="1290" cy="25"/>
                </a:xfrm>
                <a:custGeom>
                  <a:avLst/>
                  <a:gdLst/>
                  <a:ahLst/>
                  <a:cxnLst>
                    <a:cxn ang="0">
                      <a:pos x="0" y="0"/>
                    </a:cxn>
                    <a:cxn ang="0">
                      <a:pos x="0" y="24"/>
                    </a:cxn>
                    <a:cxn ang="0">
                      <a:pos x="1290" y="25"/>
                    </a:cxn>
                    <a:cxn ang="0">
                      <a:pos x="1290" y="1"/>
                    </a:cxn>
                    <a:cxn ang="0">
                      <a:pos x="0" y="0"/>
                    </a:cxn>
                  </a:cxnLst>
                  <a:rect l="0" t="0" r="r" b="b"/>
                  <a:pathLst>
                    <a:path w="1290" h="25">
                      <a:moveTo>
                        <a:pt x="0" y="0"/>
                      </a:moveTo>
                      <a:lnTo>
                        <a:pt x="0" y="24"/>
                      </a:lnTo>
                      <a:lnTo>
                        <a:pt x="1290" y="25"/>
                      </a:lnTo>
                      <a:lnTo>
                        <a:pt x="1290" y="1"/>
                      </a:lnTo>
                      <a:lnTo>
                        <a:pt x="0" y="0"/>
                      </a:lnTo>
                      <a:close/>
                    </a:path>
                  </a:pathLst>
                </a:custGeom>
                <a:solidFill>
                  <a:srgbClr val="C0C0C0"/>
                </a:solidFill>
                <a:ln w="9525">
                  <a:noFill/>
                  <a:round/>
                  <a:headEnd/>
                  <a:tailEnd/>
                </a:ln>
              </p:spPr>
              <p:txBody>
                <a:bodyPr/>
                <a:lstStyle/>
                <a:p>
                  <a:pPr>
                    <a:defRPr/>
                  </a:pPr>
                  <a:endParaRPr lang="en-US"/>
                </a:p>
              </p:txBody>
            </p:sp>
            <p:sp>
              <p:nvSpPr>
                <p:cNvPr id="385617" name="Line 1617"/>
                <p:cNvSpPr>
                  <a:spLocks noChangeShapeType="1"/>
                </p:cNvSpPr>
                <p:nvPr/>
              </p:nvSpPr>
              <p:spPr bwMode="auto">
                <a:xfrm flipH="1">
                  <a:off x="2833" y="1448"/>
                  <a:ext cx="1" cy="88"/>
                </a:xfrm>
                <a:prstGeom prst="line">
                  <a:avLst/>
                </a:prstGeom>
                <a:noFill/>
                <a:ln w="1">
                  <a:solidFill>
                    <a:srgbClr val="000000"/>
                  </a:solidFill>
                  <a:prstDash val="solid"/>
                  <a:round/>
                  <a:headEnd/>
                  <a:tailEnd/>
                </a:ln>
              </p:spPr>
              <p:txBody>
                <a:bodyPr/>
                <a:lstStyle/>
                <a:p>
                  <a:pPr>
                    <a:defRPr/>
                  </a:pPr>
                  <a:endParaRPr lang="en-US"/>
                </a:p>
              </p:txBody>
            </p:sp>
            <p:sp>
              <p:nvSpPr>
                <p:cNvPr id="385618" name="Rectangle 1618"/>
                <p:cNvSpPr>
                  <a:spLocks noChangeArrowheads="1"/>
                </p:cNvSpPr>
                <p:nvPr/>
              </p:nvSpPr>
              <p:spPr bwMode="auto">
                <a:xfrm>
                  <a:off x="2239" y="1152"/>
                  <a:ext cx="210" cy="141"/>
                </a:xfrm>
                <a:prstGeom prst="rect">
                  <a:avLst/>
                </a:prstGeom>
                <a:solidFill>
                  <a:srgbClr val="FFFFFF"/>
                </a:solidFill>
                <a:ln w="1">
                  <a:solidFill>
                    <a:srgbClr val="000000"/>
                  </a:solidFill>
                  <a:prstDash val="solid"/>
                  <a:miter lim="800000"/>
                  <a:headEnd/>
                  <a:tailEnd/>
                </a:ln>
              </p:spPr>
              <p:txBody>
                <a:bodyPr/>
                <a:lstStyle/>
                <a:p>
                  <a:pPr>
                    <a:defRPr/>
                  </a:pPr>
                  <a:endParaRPr lang="en-US"/>
                </a:p>
              </p:txBody>
            </p:sp>
            <p:sp>
              <p:nvSpPr>
                <p:cNvPr id="385619" name="Rectangle 1619"/>
                <p:cNvSpPr>
                  <a:spLocks noChangeArrowheads="1"/>
                </p:cNvSpPr>
                <p:nvPr/>
              </p:nvSpPr>
              <p:spPr bwMode="auto">
                <a:xfrm>
                  <a:off x="2243" y="1148"/>
                  <a:ext cx="200" cy="177"/>
                </a:xfrm>
                <a:prstGeom prst="rect">
                  <a:avLst/>
                </a:prstGeom>
                <a:noFill/>
                <a:ln w="9525">
                  <a:noFill/>
                  <a:miter lim="800000"/>
                  <a:headEnd/>
                  <a:tailEnd/>
                </a:ln>
              </p:spPr>
              <p:txBody>
                <a:bodyPr/>
                <a:lstStyle/>
                <a:p>
                  <a:pPr>
                    <a:defRPr/>
                  </a:pPr>
                  <a:endParaRPr lang="en-US"/>
                </a:p>
              </p:txBody>
            </p:sp>
            <p:sp>
              <p:nvSpPr>
                <p:cNvPr id="385620" name="Rectangle 1620"/>
                <p:cNvSpPr>
                  <a:spLocks noChangeArrowheads="1"/>
                </p:cNvSpPr>
                <p:nvPr/>
              </p:nvSpPr>
              <p:spPr bwMode="auto">
                <a:xfrm>
                  <a:off x="2271" y="1152"/>
                  <a:ext cx="218" cy="194"/>
                </a:xfrm>
                <a:prstGeom prst="rect">
                  <a:avLst/>
                </a:prstGeom>
                <a:noFill/>
                <a:ln w="9525">
                  <a:noFill/>
                  <a:miter lim="800000"/>
                  <a:headEnd/>
                  <a:tailEnd/>
                </a:ln>
              </p:spPr>
              <p:txBody>
                <a:bodyPr wrap="none" lIns="0" tIns="0" rIns="0" bIns="0">
                  <a:spAutoFit/>
                </a:bodyPr>
                <a:lstStyle/>
                <a:p>
                  <a:pPr marL="342900" indent="-342900">
                    <a:defRPr/>
                  </a:pPr>
                  <a:endParaRPr lang="en-US" dirty="0">
                    <a:effectLst>
                      <a:outerShdw blurRad="38100" dist="38100" dir="2700000" algn="tl">
                        <a:srgbClr val="C0C0C0"/>
                      </a:outerShdw>
                    </a:effectLst>
                  </a:endParaRPr>
                </a:p>
              </p:txBody>
            </p:sp>
            <p:sp>
              <p:nvSpPr>
                <p:cNvPr id="385621" name="Rectangle 1621"/>
                <p:cNvSpPr>
                  <a:spLocks noChangeArrowheads="1"/>
                </p:cNvSpPr>
                <p:nvPr/>
              </p:nvSpPr>
              <p:spPr bwMode="auto">
                <a:xfrm>
                  <a:off x="2283" y="1143"/>
                  <a:ext cx="143" cy="15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600" i="1" dirty="0">
                      <a:solidFill>
                        <a:srgbClr val="000000"/>
                      </a:solidFill>
                      <a:effectLst/>
                      <a:latin typeface="Times New Roman" pitchFamily="18" charset="0"/>
                    </a:rPr>
                    <a:t>B</a:t>
                  </a:r>
                  <a:r>
                    <a:rPr lang="en-US" sz="16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622" name="Line 1622"/>
                <p:cNvSpPr>
                  <a:spLocks noChangeShapeType="1"/>
                </p:cNvSpPr>
                <p:nvPr/>
              </p:nvSpPr>
              <p:spPr bwMode="auto">
                <a:xfrm>
                  <a:off x="2201" y="1013"/>
                  <a:ext cx="141" cy="2"/>
                </a:xfrm>
                <a:prstGeom prst="line">
                  <a:avLst/>
                </a:prstGeom>
                <a:noFill/>
                <a:ln w="11">
                  <a:solidFill>
                    <a:srgbClr val="000000"/>
                  </a:solidFill>
                  <a:prstDash val="solid"/>
                  <a:round/>
                  <a:headEnd/>
                  <a:tailEnd/>
                </a:ln>
              </p:spPr>
              <p:txBody>
                <a:bodyPr/>
                <a:lstStyle/>
                <a:p>
                  <a:pPr>
                    <a:defRPr/>
                  </a:pPr>
                  <a:endParaRPr lang="en-US"/>
                </a:p>
              </p:txBody>
            </p:sp>
            <p:sp>
              <p:nvSpPr>
                <p:cNvPr id="385623" name="Line 1623"/>
                <p:cNvSpPr>
                  <a:spLocks noChangeShapeType="1"/>
                </p:cNvSpPr>
                <p:nvPr/>
              </p:nvSpPr>
              <p:spPr bwMode="auto">
                <a:xfrm>
                  <a:off x="2337" y="1012"/>
                  <a:ext cx="560" cy="491"/>
                </a:xfrm>
                <a:prstGeom prst="line">
                  <a:avLst/>
                </a:prstGeom>
                <a:noFill/>
                <a:ln w="11">
                  <a:solidFill>
                    <a:srgbClr val="000000"/>
                  </a:solidFill>
                  <a:prstDash val="solid"/>
                  <a:round/>
                  <a:headEnd/>
                  <a:tailEnd/>
                </a:ln>
              </p:spPr>
              <p:txBody>
                <a:bodyPr/>
                <a:lstStyle/>
                <a:p>
                  <a:pPr>
                    <a:defRPr/>
                  </a:pPr>
                  <a:endParaRPr lang="en-US"/>
                </a:p>
              </p:txBody>
            </p:sp>
            <p:sp>
              <p:nvSpPr>
                <p:cNvPr id="385624" name="Line 1624"/>
                <p:cNvSpPr>
                  <a:spLocks noChangeShapeType="1"/>
                </p:cNvSpPr>
                <p:nvPr/>
              </p:nvSpPr>
              <p:spPr bwMode="auto">
                <a:xfrm>
                  <a:off x="2897" y="1503"/>
                  <a:ext cx="416" cy="2"/>
                </a:xfrm>
                <a:prstGeom prst="line">
                  <a:avLst/>
                </a:prstGeom>
                <a:noFill/>
                <a:ln w="11">
                  <a:solidFill>
                    <a:srgbClr val="000000"/>
                  </a:solidFill>
                  <a:prstDash val="solid"/>
                  <a:round/>
                  <a:headEnd/>
                  <a:tailEnd/>
                </a:ln>
              </p:spPr>
              <p:txBody>
                <a:bodyPr/>
                <a:lstStyle/>
                <a:p>
                  <a:pPr>
                    <a:defRPr/>
                  </a:pPr>
                  <a:endParaRPr lang="en-US"/>
                </a:p>
              </p:txBody>
            </p:sp>
            <p:sp>
              <p:nvSpPr>
                <p:cNvPr id="385625" name="Rectangle 1625"/>
                <p:cNvSpPr>
                  <a:spLocks noChangeArrowheads="1"/>
                </p:cNvSpPr>
                <p:nvPr/>
              </p:nvSpPr>
              <p:spPr bwMode="auto">
                <a:xfrm>
                  <a:off x="2200" y="1012"/>
                  <a:ext cx="1117" cy="491"/>
                </a:xfrm>
                <a:prstGeom prst="rect">
                  <a:avLst/>
                </a:prstGeom>
                <a:noFill/>
                <a:ln w="1">
                  <a:solidFill>
                    <a:srgbClr val="000000"/>
                  </a:solidFill>
                  <a:prstDash val="solid"/>
                  <a:miter lim="800000"/>
                  <a:headEnd/>
                  <a:tailEnd/>
                </a:ln>
              </p:spPr>
              <p:txBody>
                <a:bodyPr/>
                <a:lstStyle/>
                <a:p>
                  <a:pPr>
                    <a:defRPr/>
                  </a:pPr>
                  <a:endParaRPr lang="en-US"/>
                </a:p>
              </p:txBody>
            </p:sp>
            <p:sp>
              <p:nvSpPr>
                <p:cNvPr id="385626" name="Rectangle 1626"/>
                <p:cNvSpPr>
                  <a:spLocks noChangeArrowheads="1"/>
                </p:cNvSpPr>
                <p:nvPr/>
              </p:nvSpPr>
              <p:spPr bwMode="auto">
                <a:xfrm>
                  <a:off x="3035" y="1281"/>
                  <a:ext cx="192" cy="160"/>
                </a:xfrm>
                <a:prstGeom prst="rect">
                  <a:avLst/>
                </a:prstGeom>
                <a:noFill/>
                <a:ln w="9525">
                  <a:noFill/>
                  <a:miter lim="800000"/>
                  <a:headEnd/>
                  <a:tailEnd/>
                </a:ln>
              </p:spPr>
              <p:txBody>
                <a:bodyPr/>
                <a:lstStyle/>
                <a:p>
                  <a:pPr>
                    <a:defRPr/>
                  </a:pPr>
                  <a:endParaRPr lang="en-US"/>
                </a:p>
              </p:txBody>
            </p:sp>
            <p:sp>
              <p:nvSpPr>
                <p:cNvPr id="385627" name="Rectangle 1627"/>
                <p:cNvSpPr>
                  <a:spLocks noChangeArrowheads="1"/>
                </p:cNvSpPr>
                <p:nvPr/>
              </p:nvSpPr>
              <p:spPr bwMode="auto">
                <a:xfrm>
                  <a:off x="3057" y="1286"/>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0.1</a:t>
                  </a:r>
                  <a:endParaRPr lang="en-US" dirty="0">
                    <a:effectLst>
                      <a:outerShdw blurRad="38100" dist="38100" dir="2700000" algn="tl">
                        <a:srgbClr val="C0C0C0"/>
                      </a:outerShdw>
                    </a:effectLst>
                  </a:endParaRPr>
                </a:p>
              </p:txBody>
            </p:sp>
            <p:sp>
              <p:nvSpPr>
                <p:cNvPr id="385628" name="Freeform 1628"/>
                <p:cNvSpPr>
                  <a:spLocks/>
                </p:cNvSpPr>
                <p:nvPr/>
              </p:nvSpPr>
              <p:spPr bwMode="auto">
                <a:xfrm>
                  <a:off x="668" y="1012"/>
                  <a:ext cx="1116" cy="491"/>
                </a:xfrm>
                <a:custGeom>
                  <a:avLst/>
                  <a:gdLst/>
                  <a:ahLst/>
                  <a:cxnLst>
                    <a:cxn ang="0">
                      <a:pos x="0" y="491"/>
                    </a:cxn>
                    <a:cxn ang="0">
                      <a:pos x="630" y="491"/>
                    </a:cxn>
                    <a:cxn ang="0">
                      <a:pos x="908" y="0"/>
                    </a:cxn>
                    <a:cxn ang="0">
                      <a:pos x="1116" y="0"/>
                    </a:cxn>
                  </a:cxnLst>
                  <a:rect l="0" t="0" r="r" b="b"/>
                  <a:pathLst>
                    <a:path w="1116" h="491">
                      <a:moveTo>
                        <a:pt x="0" y="491"/>
                      </a:moveTo>
                      <a:lnTo>
                        <a:pt x="630" y="491"/>
                      </a:lnTo>
                      <a:lnTo>
                        <a:pt x="908" y="0"/>
                      </a:lnTo>
                      <a:lnTo>
                        <a:pt x="1116" y="0"/>
                      </a:lnTo>
                    </a:path>
                  </a:pathLst>
                </a:custGeom>
                <a:noFill/>
                <a:ln w="11">
                  <a:solidFill>
                    <a:srgbClr val="000000"/>
                  </a:solidFill>
                  <a:prstDash val="solid"/>
                  <a:round/>
                  <a:headEnd/>
                  <a:tailEnd/>
                </a:ln>
              </p:spPr>
              <p:txBody>
                <a:bodyPr/>
                <a:lstStyle/>
                <a:p>
                  <a:pPr>
                    <a:defRPr/>
                  </a:pPr>
                  <a:endParaRPr lang="en-US"/>
                </a:p>
              </p:txBody>
            </p:sp>
            <p:sp>
              <p:nvSpPr>
                <p:cNvPr id="385629" name="Line 1629"/>
                <p:cNvSpPr>
                  <a:spLocks noChangeShapeType="1"/>
                </p:cNvSpPr>
                <p:nvPr/>
              </p:nvSpPr>
              <p:spPr bwMode="auto">
                <a:xfrm>
                  <a:off x="1022"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630" name="Line 1630"/>
                <p:cNvSpPr>
                  <a:spLocks noChangeShapeType="1"/>
                </p:cNvSpPr>
                <p:nvPr/>
              </p:nvSpPr>
              <p:spPr bwMode="auto">
                <a:xfrm>
                  <a:off x="1301" y="2451"/>
                  <a:ext cx="355" cy="1"/>
                </a:xfrm>
                <a:prstGeom prst="line">
                  <a:avLst/>
                </a:prstGeom>
                <a:noFill/>
                <a:ln w="1">
                  <a:solidFill>
                    <a:srgbClr val="000000"/>
                  </a:solidFill>
                  <a:prstDash val="solid"/>
                  <a:round/>
                  <a:headEnd/>
                  <a:tailEnd/>
                </a:ln>
              </p:spPr>
              <p:txBody>
                <a:bodyPr/>
                <a:lstStyle/>
                <a:p>
                  <a:pPr>
                    <a:defRPr/>
                  </a:pPr>
                  <a:endParaRPr lang="en-US"/>
                </a:p>
              </p:txBody>
            </p:sp>
            <p:sp>
              <p:nvSpPr>
                <p:cNvPr id="385631" name="Line 1631"/>
                <p:cNvSpPr>
                  <a:spLocks noChangeShapeType="1"/>
                </p:cNvSpPr>
                <p:nvPr/>
              </p:nvSpPr>
              <p:spPr bwMode="auto">
                <a:xfrm>
                  <a:off x="670" y="3117"/>
                  <a:ext cx="209" cy="2"/>
                </a:xfrm>
                <a:prstGeom prst="line">
                  <a:avLst/>
                </a:prstGeom>
                <a:noFill/>
                <a:ln w="11">
                  <a:solidFill>
                    <a:srgbClr val="000000"/>
                  </a:solidFill>
                  <a:prstDash val="solid"/>
                  <a:round/>
                  <a:headEnd/>
                  <a:tailEnd/>
                </a:ln>
              </p:spPr>
              <p:txBody>
                <a:bodyPr/>
                <a:lstStyle/>
                <a:p>
                  <a:pPr>
                    <a:defRPr/>
                  </a:pPr>
                  <a:endParaRPr lang="en-US"/>
                </a:p>
              </p:txBody>
            </p:sp>
            <p:sp>
              <p:nvSpPr>
                <p:cNvPr id="385632" name="Line 1632"/>
                <p:cNvSpPr>
                  <a:spLocks noChangeShapeType="1"/>
                </p:cNvSpPr>
                <p:nvPr/>
              </p:nvSpPr>
              <p:spPr bwMode="auto">
                <a:xfrm>
                  <a:off x="879" y="3117"/>
                  <a:ext cx="278" cy="492"/>
                </a:xfrm>
                <a:prstGeom prst="line">
                  <a:avLst/>
                </a:prstGeom>
                <a:noFill/>
                <a:ln w="11">
                  <a:solidFill>
                    <a:srgbClr val="000000"/>
                  </a:solidFill>
                  <a:prstDash val="solid"/>
                  <a:round/>
                  <a:headEnd/>
                  <a:tailEnd/>
                </a:ln>
              </p:spPr>
              <p:txBody>
                <a:bodyPr/>
                <a:lstStyle/>
                <a:p>
                  <a:pPr>
                    <a:defRPr/>
                  </a:pPr>
                  <a:endParaRPr lang="en-US"/>
                </a:p>
              </p:txBody>
            </p:sp>
            <p:sp>
              <p:nvSpPr>
                <p:cNvPr id="385633" name="Line 1633"/>
                <p:cNvSpPr>
                  <a:spLocks noChangeShapeType="1"/>
                </p:cNvSpPr>
                <p:nvPr/>
              </p:nvSpPr>
              <p:spPr bwMode="auto">
                <a:xfrm>
                  <a:off x="1157" y="3609"/>
                  <a:ext cx="627" cy="1"/>
                </a:xfrm>
                <a:prstGeom prst="line">
                  <a:avLst/>
                </a:prstGeom>
                <a:noFill/>
                <a:ln w="11">
                  <a:solidFill>
                    <a:srgbClr val="000000"/>
                  </a:solidFill>
                  <a:prstDash val="solid"/>
                  <a:round/>
                  <a:headEnd/>
                  <a:tailEnd/>
                </a:ln>
              </p:spPr>
              <p:txBody>
                <a:bodyPr/>
                <a:lstStyle/>
                <a:p>
                  <a:pPr>
                    <a:defRPr/>
                  </a:pPr>
                  <a:endParaRPr lang="en-US"/>
                </a:p>
              </p:txBody>
            </p:sp>
            <p:sp>
              <p:nvSpPr>
                <p:cNvPr id="385634" name="Line 1634"/>
                <p:cNvSpPr>
                  <a:spLocks noChangeShapeType="1"/>
                </p:cNvSpPr>
                <p:nvPr/>
              </p:nvSpPr>
              <p:spPr bwMode="auto">
                <a:xfrm>
                  <a:off x="1443"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635" name="Rectangle 1635"/>
                <p:cNvSpPr>
                  <a:spLocks noChangeArrowheads="1"/>
                </p:cNvSpPr>
                <p:nvPr/>
              </p:nvSpPr>
              <p:spPr bwMode="auto">
                <a:xfrm>
                  <a:off x="1881" y="3209"/>
                  <a:ext cx="192" cy="160"/>
                </a:xfrm>
                <a:prstGeom prst="rect">
                  <a:avLst/>
                </a:prstGeom>
                <a:noFill/>
                <a:ln w="9525">
                  <a:noFill/>
                  <a:miter lim="800000"/>
                  <a:headEnd/>
                  <a:tailEnd/>
                </a:ln>
              </p:spPr>
              <p:txBody>
                <a:bodyPr/>
                <a:lstStyle/>
                <a:p>
                  <a:pPr>
                    <a:defRPr/>
                  </a:pPr>
                  <a:endParaRPr lang="en-US"/>
                </a:p>
              </p:txBody>
            </p:sp>
            <p:sp>
              <p:nvSpPr>
                <p:cNvPr id="385636" name="Rectangle 1636"/>
                <p:cNvSpPr>
                  <a:spLocks noChangeArrowheads="1"/>
                </p:cNvSpPr>
                <p:nvPr/>
              </p:nvSpPr>
              <p:spPr bwMode="auto">
                <a:xfrm>
                  <a:off x="1903" y="3213"/>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0.5</a:t>
                  </a:r>
                  <a:endParaRPr lang="en-US" dirty="0">
                    <a:effectLst>
                      <a:outerShdw blurRad="38100" dist="38100" dir="2700000" algn="tl">
                        <a:srgbClr val="C0C0C0"/>
                      </a:outerShdw>
                    </a:effectLst>
                  </a:endParaRPr>
                </a:p>
              </p:txBody>
            </p:sp>
            <p:sp>
              <p:nvSpPr>
                <p:cNvPr id="385637" name="Rectangle 1637"/>
                <p:cNvSpPr>
                  <a:spLocks noChangeArrowheads="1"/>
                </p:cNvSpPr>
                <p:nvPr/>
              </p:nvSpPr>
              <p:spPr bwMode="auto">
                <a:xfrm>
                  <a:off x="3878" y="3209"/>
                  <a:ext cx="193" cy="160"/>
                </a:xfrm>
                <a:prstGeom prst="rect">
                  <a:avLst/>
                </a:prstGeom>
                <a:noFill/>
                <a:ln w="9525">
                  <a:noFill/>
                  <a:miter lim="800000"/>
                  <a:headEnd/>
                  <a:tailEnd/>
                </a:ln>
              </p:spPr>
              <p:txBody>
                <a:bodyPr/>
                <a:lstStyle/>
                <a:p>
                  <a:pPr>
                    <a:defRPr/>
                  </a:pPr>
                  <a:endParaRPr lang="en-US"/>
                </a:p>
              </p:txBody>
            </p:sp>
            <p:sp>
              <p:nvSpPr>
                <p:cNvPr id="385638" name="Rectangle 1638"/>
                <p:cNvSpPr>
                  <a:spLocks noChangeArrowheads="1"/>
                </p:cNvSpPr>
                <p:nvPr/>
              </p:nvSpPr>
              <p:spPr bwMode="auto">
                <a:xfrm>
                  <a:off x="3900" y="3213"/>
                  <a:ext cx="151"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0.5</a:t>
                  </a:r>
                  <a:endParaRPr lang="en-US" dirty="0">
                    <a:effectLst>
                      <a:outerShdw blurRad="38100" dist="38100" dir="2700000" algn="tl">
                        <a:srgbClr val="C0C0C0"/>
                      </a:outerShdw>
                    </a:effectLst>
                  </a:endParaRPr>
                </a:p>
              </p:txBody>
            </p:sp>
            <p:sp>
              <p:nvSpPr>
                <p:cNvPr id="385639" name="Line 1639"/>
                <p:cNvSpPr>
                  <a:spLocks noChangeShapeType="1"/>
                </p:cNvSpPr>
                <p:nvPr/>
              </p:nvSpPr>
              <p:spPr bwMode="auto">
                <a:xfrm>
                  <a:off x="1784" y="3366"/>
                  <a:ext cx="417" cy="1"/>
                </a:xfrm>
                <a:prstGeom prst="line">
                  <a:avLst/>
                </a:prstGeom>
                <a:noFill/>
                <a:ln w="1">
                  <a:solidFill>
                    <a:srgbClr val="000000"/>
                  </a:solidFill>
                  <a:prstDash val="solid"/>
                  <a:round/>
                  <a:headEnd/>
                  <a:tailEnd/>
                </a:ln>
              </p:spPr>
              <p:txBody>
                <a:bodyPr/>
                <a:lstStyle/>
                <a:p>
                  <a:pPr>
                    <a:defRPr/>
                  </a:pPr>
                  <a:endParaRPr lang="en-US"/>
                </a:p>
              </p:txBody>
            </p:sp>
            <p:sp>
              <p:nvSpPr>
                <p:cNvPr id="385640" name="Freeform 1640"/>
                <p:cNvSpPr>
                  <a:spLocks/>
                </p:cNvSpPr>
                <p:nvPr/>
              </p:nvSpPr>
              <p:spPr bwMode="auto">
                <a:xfrm>
                  <a:off x="1960" y="333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641" name="Freeform 1641"/>
                <p:cNvSpPr>
                  <a:spLocks/>
                </p:cNvSpPr>
                <p:nvPr/>
              </p:nvSpPr>
              <p:spPr bwMode="auto">
                <a:xfrm>
                  <a:off x="1960" y="3338"/>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642" name="Line 1642"/>
                <p:cNvSpPr>
                  <a:spLocks noChangeShapeType="1"/>
                </p:cNvSpPr>
                <p:nvPr/>
              </p:nvSpPr>
              <p:spPr bwMode="auto">
                <a:xfrm>
                  <a:off x="3673" y="3366"/>
                  <a:ext cx="418" cy="1"/>
                </a:xfrm>
                <a:prstGeom prst="line">
                  <a:avLst/>
                </a:prstGeom>
                <a:noFill/>
                <a:ln w="1">
                  <a:solidFill>
                    <a:srgbClr val="000000"/>
                  </a:solidFill>
                  <a:prstDash val="solid"/>
                  <a:round/>
                  <a:headEnd/>
                  <a:tailEnd/>
                </a:ln>
              </p:spPr>
              <p:txBody>
                <a:bodyPr/>
                <a:lstStyle/>
                <a:p>
                  <a:pPr>
                    <a:defRPr/>
                  </a:pPr>
                  <a:endParaRPr lang="en-US"/>
                </a:p>
              </p:txBody>
            </p:sp>
            <p:sp>
              <p:nvSpPr>
                <p:cNvPr id="385643" name="Line 1643"/>
                <p:cNvSpPr>
                  <a:spLocks noChangeShapeType="1"/>
                </p:cNvSpPr>
                <p:nvPr/>
              </p:nvSpPr>
              <p:spPr bwMode="auto">
                <a:xfrm>
                  <a:off x="2186" y="3366"/>
                  <a:ext cx="1583" cy="1"/>
                </a:xfrm>
                <a:prstGeom prst="line">
                  <a:avLst/>
                </a:prstGeom>
                <a:noFill/>
                <a:ln w="1">
                  <a:solidFill>
                    <a:srgbClr val="000000"/>
                  </a:solidFill>
                  <a:prstDash val="solid"/>
                  <a:round/>
                  <a:headEnd/>
                  <a:tailEnd/>
                </a:ln>
              </p:spPr>
              <p:txBody>
                <a:bodyPr/>
                <a:lstStyle/>
                <a:p>
                  <a:pPr>
                    <a:defRPr/>
                  </a:pPr>
                  <a:endParaRPr lang="en-US"/>
                </a:p>
              </p:txBody>
            </p:sp>
            <p:sp>
              <p:nvSpPr>
                <p:cNvPr id="385644" name="Line 1644"/>
                <p:cNvSpPr>
                  <a:spLocks noChangeShapeType="1"/>
                </p:cNvSpPr>
                <p:nvPr/>
              </p:nvSpPr>
              <p:spPr bwMode="auto">
                <a:xfrm>
                  <a:off x="1234"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645" name="Line 1645"/>
                <p:cNvSpPr>
                  <a:spLocks noChangeShapeType="1"/>
                </p:cNvSpPr>
                <p:nvPr/>
              </p:nvSpPr>
              <p:spPr bwMode="auto">
                <a:xfrm>
                  <a:off x="1025" y="3366"/>
                  <a:ext cx="348" cy="1"/>
                </a:xfrm>
                <a:prstGeom prst="line">
                  <a:avLst/>
                </a:prstGeom>
                <a:noFill/>
                <a:ln w="1">
                  <a:solidFill>
                    <a:srgbClr val="000000"/>
                  </a:solidFill>
                  <a:prstDash val="solid"/>
                  <a:round/>
                  <a:headEnd/>
                  <a:tailEnd/>
                </a:ln>
              </p:spPr>
              <p:txBody>
                <a:bodyPr/>
                <a:lstStyle/>
                <a:p>
                  <a:pPr>
                    <a:defRPr/>
                  </a:pPr>
                  <a:endParaRPr lang="en-US"/>
                </a:p>
              </p:txBody>
            </p:sp>
            <p:sp>
              <p:nvSpPr>
                <p:cNvPr id="385646" name="Line 1646"/>
                <p:cNvSpPr>
                  <a:spLocks noChangeShapeType="1"/>
                </p:cNvSpPr>
                <p:nvPr/>
              </p:nvSpPr>
              <p:spPr bwMode="auto">
                <a:xfrm flipV="1">
                  <a:off x="1303" y="1503"/>
                  <a:ext cx="898" cy="2"/>
                </a:xfrm>
                <a:prstGeom prst="line">
                  <a:avLst/>
                </a:prstGeom>
                <a:noFill/>
                <a:ln w="1">
                  <a:solidFill>
                    <a:srgbClr val="000000"/>
                  </a:solidFill>
                  <a:prstDash val="solid"/>
                  <a:round/>
                  <a:headEnd/>
                  <a:tailEnd/>
                </a:ln>
              </p:spPr>
              <p:txBody>
                <a:bodyPr/>
                <a:lstStyle/>
                <a:p>
                  <a:pPr>
                    <a:defRPr/>
                  </a:pPr>
                  <a:endParaRPr lang="en-US"/>
                </a:p>
              </p:txBody>
            </p:sp>
            <p:sp>
              <p:nvSpPr>
                <p:cNvPr id="385647" name="Freeform 1647"/>
                <p:cNvSpPr>
                  <a:spLocks/>
                </p:cNvSpPr>
                <p:nvPr/>
              </p:nvSpPr>
              <p:spPr bwMode="auto">
                <a:xfrm>
                  <a:off x="1960" y="1474"/>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648" name="Freeform 1648"/>
                <p:cNvSpPr>
                  <a:spLocks/>
                </p:cNvSpPr>
                <p:nvPr/>
              </p:nvSpPr>
              <p:spPr bwMode="auto">
                <a:xfrm>
                  <a:off x="1960" y="1474"/>
                  <a:ext cx="57" cy="57"/>
                </a:xfrm>
                <a:custGeom>
                  <a:avLst/>
                  <a:gdLst/>
                  <a:ahLst/>
                  <a:cxnLst>
                    <a:cxn ang="0">
                      <a:pos x="0" y="0"/>
                    </a:cxn>
                    <a:cxn ang="0">
                      <a:pos x="57" y="28"/>
                    </a:cxn>
                    <a:cxn ang="0">
                      <a:pos x="0" y="57"/>
                    </a:cxn>
                    <a:cxn ang="0">
                      <a:pos x="0" y="0"/>
                    </a:cxn>
                  </a:cxnLst>
                  <a:rect l="0" t="0" r="r" b="b"/>
                  <a:pathLst>
                    <a:path w="57" h="57">
                      <a:moveTo>
                        <a:pt x="0" y="0"/>
                      </a:moveTo>
                      <a:lnTo>
                        <a:pt x="57"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649" name="Freeform 1649"/>
                <p:cNvSpPr>
                  <a:spLocks/>
                </p:cNvSpPr>
                <p:nvPr/>
              </p:nvSpPr>
              <p:spPr bwMode="auto">
                <a:xfrm>
                  <a:off x="3474" y="1201"/>
                  <a:ext cx="394" cy="489"/>
                </a:xfrm>
                <a:custGeom>
                  <a:avLst/>
                  <a:gdLst/>
                  <a:ahLst/>
                  <a:cxnLst>
                    <a:cxn ang="0">
                      <a:pos x="0" y="0"/>
                    </a:cxn>
                    <a:cxn ang="0">
                      <a:pos x="0" y="489"/>
                    </a:cxn>
                    <a:cxn ang="0">
                      <a:pos x="325" y="489"/>
                    </a:cxn>
                    <a:cxn ang="0">
                      <a:pos x="394" y="245"/>
                    </a:cxn>
                    <a:cxn ang="0">
                      <a:pos x="323" y="0"/>
                    </a:cxn>
                    <a:cxn ang="0">
                      <a:pos x="0" y="0"/>
                    </a:cxn>
                  </a:cxnLst>
                  <a:rect l="0" t="0" r="r" b="b"/>
                  <a:pathLst>
                    <a:path w="394" h="489">
                      <a:moveTo>
                        <a:pt x="0" y="0"/>
                      </a:moveTo>
                      <a:lnTo>
                        <a:pt x="0" y="489"/>
                      </a:lnTo>
                      <a:lnTo>
                        <a:pt x="325" y="489"/>
                      </a:lnTo>
                      <a:lnTo>
                        <a:pt x="394" y="245"/>
                      </a:lnTo>
                      <a:lnTo>
                        <a:pt x="323" y="0"/>
                      </a:lnTo>
                      <a:lnTo>
                        <a:pt x="0" y="0"/>
                      </a:lnTo>
                      <a:close/>
                    </a:path>
                  </a:pathLst>
                </a:custGeom>
                <a:solidFill>
                  <a:srgbClr val="FFFFFF"/>
                </a:solidFill>
                <a:ln w="11">
                  <a:solidFill>
                    <a:srgbClr val="000000"/>
                  </a:solidFill>
                  <a:prstDash val="solid"/>
                  <a:round/>
                  <a:headEnd/>
                  <a:tailEnd/>
                </a:ln>
              </p:spPr>
              <p:txBody>
                <a:bodyPr/>
                <a:lstStyle/>
                <a:p>
                  <a:pPr>
                    <a:defRPr/>
                  </a:pPr>
                  <a:endParaRPr lang="en-US"/>
                </a:p>
              </p:txBody>
            </p:sp>
            <p:sp>
              <p:nvSpPr>
                <p:cNvPr id="385650" name="Rectangle 1650"/>
                <p:cNvSpPr>
                  <a:spLocks noChangeArrowheads="1"/>
                </p:cNvSpPr>
                <p:nvPr/>
              </p:nvSpPr>
              <p:spPr bwMode="auto">
                <a:xfrm>
                  <a:off x="3547" y="1315"/>
                  <a:ext cx="209" cy="159"/>
                </a:xfrm>
                <a:prstGeom prst="rect">
                  <a:avLst/>
                </a:prstGeom>
                <a:noFill/>
                <a:ln w="9525">
                  <a:noFill/>
                  <a:miter lim="800000"/>
                  <a:headEnd/>
                  <a:tailEnd/>
                </a:ln>
              </p:spPr>
              <p:txBody>
                <a:bodyPr/>
                <a:lstStyle/>
                <a:p>
                  <a:pPr>
                    <a:defRPr/>
                  </a:pPr>
                  <a:endParaRPr lang="en-US"/>
                </a:p>
              </p:txBody>
            </p:sp>
            <p:sp>
              <p:nvSpPr>
                <p:cNvPr id="385651" name="Rectangle 1651"/>
                <p:cNvSpPr>
                  <a:spLocks noChangeArrowheads="1"/>
                </p:cNvSpPr>
                <p:nvPr/>
              </p:nvSpPr>
              <p:spPr bwMode="auto">
                <a:xfrm>
                  <a:off x="3515" y="1298"/>
                  <a:ext cx="289" cy="32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  OR</a:t>
                  </a:r>
                </a:p>
                <a:p>
                  <a:pPr marL="342900" indent="-342900">
                    <a:buFont typeface="Wingdings" pitchFamily="2" charset="2"/>
                    <a:buNone/>
                    <a:defRPr/>
                  </a:pPr>
                  <a:r>
                    <a:rPr lang="en-US" sz="1500" dirty="0">
                      <a:solidFill>
                        <a:srgbClr val="000000"/>
                      </a:solidFill>
                      <a:effectLst/>
                      <a:latin typeface="Times New Roman" pitchFamily="18" charset="0"/>
                    </a:rPr>
                    <a:t>(</a:t>
                  </a:r>
                  <a:r>
                    <a:rPr lang="en-US" sz="1500" i="1" dirty="0">
                      <a:solidFill>
                        <a:srgbClr val="000000"/>
                      </a:solidFill>
                      <a:effectLst/>
                      <a:latin typeface="Times New Roman" pitchFamily="18" charset="0"/>
                    </a:rPr>
                    <a:t>max</a:t>
                  </a:r>
                  <a:r>
                    <a:rPr lang="en-US" sz="1500" dirty="0">
                      <a:solidFill>
                        <a:srgbClr val="000000"/>
                      </a:solidFill>
                      <a:effectLst/>
                      <a:latin typeface="Times New Roman" pitchFamily="18" charset="0"/>
                    </a:rPr>
                    <a:t>)</a:t>
                  </a:r>
                  <a:endParaRPr lang="en-US" dirty="0">
                    <a:effectLst>
                      <a:outerShdw blurRad="38100" dist="38100" dir="2700000" algn="tl">
                        <a:srgbClr val="C0C0C0"/>
                      </a:outerShdw>
                    </a:effectLst>
                  </a:endParaRPr>
                </a:p>
              </p:txBody>
            </p:sp>
            <p:sp>
              <p:nvSpPr>
                <p:cNvPr id="385652" name="Rectangle 1652"/>
                <p:cNvSpPr>
                  <a:spLocks noChangeArrowheads="1"/>
                </p:cNvSpPr>
                <p:nvPr/>
              </p:nvSpPr>
              <p:spPr bwMode="auto">
                <a:xfrm>
                  <a:off x="3512" y="1443"/>
                  <a:ext cx="278" cy="158"/>
                </a:xfrm>
                <a:prstGeom prst="rect">
                  <a:avLst/>
                </a:prstGeom>
                <a:noFill/>
                <a:ln w="9525">
                  <a:noFill/>
                  <a:miter lim="800000"/>
                  <a:headEnd/>
                  <a:tailEnd/>
                </a:ln>
              </p:spPr>
              <p:txBody>
                <a:bodyPr/>
                <a:lstStyle/>
                <a:p>
                  <a:pPr>
                    <a:defRPr/>
                  </a:pPr>
                  <a:endParaRPr lang="en-US"/>
                </a:p>
              </p:txBody>
            </p:sp>
            <p:sp>
              <p:nvSpPr>
                <p:cNvPr id="385656" name="Freeform 1656"/>
                <p:cNvSpPr>
                  <a:spLocks/>
                </p:cNvSpPr>
                <p:nvPr/>
              </p:nvSpPr>
              <p:spPr bwMode="auto">
                <a:xfrm>
                  <a:off x="3474" y="2205"/>
                  <a:ext cx="394" cy="488"/>
                </a:xfrm>
                <a:custGeom>
                  <a:avLst/>
                  <a:gdLst/>
                  <a:ahLst/>
                  <a:cxnLst>
                    <a:cxn ang="0">
                      <a:pos x="0" y="0"/>
                    </a:cxn>
                    <a:cxn ang="0">
                      <a:pos x="0" y="488"/>
                    </a:cxn>
                    <a:cxn ang="0">
                      <a:pos x="325" y="488"/>
                    </a:cxn>
                    <a:cxn ang="0">
                      <a:pos x="394" y="244"/>
                    </a:cxn>
                    <a:cxn ang="0">
                      <a:pos x="323" y="0"/>
                    </a:cxn>
                    <a:cxn ang="0">
                      <a:pos x="0" y="0"/>
                    </a:cxn>
                  </a:cxnLst>
                  <a:rect l="0" t="0" r="r" b="b"/>
                  <a:pathLst>
                    <a:path w="394" h="488">
                      <a:moveTo>
                        <a:pt x="0" y="0"/>
                      </a:moveTo>
                      <a:lnTo>
                        <a:pt x="0" y="488"/>
                      </a:lnTo>
                      <a:lnTo>
                        <a:pt x="325" y="488"/>
                      </a:lnTo>
                      <a:lnTo>
                        <a:pt x="394" y="244"/>
                      </a:lnTo>
                      <a:lnTo>
                        <a:pt x="323" y="0"/>
                      </a:lnTo>
                      <a:lnTo>
                        <a:pt x="0" y="0"/>
                      </a:lnTo>
                      <a:close/>
                    </a:path>
                  </a:pathLst>
                </a:custGeom>
                <a:solidFill>
                  <a:srgbClr val="FFFFFF"/>
                </a:solidFill>
                <a:ln w="11">
                  <a:solidFill>
                    <a:srgbClr val="000000"/>
                  </a:solidFill>
                  <a:prstDash val="solid"/>
                  <a:round/>
                  <a:headEnd/>
                  <a:tailEnd/>
                </a:ln>
              </p:spPr>
              <p:txBody>
                <a:bodyPr/>
                <a:lstStyle/>
                <a:p>
                  <a:pPr>
                    <a:defRPr/>
                  </a:pPr>
                  <a:endParaRPr lang="en-US"/>
                </a:p>
              </p:txBody>
            </p:sp>
            <p:sp>
              <p:nvSpPr>
                <p:cNvPr id="385657" name="Rectangle 1657"/>
                <p:cNvSpPr>
                  <a:spLocks noChangeArrowheads="1"/>
                </p:cNvSpPr>
                <p:nvPr/>
              </p:nvSpPr>
              <p:spPr bwMode="auto">
                <a:xfrm>
                  <a:off x="3501" y="2320"/>
                  <a:ext cx="299" cy="159"/>
                </a:xfrm>
                <a:prstGeom prst="rect">
                  <a:avLst/>
                </a:prstGeom>
                <a:noFill/>
                <a:ln w="9525">
                  <a:noFill/>
                  <a:miter lim="800000"/>
                  <a:headEnd/>
                  <a:tailEnd/>
                </a:ln>
              </p:spPr>
              <p:txBody>
                <a:bodyPr/>
                <a:lstStyle/>
                <a:p>
                  <a:pPr>
                    <a:defRPr/>
                  </a:pPr>
                  <a:endParaRPr lang="en-US"/>
                </a:p>
              </p:txBody>
            </p:sp>
            <p:sp>
              <p:nvSpPr>
                <p:cNvPr id="385658" name="Rectangle 1658"/>
                <p:cNvSpPr>
                  <a:spLocks noChangeArrowheads="1"/>
                </p:cNvSpPr>
                <p:nvPr/>
              </p:nvSpPr>
              <p:spPr bwMode="auto">
                <a:xfrm>
                  <a:off x="3525" y="2323"/>
                  <a:ext cx="269" cy="320"/>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dirty="0">
                      <a:solidFill>
                        <a:srgbClr val="000000"/>
                      </a:solidFill>
                      <a:effectLst/>
                      <a:latin typeface="Times New Roman" pitchFamily="18" charset="0"/>
                    </a:rPr>
                    <a:t>AND</a:t>
                  </a:r>
                </a:p>
                <a:p>
                  <a:pPr marL="342900" indent="-342900">
                    <a:buFont typeface="Wingdings" pitchFamily="2" charset="2"/>
                    <a:buNone/>
                    <a:defRPr/>
                  </a:pPr>
                  <a:r>
                    <a:rPr lang="en-US" sz="1500" dirty="0">
                      <a:solidFill>
                        <a:srgbClr val="000000"/>
                      </a:solidFill>
                      <a:effectLst/>
                      <a:latin typeface="Times New Roman" pitchFamily="18" charset="0"/>
                    </a:rPr>
                    <a:t>(</a:t>
                  </a:r>
                  <a:r>
                    <a:rPr lang="en-US" sz="1500" i="1" dirty="0">
                      <a:solidFill>
                        <a:srgbClr val="000000"/>
                      </a:solidFill>
                      <a:effectLst/>
                      <a:latin typeface="Times New Roman" pitchFamily="18" charset="0"/>
                    </a:rPr>
                    <a:t>min</a:t>
                  </a:r>
                  <a:r>
                    <a:rPr lang="en-US" sz="1500" dirty="0">
                      <a:solidFill>
                        <a:srgbClr val="000000"/>
                      </a:solidFill>
                      <a:effectLst/>
                      <a:latin typeface="Times New Roman" pitchFamily="18" charset="0"/>
                    </a:rPr>
                    <a:t>)</a:t>
                  </a:r>
                  <a:endParaRPr lang="en-US" dirty="0">
                    <a:effectLst>
                      <a:outerShdw blurRad="38100" dist="38100" dir="2700000" algn="tl">
                        <a:srgbClr val="C0C0C0"/>
                      </a:outerShdw>
                    </a:effectLst>
                  </a:endParaRPr>
                </a:p>
              </p:txBody>
            </p:sp>
            <p:sp>
              <p:nvSpPr>
                <p:cNvPr id="385659" name="Rectangle 1659"/>
                <p:cNvSpPr>
                  <a:spLocks noChangeArrowheads="1"/>
                </p:cNvSpPr>
                <p:nvPr/>
              </p:nvSpPr>
              <p:spPr bwMode="auto">
                <a:xfrm>
                  <a:off x="3501" y="2446"/>
                  <a:ext cx="299" cy="160"/>
                </a:xfrm>
                <a:prstGeom prst="rect">
                  <a:avLst/>
                </a:prstGeom>
                <a:noFill/>
                <a:ln w="9525">
                  <a:noFill/>
                  <a:miter lim="800000"/>
                  <a:headEnd/>
                  <a:tailEnd/>
                </a:ln>
              </p:spPr>
              <p:txBody>
                <a:bodyPr/>
                <a:lstStyle/>
                <a:p>
                  <a:pPr>
                    <a:defRPr/>
                  </a:pPr>
                  <a:endParaRPr lang="en-US"/>
                </a:p>
              </p:txBody>
            </p:sp>
            <p:sp>
              <p:nvSpPr>
                <p:cNvPr id="385663" name="Rectangle 1663"/>
                <p:cNvSpPr>
                  <a:spLocks noChangeArrowheads="1"/>
                </p:cNvSpPr>
                <p:nvPr/>
              </p:nvSpPr>
              <p:spPr bwMode="auto">
                <a:xfrm>
                  <a:off x="463" y="1739"/>
                  <a:ext cx="4871" cy="213"/>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664" name="Rectangle 1664"/>
                <p:cNvSpPr>
                  <a:spLocks noChangeArrowheads="1"/>
                </p:cNvSpPr>
                <p:nvPr/>
              </p:nvSpPr>
              <p:spPr bwMode="auto">
                <a:xfrm>
                  <a:off x="2003" y="1754"/>
                  <a:ext cx="250" cy="193"/>
                </a:xfrm>
                <a:prstGeom prst="rect">
                  <a:avLst/>
                </a:prstGeom>
                <a:noFill/>
                <a:ln w="9525">
                  <a:noFill/>
                  <a:miter lim="800000"/>
                  <a:headEnd/>
                  <a:tailEnd/>
                </a:ln>
              </p:spPr>
              <p:txBody>
                <a:bodyPr/>
                <a:lstStyle/>
                <a:p>
                  <a:pPr>
                    <a:defRPr/>
                  </a:pPr>
                  <a:endParaRPr lang="en-US"/>
                </a:p>
              </p:txBody>
            </p:sp>
            <p:sp>
              <p:nvSpPr>
                <p:cNvPr id="385666" name="Rectangle 1666"/>
                <p:cNvSpPr>
                  <a:spLocks noChangeArrowheads="1"/>
                </p:cNvSpPr>
                <p:nvPr/>
              </p:nvSpPr>
              <p:spPr bwMode="auto">
                <a:xfrm>
                  <a:off x="2358" y="1754"/>
                  <a:ext cx="821" cy="193"/>
                </a:xfrm>
                <a:prstGeom prst="rect">
                  <a:avLst/>
                </a:prstGeom>
                <a:noFill/>
                <a:ln w="9525">
                  <a:noFill/>
                  <a:miter lim="800000"/>
                  <a:headEnd/>
                  <a:tailEnd/>
                </a:ln>
              </p:spPr>
              <p:txBody>
                <a:bodyPr/>
                <a:lstStyle/>
                <a:p>
                  <a:pPr>
                    <a:defRPr/>
                  </a:pPr>
                  <a:endParaRPr lang="en-US"/>
                </a:p>
              </p:txBody>
            </p:sp>
          </p:grpSp>
          <p:sp>
            <p:nvSpPr>
              <p:cNvPr id="385672" name="Rectangle 1672"/>
              <p:cNvSpPr>
                <a:spLocks noChangeArrowheads="1"/>
              </p:cNvSpPr>
              <p:nvPr/>
            </p:nvSpPr>
            <p:spPr bwMode="auto">
              <a:xfrm>
                <a:off x="3376" y="1754"/>
                <a:ext cx="427" cy="193"/>
              </a:xfrm>
              <a:prstGeom prst="rect">
                <a:avLst/>
              </a:prstGeom>
              <a:noFill/>
              <a:ln w="9525">
                <a:noFill/>
                <a:miter lim="800000"/>
                <a:headEnd/>
                <a:tailEnd/>
              </a:ln>
            </p:spPr>
            <p:txBody>
              <a:bodyPr/>
              <a:lstStyle/>
              <a:p>
                <a:pPr>
                  <a:defRPr/>
                </a:pPr>
                <a:endParaRPr lang="en-US"/>
              </a:p>
            </p:txBody>
          </p:sp>
          <p:sp>
            <p:nvSpPr>
              <p:cNvPr id="385673" name="Rectangle 1673"/>
              <p:cNvSpPr>
                <a:spLocks noChangeArrowheads="1"/>
              </p:cNvSpPr>
              <p:nvPr/>
            </p:nvSpPr>
            <p:spPr bwMode="auto">
              <a:xfrm>
                <a:off x="3742" y="1759"/>
                <a:ext cx="1212" cy="174"/>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dirty="0">
                    <a:solidFill>
                      <a:srgbClr val="000000"/>
                    </a:solidFill>
                    <a:effectLst/>
                    <a:latin typeface="Times New Roman" pitchFamily="18" charset="0"/>
                  </a:rPr>
                  <a:t>THEN    </a:t>
                </a:r>
                <a:r>
                  <a:rPr lang="en-US" sz="1800" i="1" dirty="0">
                    <a:solidFill>
                      <a:srgbClr val="000000"/>
                    </a:solidFill>
                    <a:effectLst/>
                    <a:latin typeface="Times New Roman" pitchFamily="18" charset="0"/>
                  </a:rPr>
                  <a:t>z</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k</a:t>
                </a:r>
                <a:r>
                  <a:rPr lang="en-US" sz="1800" dirty="0">
                    <a:solidFill>
                      <a:srgbClr val="000000"/>
                    </a:solidFill>
                    <a:effectLst/>
                    <a:latin typeface="Times New Roman" pitchFamily="18" charset="0"/>
                  </a:rPr>
                  <a:t>1 (0.1)</a:t>
                </a:r>
                <a:endParaRPr lang="en-US" dirty="0">
                  <a:effectLst>
                    <a:outerShdw blurRad="38100" dist="38100" dir="2700000" algn="tl">
                      <a:srgbClr val="C0C0C0"/>
                    </a:outerShdw>
                  </a:effectLst>
                </a:endParaRPr>
              </a:p>
            </p:txBody>
          </p:sp>
          <p:sp>
            <p:nvSpPr>
              <p:cNvPr id="385674" name="Rectangle 1674"/>
              <p:cNvSpPr>
                <a:spLocks noChangeArrowheads="1"/>
              </p:cNvSpPr>
              <p:nvPr/>
            </p:nvSpPr>
            <p:spPr bwMode="auto">
              <a:xfrm>
                <a:off x="4167" y="1754"/>
                <a:ext cx="730" cy="193"/>
              </a:xfrm>
              <a:prstGeom prst="rect">
                <a:avLst/>
              </a:prstGeom>
              <a:noFill/>
              <a:ln w="9525">
                <a:noFill/>
                <a:miter lim="800000"/>
                <a:headEnd/>
                <a:tailEnd/>
              </a:ln>
            </p:spPr>
            <p:txBody>
              <a:bodyPr/>
              <a:lstStyle/>
              <a:p>
                <a:pPr>
                  <a:defRPr/>
                </a:pPr>
                <a:endParaRPr lang="en-US"/>
              </a:p>
            </p:txBody>
          </p:sp>
          <p:sp>
            <p:nvSpPr>
              <p:cNvPr id="385679" name="Rectangle 1679"/>
              <p:cNvSpPr>
                <a:spLocks noChangeArrowheads="1"/>
              </p:cNvSpPr>
              <p:nvPr/>
            </p:nvSpPr>
            <p:spPr bwMode="auto">
              <a:xfrm>
                <a:off x="602" y="1754"/>
                <a:ext cx="404" cy="196"/>
              </a:xfrm>
              <a:prstGeom prst="rect">
                <a:avLst/>
              </a:prstGeom>
              <a:noFill/>
              <a:ln w="9525">
                <a:noFill/>
                <a:miter lim="800000"/>
                <a:headEnd/>
                <a:tailEnd/>
              </a:ln>
            </p:spPr>
            <p:txBody>
              <a:bodyPr/>
              <a:lstStyle/>
              <a:p>
                <a:pPr>
                  <a:defRPr/>
                </a:pPr>
                <a:endParaRPr lang="en-US"/>
              </a:p>
            </p:txBody>
          </p:sp>
          <p:sp>
            <p:nvSpPr>
              <p:cNvPr id="385680" name="Rectangle 1680"/>
              <p:cNvSpPr>
                <a:spLocks noChangeArrowheads="1"/>
              </p:cNvSpPr>
              <p:nvPr/>
            </p:nvSpPr>
            <p:spPr bwMode="auto">
              <a:xfrm>
                <a:off x="567" y="1759"/>
                <a:ext cx="2569" cy="174"/>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i="1" dirty="0">
                    <a:solidFill>
                      <a:srgbClr val="000000"/>
                    </a:solidFill>
                    <a:effectLst/>
                    <a:latin typeface="Times New Roman" pitchFamily="18" charset="0"/>
                  </a:rPr>
                  <a:t>Rule </a:t>
                </a:r>
                <a:r>
                  <a:rPr lang="en-US" sz="1800" dirty="0">
                    <a:solidFill>
                      <a:srgbClr val="000000"/>
                    </a:solidFill>
                    <a:effectLst/>
                    <a:latin typeface="Times New Roman" pitchFamily="18" charset="0"/>
                  </a:rPr>
                  <a:t>1: IF </a:t>
                </a:r>
                <a:r>
                  <a:rPr lang="en-US" sz="1800" i="1" dirty="0">
                    <a:solidFill>
                      <a:srgbClr val="000000"/>
                    </a:solidFill>
                    <a:effectLst/>
                    <a:latin typeface="Times New Roman" pitchFamily="18" charset="0"/>
                  </a:rPr>
                  <a:t>x</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A</a:t>
                </a:r>
                <a:r>
                  <a:rPr lang="en-US" sz="1800" dirty="0">
                    <a:solidFill>
                      <a:srgbClr val="000000"/>
                    </a:solidFill>
                    <a:effectLst/>
                    <a:latin typeface="Times New Roman" pitchFamily="18" charset="0"/>
                  </a:rPr>
                  <a:t>3  (0.0)  OR    </a:t>
                </a:r>
                <a:r>
                  <a:rPr lang="en-US" sz="1800" i="1" dirty="0">
                    <a:solidFill>
                      <a:srgbClr val="000000"/>
                    </a:solidFill>
                    <a:effectLst/>
                    <a:latin typeface="Times New Roman" pitchFamily="18" charset="0"/>
                  </a:rPr>
                  <a:t>y </a:t>
                </a:r>
                <a:r>
                  <a:rPr lang="en-US" sz="1800" dirty="0">
                    <a:solidFill>
                      <a:srgbClr val="000000"/>
                    </a:solidFill>
                    <a:effectLst/>
                    <a:latin typeface="Times New Roman" pitchFamily="18" charset="0"/>
                  </a:rPr>
                  <a:t>is </a:t>
                </a:r>
                <a:r>
                  <a:rPr lang="en-US" sz="1800" i="1" dirty="0">
                    <a:solidFill>
                      <a:srgbClr val="000000"/>
                    </a:solidFill>
                    <a:effectLst/>
                    <a:latin typeface="Times New Roman" pitchFamily="18" charset="0"/>
                  </a:rPr>
                  <a:t>B</a:t>
                </a:r>
                <a:r>
                  <a:rPr lang="en-US" sz="1800" dirty="0">
                    <a:solidFill>
                      <a:srgbClr val="000000"/>
                    </a:solidFill>
                    <a:effectLst/>
                    <a:latin typeface="Times New Roman" pitchFamily="18" charset="0"/>
                  </a:rPr>
                  <a:t>1 (0.1)</a:t>
                </a:r>
                <a:endParaRPr lang="en-US" dirty="0">
                  <a:effectLst>
                    <a:outerShdw blurRad="38100" dist="38100" dir="2700000" algn="tl">
                      <a:srgbClr val="C0C0C0"/>
                    </a:outerShdw>
                  </a:effectLst>
                </a:endParaRPr>
              </a:p>
            </p:txBody>
          </p:sp>
          <p:sp>
            <p:nvSpPr>
              <p:cNvPr id="385682" name="Rectangle 1682"/>
              <p:cNvSpPr>
                <a:spLocks noChangeArrowheads="1"/>
              </p:cNvSpPr>
              <p:nvPr/>
            </p:nvSpPr>
            <p:spPr bwMode="auto">
              <a:xfrm>
                <a:off x="462" y="2790"/>
                <a:ext cx="4870" cy="214"/>
              </a:xfrm>
              <a:prstGeom prst="rect">
                <a:avLst/>
              </a:prstGeom>
              <a:solidFill>
                <a:srgbClr val="EAEAEA"/>
              </a:solidFill>
              <a:ln w="11">
                <a:solidFill>
                  <a:srgbClr val="000000"/>
                </a:solidFill>
                <a:prstDash val="solid"/>
                <a:miter lim="800000"/>
                <a:headEnd/>
                <a:tailEnd/>
              </a:ln>
            </p:spPr>
            <p:txBody>
              <a:bodyPr/>
              <a:lstStyle/>
              <a:p>
                <a:pPr>
                  <a:defRPr/>
                </a:pPr>
                <a:endParaRPr lang="en-US"/>
              </a:p>
            </p:txBody>
          </p:sp>
          <p:sp>
            <p:nvSpPr>
              <p:cNvPr id="385683" name="Rectangle 1683"/>
              <p:cNvSpPr>
                <a:spLocks noChangeArrowheads="1"/>
              </p:cNvSpPr>
              <p:nvPr/>
            </p:nvSpPr>
            <p:spPr bwMode="auto">
              <a:xfrm>
                <a:off x="1018" y="2804"/>
                <a:ext cx="919" cy="194"/>
              </a:xfrm>
              <a:prstGeom prst="rect">
                <a:avLst/>
              </a:prstGeom>
              <a:noFill/>
              <a:ln w="9525">
                <a:noFill/>
                <a:miter lim="800000"/>
                <a:headEnd/>
                <a:tailEnd/>
              </a:ln>
            </p:spPr>
            <p:txBody>
              <a:bodyPr/>
              <a:lstStyle/>
              <a:p>
                <a:pPr>
                  <a:defRPr/>
                </a:pPr>
                <a:endParaRPr lang="en-US"/>
              </a:p>
            </p:txBody>
          </p:sp>
          <p:sp>
            <p:nvSpPr>
              <p:cNvPr id="385689" name="Rectangle 1689"/>
              <p:cNvSpPr>
                <a:spLocks noChangeArrowheads="1"/>
              </p:cNvSpPr>
              <p:nvPr/>
            </p:nvSpPr>
            <p:spPr bwMode="auto">
              <a:xfrm>
                <a:off x="1948" y="2804"/>
                <a:ext cx="356" cy="194"/>
              </a:xfrm>
              <a:prstGeom prst="rect">
                <a:avLst/>
              </a:prstGeom>
              <a:noFill/>
              <a:ln w="9525">
                <a:noFill/>
                <a:miter lim="800000"/>
                <a:headEnd/>
                <a:tailEnd/>
              </a:ln>
            </p:spPr>
            <p:txBody>
              <a:bodyPr/>
              <a:lstStyle/>
              <a:p>
                <a:pPr>
                  <a:defRPr/>
                </a:pPr>
                <a:endParaRPr lang="en-US"/>
              </a:p>
            </p:txBody>
          </p:sp>
          <p:sp>
            <p:nvSpPr>
              <p:cNvPr id="385691" name="Rectangle 1691"/>
              <p:cNvSpPr>
                <a:spLocks noChangeArrowheads="1"/>
              </p:cNvSpPr>
              <p:nvPr/>
            </p:nvSpPr>
            <p:spPr bwMode="auto">
              <a:xfrm>
                <a:off x="2357" y="2804"/>
                <a:ext cx="765" cy="194"/>
              </a:xfrm>
              <a:prstGeom prst="rect">
                <a:avLst/>
              </a:prstGeom>
              <a:noFill/>
              <a:ln w="9525">
                <a:noFill/>
                <a:miter lim="800000"/>
                <a:headEnd/>
                <a:tailEnd/>
              </a:ln>
            </p:spPr>
            <p:txBody>
              <a:bodyPr/>
              <a:lstStyle/>
              <a:p>
                <a:pPr>
                  <a:defRPr/>
                </a:pPr>
                <a:endParaRPr lang="en-US"/>
              </a:p>
            </p:txBody>
          </p:sp>
          <p:sp>
            <p:nvSpPr>
              <p:cNvPr id="385696" name="Rectangle 1696"/>
              <p:cNvSpPr>
                <a:spLocks noChangeArrowheads="1"/>
              </p:cNvSpPr>
              <p:nvPr/>
            </p:nvSpPr>
            <p:spPr bwMode="auto">
              <a:xfrm>
                <a:off x="3374" y="2804"/>
                <a:ext cx="426" cy="194"/>
              </a:xfrm>
              <a:prstGeom prst="rect">
                <a:avLst/>
              </a:prstGeom>
              <a:noFill/>
              <a:ln w="9525">
                <a:noFill/>
                <a:miter lim="800000"/>
                <a:headEnd/>
                <a:tailEnd/>
              </a:ln>
            </p:spPr>
            <p:txBody>
              <a:bodyPr/>
              <a:lstStyle/>
              <a:p>
                <a:pPr>
                  <a:defRPr/>
                </a:pPr>
                <a:endParaRPr lang="en-US"/>
              </a:p>
            </p:txBody>
          </p:sp>
          <p:sp>
            <p:nvSpPr>
              <p:cNvPr id="385698" name="Rectangle 1698"/>
              <p:cNvSpPr>
                <a:spLocks noChangeArrowheads="1"/>
              </p:cNvSpPr>
              <p:nvPr/>
            </p:nvSpPr>
            <p:spPr bwMode="auto">
              <a:xfrm>
                <a:off x="4166" y="2804"/>
                <a:ext cx="717" cy="194"/>
              </a:xfrm>
              <a:prstGeom prst="rect">
                <a:avLst/>
              </a:prstGeom>
              <a:noFill/>
              <a:ln w="9525">
                <a:noFill/>
                <a:miter lim="800000"/>
                <a:headEnd/>
                <a:tailEnd/>
              </a:ln>
            </p:spPr>
            <p:txBody>
              <a:bodyPr/>
              <a:lstStyle/>
              <a:p>
                <a:pPr>
                  <a:defRPr/>
                </a:pPr>
                <a:endParaRPr lang="en-US"/>
              </a:p>
            </p:txBody>
          </p:sp>
          <p:sp>
            <p:nvSpPr>
              <p:cNvPr id="385703" name="Rectangle 1703"/>
              <p:cNvSpPr>
                <a:spLocks noChangeArrowheads="1"/>
              </p:cNvSpPr>
              <p:nvPr/>
            </p:nvSpPr>
            <p:spPr bwMode="auto">
              <a:xfrm>
                <a:off x="601" y="2806"/>
                <a:ext cx="417" cy="196"/>
              </a:xfrm>
              <a:prstGeom prst="rect">
                <a:avLst/>
              </a:prstGeom>
              <a:noFill/>
              <a:ln w="9525">
                <a:noFill/>
                <a:miter lim="800000"/>
                <a:headEnd/>
                <a:tailEnd/>
              </a:ln>
            </p:spPr>
            <p:txBody>
              <a:bodyPr/>
              <a:lstStyle/>
              <a:p>
                <a:pPr>
                  <a:defRPr/>
                </a:pPr>
                <a:endParaRPr lang="en-US"/>
              </a:p>
            </p:txBody>
          </p:sp>
          <p:sp>
            <p:nvSpPr>
              <p:cNvPr id="385706" name="Rectangle 1706"/>
              <p:cNvSpPr>
                <a:spLocks noChangeArrowheads="1"/>
              </p:cNvSpPr>
              <p:nvPr/>
            </p:nvSpPr>
            <p:spPr bwMode="auto">
              <a:xfrm>
                <a:off x="4244" y="1540"/>
                <a:ext cx="161" cy="160"/>
              </a:xfrm>
              <a:prstGeom prst="rect">
                <a:avLst/>
              </a:prstGeom>
              <a:noFill/>
              <a:ln w="9525">
                <a:noFill/>
                <a:miter lim="800000"/>
                <a:headEnd/>
                <a:tailEnd/>
              </a:ln>
            </p:spPr>
            <p:txBody>
              <a:bodyPr/>
              <a:lstStyle/>
              <a:p>
                <a:pPr>
                  <a:defRPr/>
                </a:pPr>
                <a:endParaRPr lang="en-US"/>
              </a:p>
            </p:txBody>
          </p:sp>
          <p:sp>
            <p:nvSpPr>
              <p:cNvPr id="385708" name="Rectangle 1708"/>
              <p:cNvSpPr>
                <a:spLocks noChangeArrowheads="1"/>
              </p:cNvSpPr>
              <p:nvPr/>
            </p:nvSpPr>
            <p:spPr bwMode="auto">
              <a:xfrm>
                <a:off x="4321" y="1544"/>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k</a:t>
                </a:r>
                <a:r>
                  <a:rPr lang="en-US" sz="1500" dirty="0">
                    <a:solidFill>
                      <a:srgbClr val="000000"/>
                    </a:solidFill>
                    <a:effectLst/>
                    <a:latin typeface="Times New Roman" pitchFamily="18" charset="0"/>
                  </a:rPr>
                  <a:t>1</a:t>
                </a:r>
                <a:endParaRPr lang="en-US" dirty="0">
                  <a:effectLst>
                    <a:outerShdw blurRad="38100" dist="38100" dir="2700000" algn="tl">
                      <a:srgbClr val="C0C0C0"/>
                    </a:outerShdw>
                  </a:effectLst>
                </a:endParaRPr>
              </a:p>
            </p:txBody>
          </p:sp>
          <p:sp>
            <p:nvSpPr>
              <p:cNvPr id="385709" name="Line 1709"/>
              <p:cNvSpPr>
                <a:spLocks noChangeShapeType="1"/>
              </p:cNvSpPr>
              <p:nvPr/>
            </p:nvSpPr>
            <p:spPr bwMode="auto">
              <a:xfrm>
                <a:off x="4094" y="1505"/>
                <a:ext cx="1099" cy="1"/>
              </a:xfrm>
              <a:prstGeom prst="line">
                <a:avLst/>
              </a:prstGeom>
              <a:noFill/>
              <a:ln w="1">
                <a:solidFill>
                  <a:srgbClr val="000000"/>
                </a:solidFill>
                <a:prstDash val="solid"/>
                <a:round/>
                <a:headEnd/>
                <a:tailEnd/>
              </a:ln>
            </p:spPr>
            <p:txBody>
              <a:bodyPr/>
              <a:lstStyle/>
              <a:p>
                <a:pPr>
                  <a:defRPr/>
                </a:pPr>
                <a:endParaRPr lang="en-US"/>
              </a:p>
            </p:txBody>
          </p:sp>
          <p:sp>
            <p:nvSpPr>
              <p:cNvPr id="385710" name="Line 1710"/>
              <p:cNvSpPr>
                <a:spLocks noChangeShapeType="1"/>
              </p:cNvSpPr>
              <p:nvPr/>
            </p:nvSpPr>
            <p:spPr bwMode="auto">
              <a:xfrm>
                <a:off x="4094" y="1012"/>
                <a:ext cx="1" cy="493"/>
              </a:xfrm>
              <a:prstGeom prst="line">
                <a:avLst/>
              </a:prstGeom>
              <a:noFill/>
              <a:ln w="1">
                <a:solidFill>
                  <a:srgbClr val="000000"/>
                </a:solidFill>
                <a:prstDash val="solid"/>
                <a:round/>
                <a:headEnd/>
                <a:tailEnd/>
              </a:ln>
            </p:spPr>
            <p:txBody>
              <a:bodyPr/>
              <a:lstStyle/>
              <a:p>
                <a:pPr>
                  <a:defRPr/>
                </a:pPr>
                <a:endParaRPr lang="en-US"/>
              </a:p>
            </p:txBody>
          </p:sp>
          <p:sp>
            <p:nvSpPr>
              <p:cNvPr id="385711" name="Line 1711"/>
              <p:cNvSpPr>
                <a:spLocks noChangeShapeType="1"/>
              </p:cNvSpPr>
              <p:nvPr/>
            </p:nvSpPr>
            <p:spPr bwMode="auto">
              <a:xfrm flipH="1">
                <a:off x="5192" y="1013"/>
                <a:ext cx="1" cy="493"/>
              </a:xfrm>
              <a:prstGeom prst="line">
                <a:avLst/>
              </a:prstGeom>
              <a:noFill/>
              <a:ln w="1">
                <a:solidFill>
                  <a:srgbClr val="000000"/>
                </a:solidFill>
                <a:prstDash val="solid"/>
                <a:round/>
                <a:headEnd/>
                <a:tailEnd/>
              </a:ln>
            </p:spPr>
            <p:txBody>
              <a:bodyPr/>
              <a:lstStyle/>
              <a:p>
                <a:pPr>
                  <a:defRPr/>
                </a:pPr>
                <a:endParaRPr lang="en-US"/>
              </a:p>
            </p:txBody>
          </p:sp>
          <p:sp>
            <p:nvSpPr>
              <p:cNvPr id="385716" name="Rectangle 1716"/>
              <p:cNvSpPr>
                <a:spLocks noChangeArrowheads="1"/>
              </p:cNvSpPr>
              <p:nvPr/>
            </p:nvSpPr>
            <p:spPr bwMode="auto">
              <a:xfrm>
                <a:off x="4567" y="2592"/>
                <a:ext cx="138" cy="160"/>
              </a:xfrm>
              <a:prstGeom prst="rect">
                <a:avLst/>
              </a:prstGeom>
              <a:noFill/>
              <a:ln w="9525">
                <a:noFill/>
                <a:miter lim="800000"/>
                <a:headEnd/>
                <a:tailEnd/>
              </a:ln>
            </p:spPr>
            <p:txBody>
              <a:bodyPr/>
              <a:lstStyle/>
              <a:p>
                <a:pPr>
                  <a:defRPr/>
                </a:pPr>
                <a:endParaRPr lang="en-US"/>
              </a:p>
            </p:txBody>
          </p:sp>
          <p:sp>
            <p:nvSpPr>
              <p:cNvPr id="385718" name="Rectangle 1718"/>
              <p:cNvSpPr>
                <a:spLocks noChangeArrowheads="1"/>
              </p:cNvSpPr>
              <p:nvPr/>
            </p:nvSpPr>
            <p:spPr bwMode="auto">
              <a:xfrm>
                <a:off x="4631" y="2597"/>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k</a:t>
                </a:r>
                <a:r>
                  <a:rPr lang="en-US" sz="1500" dirty="0">
                    <a:solidFill>
                      <a:srgbClr val="000000"/>
                    </a:solidFill>
                    <a:effectLst/>
                    <a:latin typeface="Times New Roman" pitchFamily="18" charset="0"/>
                  </a:rPr>
                  <a:t>2</a:t>
                </a:r>
                <a:endParaRPr lang="en-US" dirty="0">
                  <a:effectLst>
                    <a:outerShdw blurRad="38100" dist="38100" dir="2700000" algn="tl">
                      <a:srgbClr val="C0C0C0"/>
                    </a:outerShdw>
                  </a:effectLst>
                </a:endParaRPr>
              </a:p>
            </p:txBody>
          </p:sp>
          <p:sp>
            <p:nvSpPr>
              <p:cNvPr id="385720" name="Line 1720"/>
              <p:cNvSpPr>
                <a:spLocks noChangeShapeType="1"/>
              </p:cNvSpPr>
              <p:nvPr/>
            </p:nvSpPr>
            <p:spPr bwMode="auto">
              <a:xfrm>
                <a:off x="4094" y="2557"/>
                <a:ext cx="1099" cy="1"/>
              </a:xfrm>
              <a:prstGeom prst="line">
                <a:avLst/>
              </a:prstGeom>
              <a:noFill/>
              <a:ln w="1">
                <a:solidFill>
                  <a:srgbClr val="000000"/>
                </a:solidFill>
                <a:prstDash val="solid"/>
                <a:round/>
                <a:headEnd/>
                <a:tailEnd/>
              </a:ln>
            </p:spPr>
            <p:txBody>
              <a:bodyPr/>
              <a:lstStyle/>
              <a:p>
                <a:pPr>
                  <a:defRPr/>
                </a:pPr>
                <a:endParaRPr lang="en-US"/>
              </a:p>
            </p:txBody>
          </p:sp>
          <p:sp>
            <p:nvSpPr>
              <p:cNvPr id="385721" name="Line 1721"/>
              <p:cNvSpPr>
                <a:spLocks noChangeShapeType="1"/>
              </p:cNvSpPr>
              <p:nvPr/>
            </p:nvSpPr>
            <p:spPr bwMode="auto">
              <a:xfrm>
                <a:off x="4094" y="2065"/>
                <a:ext cx="1" cy="492"/>
              </a:xfrm>
              <a:prstGeom prst="line">
                <a:avLst/>
              </a:prstGeom>
              <a:noFill/>
              <a:ln w="1">
                <a:solidFill>
                  <a:srgbClr val="000000"/>
                </a:solidFill>
                <a:prstDash val="solid"/>
                <a:round/>
                <a:headEnd/>
                <a:tailEnd/>
              </a:ln>
            </p:spPr>
            <p:txBody>
              <a:bodyPr/>
              <a:lstStyle/>
              <a:p>
                <a:pPr>
                  <a:defRPr/>
                </a:pPr>
                <a:endParaRPr lang="en-US"/>
              </a:p>
            </p:txBody>
          </p:sp>
          <p:sp>
            <p:nvSpPr>
              <p:cNvPr id="385722" name="Line 1722"/>
              <p:cNvSpPr>
                <a:spLocks noChangeShapeType="1"/>
              </p:cNvSpPr>
              <p:nvPr/>
            </p:nvSpPr>
            <p:spPr bwMode="auto">
              <a:xfrm flipH="1">
                <a:off x="5192" y="2066"/>
                <a:ext cx="1" cy="493"/>
              </a:xfrm>
              <a:prstGeom prst="line">
                <a:avLst/>
              </a:prstGeom>
              <a:noFill/>
              <a:ln w="1">
                <a:solidFill>
                  <a:srgbClr val="000000"/>
                </a:solidFill>
                <a:prstDash val="solid"/>
                <a:round/>
                <a:headEnd/>
                <a:tailEnd/>
              </a:ln>
            </p:spPr>
            <p:txBody>
              <a:bodyPr/>
              <a:lstStyle/>
              <a:p>
                <a:pPr>
                  <a:defRPr/>
                </a:pPr>
                <a:endParaRPr lang="en-US"/>
              </a:p>
            </p:txBody>
          </p:sp>
          <p:sp>
            <p:nvSpPr>
              <p:cNvPr id="385723" name="Rectangle 1723"/>
              <p:cNvSpPr>
                <a:spLocks noChangeArrowheads="1"/>
              </p:cNvSpPr>
              <p:nvPr/>
            </p:nvSpPr>
            <p:spPr bwMode="auto">
              <a:xfrm>
                <a:off x="4636" y="2065"/>
                <a:ext cx="24" cy="492"/>
              </a:xfrm>
              <a:prstGeom prst="rect">
                <a:avLst/>
              </a:prstGeom>
              <a:solidFill>
                <a:srgbClr val="969696"/>
              </a:solidFill>
              <a:ln w="9525">
                <a:noFill/>
                <a:miter lim="800000"/>
                <a:headEnd/>
                <a:tailEnd/>
              </a:ln>
            </p:spPr>
            <p:txBody>
              <a:bodyPr/>
              <a:lstStyle/>
              <a:p>
                <a:pPr>
                  <a:defRPr/>
                </a:pPr>
                <a:endParaRPr lang="en-US"/>
              </a:p>
            </p:txBody>
          </p:sp>
          <p:sp>
            <p:nvSpPr>
              <p:cNvPr id="385725" name="Line 1725"/>
              <p:cNvSpPr>
                <a:spLocks noChangeShapeType="1"/>
              </p:cNvSpPr>
              <p:nvPr/>
            </p:nvSpPr>
            <p:spPr bwMode="auto">
              <a:xfrm>
                <a:off x="4094" y="3117"/>
                <a:ext cx="1099" cy="2"/>
              </a:xfrm>
              <a:prstGeom prst="line">
                <a:avLst/>
              </a:prstGeom>
              <a:noFill/>
              <a:ln w="1">
                <a:solidFill>
                  <a:srgbClr val="000000"/>
                </a:solidFill>
                <a:prstDash val="solid"/>
                <a:round/>
                <a:headEnd/>
                <a:tailEnd/>
              </a:ln>
            </p:spPr>
            <p:txBody>
              <a:bodyPr/>
              <a:lstStyle/>
              <a:p>
                <a:pPr>
                  <a:defRPr/>
                </a:pPr>
                <a:endParaRPr lang="en-US"/>
              </a:p>
            </p:txBody>
          </p:sp>
          <p:sp>
            <p:nvSpPr>
              <p:cNvPr id="385727" name="Line 1727"/>
              <p:cNvSpPr>
                <a:spLocks noChangeShapeType="1"/>
              </p:cNvSpPr>
              <p:nvPr/>
            </p:nvSpPr>
            <p:spPr bwMode="auto">
              <a:xfrm>
                <a:off x="4094" y="3610"/>
                <a:ext cx="1099" cy="1"/>
              </a:xfrm>
              <a:prstGeom prst="line">
                <a:avLst/>
              </a:prstGeom>
              <a:noFill/>
              <a:ln w="1">
                <a:solidFill>
                  <a:srgbClr val="000000"/>
                </a:solidFill>
                <a:prstDash val="solid"/>
                <a:round/>
                <a:headEnd/>
                <a:tailEnd/>
              </a:ln>
            </p:spPr>
            <p:txBody>
              <a:bodyPr/>
              <a:lstStyle/>
              <a:p>
                <a:pPr>
                  <a:defRPr/>
                </a:pPr>
                <a:endParaRPr lang="en-US"/>
              </a:p>
            </p:txBody>
          </p:sp>
          <p:sp>
            <p:nvSpPr>
              <p:cNvPr id="385728" name="Line 1728"/>
              <p:cNvSpPr>
                <a:spLocks noChangeShapeType="1"/>
              </p:cNvSpPr>
              <p:nvPr/>
            </p:nvSpPr>
            <p:spPr bwMode="auto">
              <a:xfrm>
                <a:off x="4094" y="3117"/>
                <a:ext cx="1" cy="493"/>
              </a:xfrm>
              <a:prstGeom prst="line">
                <a:avLst/>
              </a:prstGeom>
              <a:noFill/>
              <a:ln w="1">
                <a:solidFill>
                  <a:srgbClr val="000000"/>
                </a:solidFill>
                <a:prstDash val="solid"/>
                <a:round/>
                <a:headEnd/>
                <a:tailEnd/>
              </a:ln>
            </p:spPr>
            <p:txBody>
              <a:bodyPr/>
              <a:lstStyle/>
              <a:p>
                <a:pPr>
                  <a:defRPr/>
                </a:pPr>
                <a:endParaRPr lang="en-US" dirty="0"/>
              </a:p>
            </p:txBody>
          </p:sp>
          <p:sp>
            <p:nvSpPr>
              <p:cNvPr id="385729" name="Line 1729"/>
              <p:cNvSpPr>
                <a:spLocks noChangeShapeType="1"/>
              </p:cNvSpPr>
              <p:nvPr/>
            </p:nvSpPr>
            <p:spPr bwMode="auto">
              <a:xfrm flipH="1">
                <a:off x="5192" y="3119"/>
                <a:ext cx="1" cy="492"/>
              </a:xfrm>
              <a:prstGeom prst="line">
                <a:avLst/>
              </a:prstGeom>
              <a:noFill/>
              <a:ln w="1">
                <a:solidFill>
                  <a:srgbClr val="000000"/>
                </a:solidFill>
                <a:prstDash val="solid"/>
                <a:round/>
                <a:headEnd/>
                <a:tailEnd/>
              </a:ln>
            </p:spPr>
            <p:txBody>
              <a:bodyPr/>
              <a:lstStyle/>
              <a:p>
                <a:pPr>
                  <a:defRPr/>
                </a:pPr>
                <a:endParaRPr lang="en-US"/>
              </a:p>
            </p:txBody>
          </p:sp>
          <p:sp>
            <p:nvSpPr>
              <p:cNvPr id="385731" name="Freeform 1731"/>
              <p:cNvSpPr>
                <a:spLocks/>
              </p:cNvSpPr>
              <p:nvPr/>
            </p:nvSpPr>
            <p:spPr bwMode="auto">
              <a:xfrm>
                <a:off x="4954" y="3117"/>
                <a:ext cx="25" cy="493"/>
              </a:xfrm>
              <a:custGeom>
                <a:avLst/>
                <a:gdLst/>
                <a:ahLst/>
                <a:cxnLst>
                  <a:cxn ang="0">
                    <a:pos x="1" y="493"/>
                  </a:cxn>
                  <a:cxn ang="0">
                    <a:pos x="25" y="493"/>
                  </a:cxn>
                  <a:cxn ang="0">
                    <a:pos x="23" y="0"/>
                  </a:cxn>
                  <a:cxn ang="0">
                    <a:pos x="0" y="0"/>
                  </a:cxn>
                  <a:cxn ang="0">
                    <a:pos x="1" y="493"/>
                  </a:cxn>
                </a:cxnLst>
                <a:rect l="0" t="0" r="r" b="b"/>
                <a:pathLst>
                  <a:path w="25" h="493">
                    <a:moveTo>
                      <a:pt x="1" y="493"/>
                    </a:moveTo>
                    <a:lnTo>
                      <a:pt x="25" y="493"/>
                    </a:lnTo>
                    <a:lnTo>
                      <a:pt x="23" y="0"/>
                    </a:lnTo>
                    <a:lnTo>
                      <a:pt x="0" y="0"/>
                    </a:lnTo>
                    <a:lnTo>
                      <a:pt x="1" y="493"/>
                    </a:lnTo>
                    <a:close/>
                  </a:path>
                </a:pathLst>
              </a:custGeom>
              <a:solidFill>
                <a:srgbClr val="969696"/>
              </a:solidFill>
              <a:ln w="9525">
                <a:noFill/>
                <a:round/>
                <a:headEnd/>
                <a:tailEnd/>
              </a:ln>
            </p:spPr>
            <p:txBody>
              <a:bodyPr/>
              <a:lstStyle/>
              <a:p>
                <a:pPr>
                  <a:defRPr/>
                </a:pPr>
                <a:endParaRPr lang="en-US"/>
              </a:p>
            </p:txBody>
          </p:sp>
          <p:sp>
            <p:nvSpPr>
              <p:cNvPr id="385732" name="Rectangle 1732"/>
              <p:cNvSpPr>
                <a:spLocks noChangeArrowheads="1"/>
              </p:cNvSpPr>
              <p:nvPr/>
            </p:nvSpPr>
            <p:spPr bwMode="auto">
              <a:xfrm>
                <a:off x="4888" y="3645"/>
                <a:ext cx="158" cy="160"/>
              </a:xfrm>
              <a:prstGeom prst="rect">
                <a:avLst/>
              </a:prstGeom>
              <a:noFill/>
              <a:ln w="9525">
                <a:noFill/>
                <a:miter lim="800000"/>
                <a:headEnd/>
                <a:tailEnd/>
              </a:ln>
            </p:spPr>
            <p:txBody>
              <a:bodyPr/>
              <a:lstStyle/>
              <a:p>
                <a:pPr>
                  <a:defRPr/>
                </a:pPr>
                <a:endParaRPr lang="en-US"/>
              </a:p>
            </p:txBody>
          </p:sp>
          <p:sp>
            <p:nvSpPr>
              <p:cNvPr id="385734" name="Rectangle 1734"/>
              <p:cNvSpPr>
                <a:spLocks noChangeArrowheads="1"/>
              </p:cNvSpPr>
              <p:nvPr/>
            </p:nvSpPr>
            <p:spPr bwMode="auto">
              <a:xfrm>
                <a:off x="4921" y="3649"/>
                <a:ext cx="114" cy="14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500" i="1" dirty="0">
                    <a:solidFill>
                      <a:srgbClr val="000000"/>
                    </a:solidFill>
                    <a:effectLst/>
                    <a:latin typeface="Times New Roman" pitchFamily="18" charset="0"/>
                  </a:rPr>
                  <a:t>k</a:t>
                </a:r>
                <a:r>
                  <a:rPr lang="en-US" sz="1500" dirty="0">
                    <a:solidFill>
                      <a:srgbClr val="000000"/>
                    </a:solidFill>
                    <a:effectLst/>
                    <a:latin typeface="Times New Roman" pitchFamily="18" charset="0"/>
                  </a:rPr>
                  <a:t>3</a:t>
                </a:r>
                <a:endParaRPr lang="en-US" dirty="0">
                  <a:effectLst>
                    <a:outerShdw blurRad="38100" dist="38100" dir="2700000" algn="tl">
                      <a:srgbClr val="C0C0C0"/>
                    </a:outerShdw>
                  </a:effectLst>
                </a:endParaRPr>
              </a:p>
            </p:txBody>
          </p:sp>
          <p:sp>
            <p:nvSpPr>
              <p:cNvPr id="385735" name="Rectangle 1735"/>
              <p:cNvSpPr>
                <a:spLocks noChangeArrowheads="1"/>
              </p:cNvSpPr>
              <p:nvPr/>
            </p:nvSpPr>
            <p:spPr bwMode="auto">
              <a:xfrm>
                <a:off x="4315" y="1012"/>
                <a:ext cx="24" cy="493"/>
              </a:xfrm>
              <a:prstGeom prst="rect">
                <a:avLst/>
              </a:prstGeom>
              <a:solidFill>
                <a:srgbClr val="969696"/>
              </a:solidFill>
              <a:ln w="9525">
                <a:noFill/>
                <a:miter lim="800000"/>
                <a:headEnd/>
                <a:tailEnd/>
              </a:ln>
            </p:spPr>
            <p:txBody>
              <a:bodyPr/>
              <a:lstStyle/>
              <a:p>
                <a:pPr>
                  <a:defRPr/>
                </a:pPr>
                <a:endParaRPr lang="en-US"/>
              </a:p>
            </p:txBody>
          </p:sp>
          <p:sp>
            <p:nvSpPr>
              <p:cNvPr id="385736" name="Rectangle 1736"/>
              <p:cNvSpPr>
                <a:spLocks noChangeArrowheads="1"/>
              </p:cNvSpPr>
              <p:nvPr/>
            </p:nvSpPr>
            <p:spPr bwMode="auto">
              <a:xfrm>
                <a:off x="4315" y="1446"/>
                <a:ext cx="24" cy="59"/>
              </a:xfrm>
              <a:prstGeom prst="rect">
                <a:avLst/>
              </a:prstGeom>
              <a:solidFill>
                <a:srgbClr val="000000"/>
              </a:solidFill>
              <a:ln w="9525">
                <a:noFill/>
                <a:miter lim="800000"/>
                <a:headEnd/>
                <a:tailEnd/>
              </a:ln>
            </p:spPr>
            <p:txBody>
              <a:bodyPr/>
              <a:lstStyle/>
              <a:p>
                <a:pPr>
                  <a:defRPr/>
                </a:pPr>
                <a:endParaRPr lang="en-US"/>
              </a:p>
            </p:txBody>
          </p:sp>
          <p:sp>
            <p:nvSpPr>
              <p:cNvPr id="385739" name="Rectangle 1739"/>
              <p:cNvSpPr>
                <a:spLocks noChangeArrowheads="1"/>
              </p:cNvSpPr>
              <p:nvPr/>
            </p:nvSpPr>
            <p:spPr bwMode="auto">
              <a:xfrm>
                <a:off x="4636" y="2449"/>
                <a:ext cx="24" cy="108"/>
              </a:xfrm>
              <a:prstGeom prst="rect">
                <a:avLst/>
              </a:prstGeom>
              <a:solidFill>
                <a:srgbClr val="000000"/>
              </a:solidFill>
              <a:ln w="9525">
                <a:noFill/>
                <a:miter lim="800000"/>
                <a:headEnd/>
                <a:tailEnd/>
              </a:ln>
            </p:spPr>
            <p:txBody>
              <a:bodyPr/>
              <a:lstStyle/>
              <a:p>
                <a:pPr>
                  <a:defRPr/>
                </a:pPr>
                <a:endParaRPr lang="en-US"/>
              </a:p>
            </p:txBody>
          </p:sp>
          <p:sp>
            <p:nvSpPr>
              <p:cNvPr id="385745" name="Freeform 1745"/>
              <p:cNvSpPr>
                <a:spLocks/>
              </p:cNvSpPr>
              <p:nvPr/>
            </p:nvSpPr>
            <p:spPr bwMode="auto">
              <a:xfrm>
                <a:off x="4955" y="3366"/>
                <a:ext cx="25" cy="244"/>
              </a:xfrm>
              <a:custGeom>
                <a:avLst/>
                <a:gdLst/>
                <a:ahLst/>
                <a:cxnLst>
                  <a:cxn ang="0">
                    <a:pos x="24" y="0"/>
                  </a:cxn>
                  <a:cxn ang="0">
                    <a:pos x="0" y="0"/>
                  </a:cxn>
                  <a:cxn ang="0">
                    <a:pos x="2" y="244"/>
                  </a:cxn>
                  <a:cxn ang="0">
                    <a:pos x="25" y="244"/>
                  </a:cxn>
                  <a:cxn ang="0">
                    <a:pos x="24" y="0"/>
                  </a:cxn>
                </a:cxnLst>
                <a:rect l="0" t="0" r="r" b="b"/>
                <a:pathLst>
                  <a:path w="25" h="244">
                    <a:moveTo>
                      <a:pt x="24" y="0"/>
                    </a:moveTo>
                    <a:lnTo>
                      <a:pt x="0" y="0"/>
                    </a:lnTo>
                    <a:lnTo>
                      <a:pt x="2" y="244"/>
                    </a:lnTo>
                    <a:lnTo>
                      <a:pt x="25" y="244"/>
                    </a:lnTo>
                    <a:lnTo>
                      <a:pt x="24" y="0"/>
                    </a:lnTo>
                    <a:close/>
                  </a:path>
                </a:pathLst>
              </a:custGeom>
              <a:solidFill>
                <a:srgbClr val="000000"/>
              </a:solidFill>
              <a:ln w="9525">
                <a:noFill/>
                <a:round/>
                <a:headEnd/>
                <a:tailEnd/>
              </a:ln>
            </p:spPr>
            <p:txBody>
              <a:bodyPr/>
              <a:lstStyle/>
              <a:p>
                <a:pPr>
                  <a:defRPr/>
                </a:pPr>
                <a:endParaRPr lang="en-US"/>
              </a:p>
            </p:txBody>
          </p:sp>
          <p:sp>
            <p:nvSpPr>
              <p:cNvPr id="385746" name="Line 1746"/>
              <p:cNvSpPr>
                <a:spLocks noChangeShapeType="1"/>
              </p:cNvSpPr>
              <p:nvPr/>
            </p:nvSpPr>
            <p:spPr bwMode="auto">
              <a:xfrm>
                <a:off x="3385" y="3366"/>
                <a:ext cx="1583" cy="1"/>
              </a:xfrm>
              <a:prstGeom prst="line">
                <a:avLst/>
              </a:prstGeom>
              <a:noFill/>
              <a:ln w="1">
                <a:solidFill>
                  <a:srgbClr val="000000"/>
                </a:solidFill>
                <a:prstDash val="solid"/>
                <a:round/>
                <a:headEnd/>
                <a:tailEnd/>
              </a:ln>
            </p:spPr>
            <p:txBody>
              <a:bodyPr/>
              <a:lstStyle/>
              <a:p>
                <a:pPr>
                  <a:defRPr/>
                </a:pPr>
                <a:endParaRPr lang="en-US"/>
              </a:p>
            </p:txBody>
          </p:sp>
          <p:sp>
            <p:nvSpPr>
              <p:cNvPr id="385747" name="Freeform 1747"/>
              <p:cNvSpPr>
                <a:spLocks/>
              </p:cNvSpPr>
              <p:nvPr/>
            </p:nvSpPr>
            <p:spPr bwMode="auto">
              <a:xfrm>
                <a:off x="3948" y="3338"/>
                <a:ext cx="55" cy="57"/>
              </a:xfrm>
              <a:custGeom>
                <a:avLst/>
                <a:gdLst/>
                <a:ahLst/>
                <a:cxnLst>
                  <a:cxn ang="0">
                    <a:pos x="0" y="0"/>
                  </a:cxn>
                  <a:cxn ang="0">
                    <a:pos x="55" y="28"/>
                  </a:cxn>
                  <a:cxn ang="0">
                    <a:pos x="0" y="57"/>
                  </a:cxn>
                  <a:cxn ang="0">
                    <a:pos x="0" y="0"/>
                  </a:cxn>
                </a:cxnLst>
                <a:rect l="0" t="0" r="r" b="b"/>
                <a:pathLst>
                  <a:path w="55" h="57">
                    <a:moveTo>
                      <a:pt x="0" y="0"/>
                    </a:moveTo>
                    <a:lnTo>
                      <a:pt x="55" y="28"/>
                    </a:lnTo>
                    <a:lnTo>
                      <a:pt x="0" y="57"/>
                    </a:lnTo>
                    <a:lnTo>
                      <a:pt x="0" y="0"/>
                    </a:lnTo>
                    <a:close/>
                  </a:path>
                </a:pathLst>
              </a:custGeom>
              <a:solidFill>
                <a:srgbClr val="C0C0C0"/>
              </a:solidFill>
              <a:ln w="1">
                <a:solidFill>
                  <a:srgbClr val="000000"/>
                </a:solidFill>
                <a:prstDash val="solid"/>
                <a:round/>
                <a:headEnd/>
                <a:tailEnd/>
              </a:ln>
            </p:spPr>
            <p:txBody>
              <a:bodyPr/>
              <a:lstStyle/>
              <a:p>
                <a:pPr>
                  <a:defRPr/>
                </a:pPr>
                <a:endParaRPr lang="en-US"/>
              </a:p>
            </p:txBody>
          </p:sp>
          <p:sp>
            <p:nvSpPr>
              <p:cNvPr id="385748" name="Freeform 1748"/>
              <p:cNvSpPr>
                <a:spLocks/>
              </p:cNvSpPr>
              <p:nvPr/>
            </p:nvSpPr>
            <p:spPr bwMode="auto">
              <a:xfrm>
                <a:off x="3948" y="3338"/>
                <a:ext cx="55" cy="57"/>
              </a:xfrm>
              <a:custGeom>
                <a:avLst/>
                <a:gdLst/>
                <a:ahLst/>
                <a:cxnLst>
                  <a:cxn ang="0">
                    <a:pos x="0" y="0"/>
                  </a:cxn>
                  <a:cxn ang="0">
                    <a:pos x="55" y="28"/>
                  </a:cxn>
                  <a:cxn ang="0">
                    <a:pos x="0" y="57"/>
                  </a:cxn>
                  <a:cxn ang="0">
                    <a:pos x="0" y="0"/>
                  </a:cxn>
                </a:cxnLst>
                <a:rect l="0" t="0" r="r" b="b"/>
                <a:pathLst>
                  <a:path w="55" h="57">
                    <a:moveTo>
                      <a:pt x="0" y="0"/>
                    </a:moveTo>
                    <a:lnTo>
                      <a:pt x="55" y="28"/>
                    </a:lnTo>
                    <a:lnTo>
                      <a:pt x="0" y="57"/>
                    </a:lnTo>
                    <a:lnTo>
                      <a:pt x="0" y="0"/>
                    </a:lnTo>
                  </a:path>
                </a:pathLst>
              </a:custGeom>
              <a:noFill/>
              <a:ln w="1">
                <a:solidFill>
                  <a:srgbClr val="000000"/>
                </a:solidFill>
                <a:prstDash val="solid"/>
                <a:round/>
                <a:headEnd/>
                <a:tailEnd/>
              </a:ln>
            </p:spPr>
            <p:txBody>
              <a:bodyPr/>
              <a:lstStyle/>
              <a:p>
                <a:pPr>
                  <a:defRPr/>
                </a:pPr>
                <a:endParaRPr lang="en-US"/>
              </a:p>
            </p:txBody>
          </p:sp>
          <p:sp>
            <p:nvSpPr>
              <p:cNvPr id="385749" name="Line 1749"/>
              <p:cNvSpPr>
                <a:spLocks noChangeShapeType="1"/>
              </p:cNvSpPr>
              <p:nvPr/>
            </p:nvSpPr>
            <p:spPr bwMode="auto">
              <a:xfrm>
                <a:off x="4191" y="2449"/>
                <a:ext cx="458" cy="1"/>
              </a:xfrm>
              <a:prstGeom prst="line">
                <a:avLst/>
              </a:prstGeom>
              <a:noFill/>
              <a:ln w="1">
                <a:solidFill>
                  <a:srgbClr val="000000"/>
                </a:solidFill>
                <a:prstDash val="solid"/>
                <a:round/>
                <a:headEnd/>
                <a:tailEnd/>
              </a:ln>
            </p:spPr>
            <p:txBody>
              <a:bodyPr/>
              <a:lstStyle/>
              <a:p>
                <a:pPr>
                  <a:defRPr/>
                </a:pPr>
                <a:endParaRPr lang="en-US"/>
              </a:p>
            </p:txBody>
          </p:sp>
          <p:sp>
            <p:nvSpPr>
              <p:cNvPr id="385750" name="Rectangle 1750"/>
              <p:cNvSpPr>
                <a:spLocks noChangeArrowheads="1"/>
              </p:cNvSpPr>
              <p:nvPr/>
            </p:nvSpPr>
            <p:spPr bwMode="auto">
              <a:xfrm>
                <a:off x="1020" y="1754"/>
                <a:ext cx="919" cy="193"/>
              </a:xfrm>
              <a:prstGeom prst="rect">
                <a:avLst/>
              </a:prstGeom>
              <a:noFill/>
              <a:ln w="9525">
                <a:noFill/>
                <a:miter lim="800000"/>
                <a:headEnd/>
                <a:tailEnd/>
              </a:ln>
            </p:spPr>
            <p:txBody>
              <a:bodyPr/>
              <a:lstStyle/>
              <a:p>
                <a:pPr>
                  <a:defRPr/>
                </a:pPr>
                <a:endParaRPr lang="en-US"/>
              </a:p>
            </p:txBody>
          </p:sp>
          <p:sp>
            <p:nvSpPr>
              <p:cNvPr id="385756" name="Line 1756"/>
              <p:cNvSpPr>
                <a:spLocks noChangeShapeType="1"/>
              </p:cNvSpPr>
              <p:nvPr/>
            </p:nvSpPr>
            <p:spPr bwMode="auto">
              <a:xfrm>
                <a:off x="4095" y="1012"/>
                <a:ext cx="1100" cy="1"/>
              </a:xfrm>
              <a:prstGeom prst="line">
                <a:avLst/>
              </a:prstGeom>
              <a:noFill/>
              <a:ln w="1">
                <a:solidFill>
                  <a:srgbClr val="000000"/>
                </a:solidFill>
                <a:prstDash val="solid"/>
                <a:round/>
                <a:headEnd/>
                <a:tailEnd/>
              </a:ln>
            </p:spPr>
            <p:txBody>
              <a:bodyPr/>
              <a:lstStyle/>
              <a:p>
                <a:pPr>
                  <a:defRPr/>
                </a:pPr>
                <a:endParaRPr lang="en-US"/>
              </a:p>
            </p:txBody>
          </p:sp>
          <p:sp>
            <p:nvSpPr>
              <p:cNvPr id="385757" name="Line 1757"/>
              <p:cNvSpPr>
                <a:spLocks noChangeShapeType="1"/>
              </p:cNvSpPr>
              <p:nvPr/>
            </p:nvSpPr>
            <p:spPr bwMode="auto">
              <a:xfrm>
                <a:off x="4095" y="2065"/>
                <a:ext cx="1100" cy="1"/>
              </a:xfrm>
              <a:prstGeom prst="line">
                <a:avLst/>
              </a:prstGeom>
              <a:noFill/>
              <a:ln w="1">
                <a:solidFill>
                  <a:srgbClr val="000000"/>
                </a:solidFill>
                <a:prstDash val="solid"/>
                <a:round/>
                <a:headEnd/>
                <a:tailEnd/>
              </a:ln>
            </p:spPr>
            <p:txBody>
              <a:bodyPr/>
              <a:lstStyle/>
              <a:p>
                <a:pPr>
                  <a:defRPr/>
                </a:pPr>
                <a:endParaRPr lang="en-US"/>
              </a:p>
            </p:txBody>
          </p:sp>
        </p:grpSp>
      </p:grpSp>
      <p:sp>
        <p:nvSpPr>
          <p:cNvPr id="1757" name="Rectangle 1673"/>
          <p:cNvSpPr>
            <a:spLocks noChangeArrowheads="1"/>
          </p:cNvSpPr>
          <p:nvPr/>
        </p:nvSpPr>
        <p:spPr bwMode="auto">
          <a:xfrm>
            <a:off x="6011863" y="4448175"/>
            <a:ext cx="1924050" cy="27622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dirty="0">
                <a:solidFill>
                  <a:srgbClr val="000000"/>
                </a:solidFill>
                <a:effectLst/>
                <a:latin typeface="Times New Roman" pitchFamily="18" charset="0"/>
              </a:rPr>
              <a:t>THEN    </a:t>
            </a:r>
            <a:r>
              <a:rPr lang="en-US" sz="1800" i="1" dirty="0">
                <a:solidFill>
                  <a:srgbClr val="000000"/>
                </a:solidFill>
                <a:effectLst/>
                <a:latin typeface="Times New Roman" pitchFamily="18" charset="0"/>
              </a:rPr>
              <a:t>z</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k</a:t>
            </a:r>
            <a:r>
              <a:rPr lang="en-US" sz="1800" dirty="0">
                <a:solidFill>
                  <a:srgbClr val="000000"/>
                </a:solidFill>
                <a:effectLst/>
                <a:latin typeface="Times New Roman" pitchFamily="18" charset="0"/>
              </a:rPr>
              <a:t>2 (0.2)</a:t>
            </a:r>
            <a:endParaRPr lang="en-US" dirty="0">
              <a:effectLst>
                <a:outerShdw blurRad="38100" dist="38100" dir="2700000" algn="tl">
                  <a:srgbClr val="C0C0C0"/>
                </a:outerShdw>
              </a:effectLst>
            </a:endParaRPr>
          </a:p>
        </p:txBody>
      </p:sp>
      <p:sp>
        <p:nvSpPr>
          <p:cNvPr id="1758" name="Rectangle 1680"/>
          <p:cNvSpPr>
            <a:spLocks noChangeArrowheads="1"/>
          </p:cNvSpPr>
          <p:nvPr/>
        </p:nvSpPr>
        <p:spPr bwMode="auto">
          <a:xfrm>
            <a:off x="874713" y="4448175"/>
            <a:ext cx="4129087" cy="276225"/>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i="1" dirty="0">
                <a:solidFill>
                  <a:srgbClr val="000000"/>
                </a:solidFill>
                <a:effectLst/>
                <a:latin typeface="Times New Roman" pitchFamily="18" charset="0"/>
              </a:rPr>
              <a:t>Rule </a:t>
            </a:r>
            <a:r>
              <a:rPr lang="en-US" sz="1800" dirty="0">
                <a:solidFill>
                  <a:srgbClr val="000000"/>
                </a:solidFill>
                <a:effectLst/>
                <a:latin typeface="Times New Roman" pitchFamily="18" charset="0"/>
              </a:rPr>
              <a:t>2: IF </a:t>
            </a:r>
            <a:r>
              <a:rPr lang="en-US" sz="1800" i="1" dirty="0">
                <a:solidFill>
                  <a:srgbClr val="000000"/>
                </a:solidFill>
                <a:effectLst/>
                <a:latin typeface="Times New Roman" pitchFamily="18" charset="0"/>
              </a:rPr>
              <a:t>x</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A</a:t>
            </a:r>
            <a:r>
              <a:rPr lang="en-US" sz="1800" dirty="0">
                <a:solidFill>
                  <a:srgbClr val="000000"/>
                </a:solidFill>
                <a:effectLst/>
                <a:latin typeface="Times New Roman" pitchFamily="18" charset="0"/>
              </a:rPr>
              <a:t>2  (0.2)  AND    </a:t>
            </a:r>
            <a:r>
              <a:rPr lang="en-US" sz="1800" i="1" dirty="0">
                <a:solidFill>
                  <a:srgbClr val="000000"/>
                </a:solidFill>
                <a:effectLst/>
                <a:latin typeface="Times New Roman" pitchFamily="18" charset="0"/>
              </a:rPr>
              <a:t>y </a:t>
            </a:r>
            <a:r>
              <a:rPr lang="en-US" sz="1800" dirty="0">
                <a:solidFill>
                  <a:srgbClr val="000000"/>
                </a:solidFill>
                <a:effectLst/>
                <a:latin typeface="Times New Roman" pitchFamily="18" charset="0"/>
              </a:rPr>
              <a:t>is </a:t>
            </a:r>
            <a:r>
              <a:rPr lang="en-US" sz="1800" i="1" dirty="0">
                <a:solidFill>
                  <a:srgbClr val="000000"/>
                </a:solidFill>
                <a:effectLst/>
                <a:latin typeface="Times New Roman" pitchFamily="18" charset="0"/>
              </a:rPr>
              <a:t>B</a:t>
            </a:r>
            <a:r>
              <a:rPr lang="en-US" sz="1800" dirty="0">
                <a:solidFill>
                  <a:srgbClr val="000000"/>
                </a:solidFill>
                <a:effectLst/>
                <a:latin typeface="Times New Roman" pitchFamily="18" charset="0"/>
              </a:rPr>
              <a:t>2 (0.7)</a:t>
            </a:r>
            <a:endParaRPr lang="en-US" dirty="0">
              <a:effectLst>
                <a:outerShdw blurRad="38100" dist="38100" dir="2700000" algn="tl">
                  <a:srgbClr val="C0C0C0"/>
                </a:outerShdw>
              </a:effectLst>
            </a:endParaRPr>
          </a:p>
        </p:txBody>
      </p:sp>
      <p:sp>
        <p:nvSpPr>
          <p:cNvPr id="1759" name="Rectangle 1680"/>
          <p:cNvSpPr>
            <a:spLocks noChangeArrowheads="1"/>
          </p:cNvSpPr>
          <p:nvPr/>
        </p:nvSpPr>
        <p:spPr bwMode="auto">
          <a:xfrm>
            <a:off x="892175" y="6092825"/>
            <a:ext cx="2166938" cy="277813"/>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i="1" dirty="0">
                <a:solidFill>
                  <a:srgbClr val="000000"/>
                </a:solidFill>
                <a:effectLst/>
                <a:latin typeface="Times New Roman" pitchFamily="18" charset="0"/>
              </a:rPr>
              <a:t>Rule </a:t>
            </a:r>
            <a:r>
              <a:rPr lang="en-US" sz="1800" dirty="0">
                <a:solidFill>
                  <a:srgbClr val="000000"/>
                </a:solidFill>
                <a:effectLst/>
                <a:latin typeface="Times New Roman" pitchFamily="18" charset="0"/>
              </a:rPr>
              <a:t>3: IF </a:t>
            </a:r>
            <a:r>
              <a:rPr lang="en-US" sz="1800" i="1" dirty="0">
                <a:solidFill>
                  <a:srgbClr val="000000"/>
                </a:solidFill>
                <a:effectLst/>
                <a:latin typeface="Times New Roman" pitchFamily="18" charset="0"/>
              </a:rPr>
              <a:t>x</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A</a:t>
            </a:r>
            <a:r>
              <a:rPr lang="en-US" sz="1800" dirty="0">
                <a:solidFill>
                  <a:srgbClr val="000000"/>
                </a:solidFill>
                <a:effectLst/>
                <a:latin typeface="Times New Roman" pitchFamily="18" charset="0"/>
              </a:rPr>
              <a:t>1  (0.5)</a:t>
            </a:r>
            <a:endParaRPr lang="en-US" dirty="0">
              <a:effectLst>
                <a:outerShdw blurRad="38100" dist="38100" dir="2700000" algn="tl">
                  <a:srgbClr val="C0C0C0"/>
                </a:outerShdw>
              </a:effectLst>
            </a:endParaRPr>
          </a:p>
        </p:txBody>
      </p:sp>
      <p:sp>
        <p:nvSpPr>
          <p:cNvPr id="1760" name="Rectangle 1673"/>
          <p:cNvSpPr>
            <a:spLocks noChangeArrowheads="1"/>
          </p:cNvSpPr>
          <p:nvPr/>
        </p:nvSpPr>
        <p:spPr bwMode="auto">
          <a:xfrm>
            <a:off x="6011863" y="6092825"/>
            <a:ext cx="1924050" cy="277813"/>
          </a:xfrm>
          <a:prstGeom prst="rect">
            <a:avLst/>
          </a:prstGeom>
          <a:noFill/>
          <a:ln w="9525">
            <a:noFill/>
            <a:miter lim="800000"/>
            <a:headEnd/>
            <a:tailEnd/>
          </a:ln>
        </p:spPr>
        <p:txBody>
          <a:bodyPr wrap="none" lIns="0" tIns="0" rIns="0" bIns="0">
            <a:spAutoFit/>
          </a:bodyPr>
          <a:lstStyle/>
          <a:p>
            <a:pPr marL="342900" indent="-342900">
              <a:buFont typeface="Wingdings" pitchFamily="2" charset="2"/>
              <a:buNone/>
              <a:defRPr/>
            </a:pPr>
            <a:r>
              <a:rPr lang="en-US" sz="1800" dirty="0">
                <a:solidFill>
                  <a:srgbClr val="000000"/>
                </a:solidFill>
                <a:effectLst/>
                <a:latin typeface="Times New Roman" pitchFamily="18" charset="0"/>
              </a:rPr>
              <a:t>THEN    </a:t>
            </a:r>
            <a:r>
              <a:rPr lang="en-US" sz="1800" i="1" dirty="0">
                <a:solidFill>
                  <a:srgbClr val="000000"/>
                </a:solidFill>
                <a:effectLst/>
                <a:latin typeface="Times New Roman" pitchFamily="18" charset="0"/>
              </a:rPr>
              <a:t>z</a:t>
            </a:r>
            <a:r>
              <a:rPr lang="en-US" sz="1800" dirty="0">
                <a:solidFill>
                  <a:srgbClr val="000000"/>
                </a:solidFill>
                <a:effectLst/>
                <a:latin typeface="Times New Roman" pitchFamily="18" charset="0"/>
              </a:rPr>
              <a:t> is </a:t>
            </a:r>
            <a:r>
              <a:rPr lang="en-US" sz="1800" i="1" dirty="0">
                <a:solidFill>
                  <a:srgbClr val="000000"/>
                </a:solidFill>
                <a:effectLst/>
                <a:latin typeface="Times New Roman" pitchFamily="18" charset="0"/>
              </a:rPr>
              <a:t>k</a:t>
            </a:r>
            <a:r>
              <a:rPr lang="en-US" sz="1800" dirty="0">
                <a:solidFill>
                  <a:srgbClr val="000000"/>
                </a:solidFill>
                <a:effectLst/>
                <a:latin typeface="Times New Roman" pitchFamily="18" charset="0"/>
              </a:rPr>
              <a:t>3 (0.5)</a:t>
            </a:r>
            <a:endParaRPr lang="en-US" dirty="0">
              <a:effectLst>
                <a:outerShdw blurRad="38100" dist="38100" dir="2700000" algn="tl">
                  <a:srgbClr val="C0C0C0"/>
                </a:outerShdw>
              </a:effectLst>
            </a:endParaRPr>
          </a:p>
        </p:txBody>
      </p:sp>
      <p:sp>
        <p:nvSpPr>
          <p:cNvPr id="7170" name="AutoShape 4"/>
          <p:cNvSpPr>
            <a:spLocks noChangeAspect="1" noChangeArrowheads="1"/>
          </p:cNvSpPr>
          <p:nvPr/>
        </p:nvSpPr>
        <p:spPr bwMode="auto">
          <a:xfrm>
            <a:off x="482600" y="1341438"/>
            <a:ext cx="8178800" cy="5207000"/>
          </a:xfrm>
          <a:prstGeom prst="rect">
            <a:avLst/>
          </a:prstGeom>
          <a:noFill/>
        </p:spPr>
        <p:txBody>
          <a:bodyPr/>
          <a:lstStyle/>
          <a:p>
            <a:endParaRPr lang="en-US"/>
          </a:p>
        </p:txBody>
      </p:sp>
      <p:sp>
        <p:nvSpPr>
          <p:cNvPr id="7171" name="AutoShape 589"/>
          <p:cNvSpPr>
            <a:spLocks noChangeAspect="1" noChangeArrowheads="1"/>
          </p:cNvSpPr>
          <p:nvPr/>
        </p:nvSpPr>
        <p:spPr bwMode="auto">
          <a:xfrm>
            <a:off x="482600" y="1341438"/>
            <a:ext cx="8178800" cy="5207000"/>
          </a:xfrm>
          <a:prstGeom prst="rect">
            <a:avLst/>
          </a:prstGeom>
          <a:noFill/>
        </p:spPr>
        <p:txBody>
          <a:bodyPr/>
          <a:lstStyle/>
          <a:p>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Slide Number Placeholder 5"/>
          <p:cNvSpPr>
            <a:spLocks noGrp="1"/>
          </p:cNvSpPr>
          <p:nvPr>
            <p:ph type="sldNum" sz="quarter" idx="11"/>
          </p:nvPr>
        </p:nvSpPr>
        <p:spPr>
          <a:noFill/>
        </p:spPr>
        <p:txBody>
          <a:bodyPr/>
          <a:lstStyle/>
          <a:p>
            <a:fld id="{2DC1D4F6-D0AF-41A7-84C1-932FD947A5EE}" type="slidenum">
              <a:rPr lang="en-GB"/>
              <a:pPr/>
              <a:t>144</a:t>
            </a:fld>
            <a:endParaRPr lang="en-GB"/>
          </a:p>
        </p:txBody>
      </p:sp>
      <p:sp>
        <p:nvSpPr>
          <p:cNvPr id="375810" name="Rectangle 2"/>
          <p:cNvSpPr>
            <a:spLocks noGrp="1" noRot="1" noChangeArrowheads="1"/>
          </p:cNvSpPr>
          <p:nvPr>
            <p:ph type="title"/>
          </p:nvPr>
        </p:nvSpPr>
        <p:spPr/>
        <p:txBody>
          <a:bodyPr>
            <a:normAutofit fontScale="90000"/>
          </a:bodyPr>
          <a:lstStyle/>
          <a:p>
            <a:pPr eaLnBrk="1" hangingPunct="1">
              <a:defRPr/>
            </a:pPr>
            <a:r>
              <a:rPr lang="en-US" smtClean="0"/>
              <a:t>Sugeno Aggregation and Defuzzification</a:t>
            </a:r>
          </a:p>
        </p:txBody>
      </p:sp>
      <p:graphicFrame>
        <p:nvGraphicFramePr>
          <p:cNvPr id="8194" name="Object 3"/>
          <p:cNvGraphicFramePr>
            <a:graphicFrameLocks noGrp="1" noChangeAspect="1"/>
          </p:cNvGraphicFramePr>
          <p:nvPr>
            <p:ph sz="half" idx="1"/>
          </p:nvPr>
        </p:nvGraphicFramePr>
        <p:xfrm>
          <a:off x="684213" y="1700213"/>
          <a:ext cx="6408737" cy="1662112"/>
        </p:xfrm>
        <a:graphic>
          <a:graphicData uri="http://schemas.openxmlformats.org/presentationml/2006/ole">
            <mc:AlternateContent xmlns:mc="http://schemas.openxmlformats.org/markup-compatibility/2006">
              <mc:Choice xmlns:v="urn:schemas-microsoft-com:vml" Requires="v">
                <p:oleObj spid="_x0000_s12299" name="Picture" r:id="rId3" imgW="5195520" imgH="1348200" progId="Word.Picture.8">
                  <p:embed/>
                </p:oleObj>
              </mc:Choice>
              <mc:Fallback>
                <p:oleObj name="Picture" r:id="rId3" imgW="5195520" imgH="13482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00213"/>
                        <a:ext cx="6408737" cy="16621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5" name="Object 4"/>
          <p:cNvGraphicFramePr>
            <a:graphicFrameLocks noGrp="1" noChangeAspect="1"/>
          </p:cNvGraphicFramePr>
          <p:nvPr>
            <p:ph sz="half" idx="2"/>
          </p:nvPr>
        </p:nvGraphicFramePr>
        <p:xfrm>
          <a:off x="5219700" y="3910013"/>
          <a:ext cx="1944688" cy="1606550"/>
        </p:xfrm>
        <a:graphic>
          <a:graphicData uri="http://schemas.openxmlformats.org/presentationml/2006/ole">
            <mc:AlternateContent xmlns:mc="http://schemas.openxmlformats.org/markup-compatibility/2006">
              <mc:Choice xmlns:v="urn:schemas-microsoft-com:vml" Requires="v">
                <p:oleObj spid="_x0000_s12300" name="Picture" r:id="rId5" imgW="1423800" imgH="1176480" progId="Word.Picture.8">
                  <p:embed/>
                </p:oleObj>
              </mc:Choice>
              <mc:Fallback>
                <p:oleObj name="Picture" r:id="rId5" imgW="1423800" imgH="1176480" progId="Word.Picture.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3910013"/>
                        <a:ext cx="1944688" cy="160655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196" name="Object 6"/>
          <p:cNvGraphicFramePr>
            <a:graphicFrameLocks noChangeAspect="1"/>
          </p:cNvGraphicFramePr>
          <p:nvPr/>
        </p:nvGraphicFramePr>
        <p:xfrm>
          <a:off x="468313" y="5583238"/>
          <a:ext cx="7991475" cy="725487"/>
        </p:xfrm>
        <a:graphic>
          <a:graphicData uri="http://schemas.openxmlformats.org/presentationml/2006/ole">
            <mc:AlternateContent xmlns:mc="http://schemas.openxmlformats.org/markup-compatibility/2006">
              <mc:Choice xmlns:v="urn:schemas-microsoft-com:vml" Requires="v">
                <p:oleObj spid="_x0000_s12301" name="Equation" r:id="rId7" imgW="4622760" imgH="419040" progId="">
                  <p:embed/>
                </p:oleObj>
              </mc:Choice>
              <mc:Fallback>
                <p:oleObj name="Equation" r:id="rId7" imgW="4622760" imgH="419040" progId="">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5583238"/>
                        <a:ext cx="7991475"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9" name="Text Box 7"/>
          <p:cNvSpPr txBox="1">
            <a:spLocks noChangeArrowheads="1"/>
          </p:cNvSpPr>
          <p:nvPr/>
        </p:nvSpPr>
        <p:spPr bwMode="auto">
          <a:xfrm>
            <a:off x="323850" y="3429000"/>
            <a:ext cx="5413375" cy="457200"/>
          </a:xfrm>
          <a:prstGeom prst="rect">
            <a:avLst/>
          </a:prstGeom>
          <a:noFill/>
          <a:ln w="9525">
            <a:noFill/>
            <a:miter lim="800000"/>
            <a:headEnd/>
            <a:tailEnd/>
          </a:ln>
        </p:spPr>
        <p:txBody>
          <a:bodyPr wrap="none">
            <a:spAutoFit/>
          </a:bodyPr>
          <a:lstStyle/>
          <a:p>
            <a:pPr>
              <a:spcBef>
                <a:spcPct val="0"/>
              </a:spcBef>
              <a:buClrTx/>
              <a:buSzTx/>
              <a:buFontTx/>
              <a:buNone/>
            </a:pPr>
            <a:r>
              <a:rPr lang="en-GB" sz="2400">
                <a:effectLst/>
              </a:rPr>
              <a:t>COG becomes Weighted Average (WA)</a:t>
            </a:r>
            <a:endParaRPr lang="en-US" sz="2400">
              <a:effectLst/>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1"/>
          </p:nvPr>
        </p:nvSpPr>
        <p:spPr>
          <a:noFill/>
        </p:spPr>
        <p:txBody>
          <a:bodyPr/>
          <a:lstStyle/>
          <a:p>
            <a:fld id="{AFB8DA22-F628-4E51-965D-12B38C8ED3F5}" type="slidenum">
              <a:rPr lang="en-GB"/>
              <a:pPr/>
              <a:t>145</a:t>
            </a:fld>
            <a:endParaRPr lang="en-GB"/>
          </a:p>
        </p:txBody>
      </p:sp>
      <p:sp>
        <p:nvSpPr>
          <p:cNvPr id="377858" name="Rectangle 2"/>
          <p:cNvSpPr>
            <a:spLocks noGrp="1" noRot="1" noChangeArrowheads="1"/>
          </p:cNvSpPr>
          <p:nvPr>
            <p:ph type="title"/>
          </p:nvPr>
        </p:nvSpPr>
        <p:spPr/>
        <p:txBody>
          <a:bodyPr/>
          <a:lstStyle/>
          <a:p>
            <a:pPr eaLnBrk="1" hangingPunct="1">
              <a:defRPr/>
            </a:pPr>
            <a:r>
              <a:rPr lang="en-US" dirty="0" err="1" smtClean="0"/>
              <a:t>Mamdani</a:t>
            </a:r>
            <a:r>
              <a:rPr lang="en-US" dirty="0" smtClean="0"/>
              <a:t> or </a:t>
            </a:r>
            <a:r>
              <a:rPr lang="en-US" dirty="0" err="1" smtClean="0"/>
              <a:t>Sugeno</a:t>
            </a:r>
            <a:r>
              <a:rPr lang="en-US" dirty="0" smtClean="0"/>
              <a:t>?</a:t>
            </a:r>
          </a:p>
        </p:txBody>
      </p:sp>
      <p:sp>
        <p:nvSpPr>
          <p:cNvPr id="377859" name="Rectangle 3"/>
          <p:cNvSpPr>
            <a:spLocks noGrp="1" noChangeArrowheads="1"/>
          </p:cNvSpPr>
          <p:nvPr>
            <p:ph type="body" idx="1"/>
          </p:nvPr>
        </p:nvSpPr>
        <p:spPr>
          <a:xfrm>
            <a:off x="457200" y="1887538"/>
            <a:ext cx="8229600" cy="3341687"/>
          </a:xfrm>
        </p:spPr>
        <p:txBody>
          <a:bodyPr/>
          <a:lstStyle/>
          <a:p>
            <a:pPr algn="just" eaLnBrk="1" hangingPunct="1">
              <a:defRPr/>
            </a:pPr>
            <a:r>
              <a:rPr lang="en-US" sz="2000" dirty="0" err="1" smtClean="0"/>
              <a:t>Mamdani</a:t>
            </a:r>
            <a:r>
              <a:rPr lang="en-US" sz="2000" dirty="0" smtClean="0"/>
              <a:t> method is widely accepted for capturing expert knowledge.  It allows us to describe the expertise in more intuitive, more human-like manner. However, </a:t>
            </a:r>
            <a:r>
              <a:rPr lang="en-US" sz="2000" dirty="0" err="1" smtClean="0"/>
              <a:t>Mamdani</a:t>
            </a:r>
            <a:r>
              <a:rPr lang="en-US" sz="2000" dirty="0" smtClean="0"/>
              <a:t>-type fuzzy inference entails a substantial computational burden.</a:t>
            </a:r>
          </a:p>
          <a:p>
            <a:pPr algn="just" eaLnBrk="1" hangingPunct="1">
              <a:defRPr/>
            </a:pPr>
            <a:endParaRPr lang="en-US" sz="2000" dirty="0" smtClean="0"/>
          </a:p>
          <a:p>
            <a:pPr algn="just" eaLnBrk="1" hangingPunct="1">
              <a:defRPr/>
            </a:pPr>
            <a:r>
              <a:rPr lang="en-US" sz="2000" dirty="0" smtClean="0"/>
              <a:t>On the other hand, </a:t>
            </a:r>
            <a:r>
              <a:rPr lang="en-US" sz="2000" dirty="0" err="1" smtClean="0"/>
              <a:t>Sugeno</a:t>
            </a:r>
            <a:r>
              <a:rPr lang="en-US" sz="2000" dirty="0" smtClean="0"/>
              <a:t> method is computationally effective and works well with optimization and adaptive techniques, which makes it very attractive in control problems, particularly for dynamic nonlinear systems.</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the </a:t>
            </a:r>
            <a:r>
              <a:rPr lang="en-US" dirty="0" err="1" smtClean="0"/>
              <a:t>Sugeno</a:t>
            </a:r>
            <a:r>
              <a:rPr lang="en-US" dirty="0" smtClean="0"/>
              <a:t> method</a:t>
            </a:r>
            <a:endParaRPr lang="en-US" dirty="0"/>
          </a:p>
        </p:txBody>
      </p:sp>
      <p:sp>
        <p:nvSpPr>
          <p:cNvPr id="3" name="Content Placeholder 2"/>
          <p:cNvSpPr>
            <a:spLocks noGrp="1"/>
          </p:cNvSpPr>
          <p:nvPr>
            <p:ph idx="1"/>
          </p:nvPr>
        </p:nvSpPr>
        <p:spPr/>
        <p:txBody>
          <a:bodyPr/>
          <a:lstStyle/>
          <a:p>
            <a:r>
              <a:rPr lang="en-US" dirty="0" smtClean="0"/>
              <a:t>It is computationally efficient.</a:t>
            </a:r>
          </a:p>
          <a:p>
            <a:r>
              <a:rPr lang="en-US" dirty="0" smtClean="0"/>
              <a:t>It works with linear techniques.</a:t>
            </a:r>
          </a:p>
          <a:p>
            <a:r>
              <a:rPr lang="en-US" dirty="0" smtClean="0"/>
              <a:t>It works well with optimization and adaptive techniques.</a:t>
            </a:r>
          </a:p>
          <a:p>
            <a:r>
              <a:rPr lang="en-US" dirty="0" smtClean="0"/>
              <a:t>It has guaranteed continuity of the output surface.</a:t>
            </a:r>
          </a:p>
          <a:p>
            <a:r>
              <a:rPr lang="en-US" dirty="0" smtClean="0"/>
              <a:t>It is well suited to mathematical analysis.</a:t>
            </a:r>
          </a:p>
          <a:p>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Advantages of the </a:t>
            </a:r>
            <a:r>
              <a:rPr lang="en-US" dirty="0" err="1" smtClean="0"/>
              <a:t>Mamdani</a:t>
            </a:r>
            <a:r>
              <a:rPr lang="en-US" dirty="0" smtClean="0"/>
              <a:t> method</a:t>
            </a:r>
            <a:endParaRPr lang="en-US" dirty="0"/>
          </a:p>
        </p:txBody>
      </p:sp>
      <p:sp>
        <p:nvSpPr>
          <p:cNvPr id="3" name="Content Placeholder 2"/>
          <p:cNvSpPr>
            <a:spLocks noGrp="1"/>
          </p:cNvSpPr>
          <p:nvPr>
            <p:ph idx="1"/>
          </p:nvPr>
        </p:nvSpPr>
        <p:spPr/>
        <p:txBody>
          <a:bodyPr/>
          <a:lstStyle/>
          <a:p>
            <a:r>
              <a:rPr lang="en-US" dirty="0" smtClean="0"/>
              <a:t>It is intuitive.</a:t>
            </a:r>
          </a:p>
          <a:p>
            <a:r>
              <a:rPr lang="en-US" dirty="0" smtClean="0"/>
              <a:t>It has widespread acceptance.</a:t>
            </a:r>
          </a:p>
          <a:p>
            <a:r>
              <a:rPr lang="en-US" dirty="0" smtClean="0"/>
              <a:t>It is well suited to </a:t>
            </a:r>
            <a:r>
              <a:rPr lang="en-US" smtClean="0"/>
              <a:t>human input.</a:t>
            </a: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What are the design tools?</a:t>
            </a:r>
            <a:endParaRPr lang="en-US" sz="4000" b="1" dirty="0"/>
          </a:p>
        </p:txBody>
      </p:sp>
      <p:sp>
        <p:nvSpPr>
          <p:cNvPr id="3" name="Content Placeholder 2"/>
          <p:cNvSpPr>
            <a:spLocks noGrp="1"/>
          </p:cNvSpPr>
          <p:nvPr>
            <p:ph idx="1"/>
          </p:nvPr>
        </p:nvSpPr>
        <p:spPr/>
        <p:txBody>
          <a:bodyPr/>
          <a:lstStyle/>
          <a:p>
            <a:pPr algn="just"/>
            <a:r>
              <a:rPr lang="en-US" dirty="0" smtClean="0"/>
              <a:t>Fuzzy system design requires a computer-aided design environment in which some of the tedious tasks are automated or already designed.</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15</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a:t>Operation of Fuzzy System </a:t>
            </a:r>
            <a:endParaRPr lang="zh-CN" altLang="en-US"/>
          </a:p>
        </p:txBody>
      </p:sp>
      <p:sp>
        <p:nvSpPr>
          <p:cNvPr id="376837" name="Text Box 5"/>
          <p:cNvSpPr txBox="1">
            <a:spLocks noChangeArrowheads="1"/>
          </p:cNvSpPr>
          <p:nvPr/>
        </p:nvSpPr>
        <p:spPr bwMode="auto">
          <a:xfrm>
            <a:off x="2209800" y="1600200"/>
            <a:ext cx="1524000" cy="376238"/>
          </a:xfrm>
          <a:prstGeom prst="rect">
            <a:avLst/>
          </a:prstGeom>
          <a:solidFill>
            <a:srgbClr val="66FFFF"/>
          </a:solidFill>
          <a:ln w="9525">
            <a:solidFill>
              <a:schemeClr val="tx1"/>
            </a:solidFill>
            <a:miter lim="800000"/>
            <a:headEnd/>
            <a:tailEnd/>
          </a:ln>
          <a:effectLst/>
        </p:spPr>
        <p:txBody>
          <a:bodyPr>
            <a:spAutoFit/>
          </a:bodyPr>
          <a:lstStyle/>
          <a:p>
            <a:pPr algn="ctr">
              <a:spcBef>
                <a:spcPct val="50000"/>
              </a:spcBef>
            </a:pPr>
            <a:r>
              <a:rPr lang="en-US" altLang="zh-CN" b="1" i="1"/>
              <a:t>Crisp Input</a:t>
            </a:r>
          </a:p>
        </p:txBody>
      </p:sp>
      <p:sp>
        <p:nvSpPr>
          <p:cNvPr id="376838" name="Text Box 6"/>
          <p:cNvSpPr txBox="1">
            <a:spLocks noChangeArrowheads="1"/>
          </p:cNvSpPr>
          <p:nvPr/>
        </p:nvSpPr>
        <p:spPr bwMode="auto">
          <a:xfrm>
            <a:off x="2209800" y="3124200"/>
            <a:ext cx="1524000" cy="376238"/>
          </a:xfrm>
          <a:prstGeom prst="rect">
            <a:avLst/>
          </a:prstGeom>
          <a:solidFill>
            <a:srgbClr val="66FFFF"/>
          </a:solidFill>
          <a:ln w="9525">
            <a:solidFill>
              <a:schemeClr val="tx1"/>
            </a:solidFill>
            <a:miter lim="800000"/>
            <a:headEnd/>
            <a:tailEnd/>
          </a:ln>
          <a:effectLst/>
        </p:spPr>
        <p:txBody>
          <a:bodyPr>
            <a:spAutoFit/>
          </a:bodyPr>
          <a:lstStyle/>
          <a:p>
            <a:pPr algn="ctr">
              <a:spcBef>
                <a:spcPct val="50000"/>
              </a:spcBef>
            </a:pPr>
            <a:r>
              <a:rPr lang="en-US" altLang="zh-CN" b="1" i="1"/>
              <a:t>Fuzzy Input</a:t>
            </a:r>
          </a:p>
        </p:txBody>
      </p:sp>
      <p:sp>
        <p:nvSpPr>
          <p:cNvPr id="376839" name="Text Box 7"/>
          <p:cNvSpPr txBox="1">
            <a:spLocks noChangeArrowheads="1"/>
          </p:cNvSpPr>
          <p:nvPr/>
        </p:nvSpPr>
        <p:spPr bwMode="auto">
          <a:xfrm>
            <a:off x="2057400" y="4724400"/>
            <a:ext cx="1828800" cy="376238"/>
          </a:xfrm>
          <a:prstGeom prst="rect">
            <a:avLst/>
          </a:prstGeom>
          <a:solidFill>
            <a:srgbClr val="66FFFF"/>
          </a:solidFill>
          <a:ln w="9525">
            <a:solidFill>
              <a:schemeClr val="tx1"/>
            </a:solidFill>
            <a:miter lim="800000"/>
            <a:headEnd/>
            <a:tailEnd/>
          </a:ln>
          <a:effectLst/>
        </p:spPr>
        <p:txBody>
          <a:bodyPr>
            <a:spAutoFit/>
          </a:bodyPr>
          <a:lstStyle/>
          <a:p>
            <a:pPr algn="ctr">
              <a:spcBef>
                <a:spcPct val="50000"/>
              </a:spcBef>
            </a:pPr>
            <a:r>
              <a:rPr lang="en-US" altLang="zh-CN" b="1" i="1"/>
              <a:t>Fuzzy Output</a:t>
            </a:r>
          </a:p>
        </p:txBody>
      </p:sp>
      <p:sp>
        <p:nvSpPr>
          <p:cNvPr id="376840" name="Text Box 8"/>
          <p:cNvSpPr txBox="1">
            <a:spLocks noChangeArrowheads="1"/>
          </p:cNvSpPr>
          <p:nvPr/>
        </p:nvSpPr>
        <p:spPr bwMode="auto">
          <a:xfrm>
            <a:off x="2057400" y="6172200"/>
            <a:ext cx="1828800" cy="376238"/>
          </a:xfrm>
          <a:prstGeom prst="rect">
            <a:avLst/>
          </a:prstGeom>
          <a:solidFill>
            <a:srgbClr val="66FFFF"/>
          </a:solidFill>
          <a:ln w="9525">
            <a:solidFill>
              <a:schemeClr val="tx1"/>
            </a:solidFill>
            <a:miter lim="800000"/>
            <a:headEnd/>
            <a:tailEnd/>
          </a:ln>
          <a:effectLst/>
        </p:spPr>
        <p:txBody>
          <a:bodyPr>
            <a:spAutoFit/>
          </a:bodyPr>
          <a:lstStyle/>
          <a:p>
            <a:pPr algn="ctr">
              <a:spcBef>
                <a:spcPct val="50000"/>
              </a:spcBef>
            </a:pPr>
            <a:r>
              <a:rPr lang="en-US" altLang="zh-CN" b="1" i="1"/>
              <a:t>Crisp Output</a:t>
            </a:r>
          </a:p>
        </p:txBody>
      </p:sp>
      <p:sp>
        <p:nvSpPr>
          <p:cNvPr id="376841" name="Text Box 9"/>
          <p:cNvSpPr txBox="1">
            <a:spLocks noChangeArrowheads="1"/>
          </p:cNvSpPr>
          <p:nvPr/>
        </p:nvSpPr>
        <p:spPr bwMode="auto">
          <a:xfrm>
            <a:off x="1524000" y="2362200"/>
            <a:ext cx="2971800" cy="466725"/>
          </a:xfrm>
          <a:prstGeom prst="rect">
            <a:avLst/>
          </a:prstGeom>
          <a:solidFill>
            <a:srgbClr val="FFFF99"/>
          </a:solidFill>
          <a:ln w="9525">
            <a:solidFill>
              <a:schemeClr val="tx1"/>
            </a:solidFill>
            <a:miter lim="800000"/>
            <a:headEnd/>
            <a:tailEnd/>
          </a:ln>
          <a:effectLst/>
        </p:spPr>
        <p:txBody>
          <a:bodyPr>
            <a:spAutoFit/>
          </a:bodyPr>
          <a:lstStyle/>
          <a:p>
            <a:pPr algn="ctr">
              <a:spcBef>
                <a:spcPct val="50000"/>
              </a:spcBef>
            </a:pPr>
            <a:r>
              <a:rPr lang="en-US" altLang="zh-CN" sz="2400" b="1"/>
              <a:t>Fuzzification</a:t>
            </a:r>
          </a:p>
        </p:txBody>
      </p:sp>
      <p:sp>
        <p:nvSpPr>
          <p:cNvPr id="376842" name="Line 10"/>
          <p:cNvSpPr>
            <a:spLocks noChangeShapeType="1"/>
          </p:cNvSpPr>
          <p:nvPr/>
        </p:nvSpPr>
        <p:spPr bwMode="auto">
          <a:xfrm>
            <a:off x="2971800" y="1981200"/>
            <a:ext cx="0" cy="381000"/>
          </a:xfrm>
          <a:prstGeom prst="line">
            <a:avLst/>
          </a:prstGeom>
          <a:noFill/>
          <a:ln w="9525">
            <a:solidFill>
              <a:schemeClr val="tx1"/>
            </a:solidFill>
            <a:round/>
            <a:headEnd/>
            <a:tailEnd type="triangle" w="med" len="med"/>
          </a:ln>
          <a:effectLst/>
        </p:spPr>
        <p:txBody>
          <a:bodyPr/>
          <a:lstStyle/>
          <a:p>
            <a:endParaRPr lang="en-US"/>
          </a:p>
        </p:txBody>
      </p:sp>
      <p:sp>
        <p:nvSpPr>
          <p:cNvPr id="376843" name="Line 11"/>
          <p:cNvSpPr>
            <a:spLocks noChangeShapeType="1"/>
          </p:cNvSpPr>
          <p:nvPr/>
        </p:nvSpPr>
        <p:spPr bwMode="auto">
          <a:xfrm>
            <a:off x="2971800" y="2819400"/>
            <a:ext cx="0" cy="304800"/>
          </a:xfrm>
          <a:prstGeom prst="line">
            <a:avLst/>
          </a:prstGeom>
          <a:noFill/>
          <a:ln w="9525">
            <a:solidFill>
              <a:schemeClr val="tx1"/>
            </a:solidFill>
            <a:round/>
            <a:headEnd/>
            <a:tailEnd type="triangle" w="med" len="med"/>
          </a:ln>
          <a:effectLst/>
        </p:spPr>
        <p:txBody>
          <a:bodyPr/>
          <a:lstStyle/>
          <a:p>
            <a:endParaRPr lang="en-US"/>
          </a:p>
        </p:txBody>
      </p:sp>
      <p:sp>
        <p:nvSpPr>
          <p:cNvPr id="376844" name="Text Box 12"/>
          <p:cNvSpPr txBox="1">
            <a:spLocks noChangeArrowheads="1"/>
          </p:cNvSpPr>
          <p:nvPr/>
        </p:nvSpPr>
        <p:spPr bwMode="auto">
          <a:xfrm>
            <a:off x="1524000" y="3886200"/>
            <a:ext cx="2971800" cy="466725"/>
          </a:xfrm>
          <a:prstGeom prst="rect">
            <a:avLst/>
          </a:prstGeom>
          <a:solidFill>
            <a:srgbClr val="FFFF99"/>
          </a:solidFill>
          <a:ln w="9525">
            <a:solidFill>
              <a:schemeClr val="tx1"/>
            </a:solidFill>
            <a:miter lim="800000"/>
            <a:headEnd/>
            <a:tailEnd/>
          </a:ln>
          <a:effectLst/>
        </p:spPr>
        <p:txBody>
          <a:bodyPr>
            <a:spAutoFit/>
          </a:bodyPr>
          <a:lstStyle/>
          <a:p>
            <a:pPr algn="ctr">
              <a:spcBef>
                <a:spcPct val="50000"/>
              </a:spcBef>
            </a:pPr>
            <a:r>
              <a:rPr lang="en-US" altLang="zh-CN" sz="2400" b="1"/>
              <a:t>Rule Evaluation</a:t>
            </a:r>
          </a:p>
        </p:txBody>
      </p:sp>
      <p:sp>
        <p:nvSpPr>
          <p:cNvPr id="376846" name="Line 14"/>
          <p:cNvSpPr>
            <a:spLocks noChangeShapeType="1"/>
          </p:cNvSpPr>
          <p:nvPr/>
        </p:nvSpPr>
        <p:spPr bwMode="auto">
          <a:xfrm>
            <a:off x="2971800" y="3505200"/>
            <a:ext cx="0" cy="381000"/>
          </a:xfrm>
          <a:prstGeom prst="line">
            <a:avLst/>
          </a:prstGeom>
          <a:noFill/>
          <a:ln w="9525">
            <a:solidFill>
              <a:schemeClr val="tx1"/>
            </a:solidFill>
            <a:round/>
            <a:headEnd/>
            <a:tailEnd type="triangle" w="med" len="med"/>
          </a:ln>
          <a:effectLst/>
        </p:spPr>
        <p:txBody>
          <a:bodyPr/>
          <a:lstStyle/>
          <a:p>
            <a:endParaRPr lang="en-US"/>
          </a:p>
        </p:txBody>
      </p:sp>
      <p:sp>
        <p:nvSpPr>
          <p:cNvPr id="376849" name="Line 17"/>
          <p:cNvSpPr>
            <a:spLocks noChangeShapeType="1"/>
          </p:cNvSpPr>
          <p:nvPr/>
        </p:nvSpPr>
        <p:spPr bwMode="auto">
          <a:xfrm>
            <a:off x="2971800" y="4343400"/>
            <a:ext cx="0" cy="381000"/>
          </a:xfrm>
          <a:prstGeom prst="line">
            <a:avLst/>
          </a:prstGeom>
          <a:noFill/>
          <a:ln w="9525">
            <a:solidFill>
              <a:schemeClr val="tx1"/>
            </a:solidFill>
            <a:round/>
            <a:headEnd/>
            <a:tailEnd type="triangle" w="med" len="med"/>
          </a:ln>
          <a:effectLst/>
        </p:spPr>
        <p:txBody>
          <a:bodyPr/>
          <a:lstStyle/>
          <a:p>
            <a:endParaRPr lang="en-US"/>
          </a:p>
        </p:txBody>
      </p:sp>
      <p:sp>
        <p:nvSpPr>
          <p:cNvPr id="376850" name="Text Box 18"/>
          <p:cNvSpPr txBox="1">
            <a:spLocks noChangeArrowheads="1"/>
          </p:cNvSpPr>
          <p:nvPr/>
        </p:nvSpPr>
        <p:spPr bwMode="auto">
          <a:xfrm>
            <a:off x="1524000" y="5410200"/>
            <a:ext cx="2971800" cy="466725"/>
          </a:xfrm>
          <a:prstGeom prst="rect">
            <a:avLst/>
          </a:prstGeom>
          <a:solidFill>
            <a:srgbClr val="FFFF99"/>
          </a:solidFill>
          <a:ln w="9525">
            <a:solidFill>
              <a:schemeClr val="tx1"/>
            </a:solidFill>
            <a:miter lim="800000"/>
            <a:headEnd/>
            <a:tailEnd/>
          </a:ln>
          <a:effectLst/>
        </p:spPr>
        <p:txBody>
          <a:bodyPr>
            <a:spAutoFit/>
          </a:bodyPr>
          <a:lstStyle/>
          <a:p>
            <a:pPr algn="ctr">
              <a:spcBef>
                <a:spcPct val="50000"/>
              </a:spcBef>
            </a:pPr>
            <a:r>
              <a:rPr lang="en-US" altLang="zh-CN" sz="2400" b="1"/>
              <a:t>Defuzzification</a:t>
            </a:r>
          </a:p>
        </p:txBody>
      </p:sp>
      <p:sp>
        <p:nvSpPr>
          <p:cNvPr id="376851" name="Line 19"/>
          <p:cNvSpPr>
            <a:spLocks noChangeShapeType="1"/>
          </p:cNvSpPr>
          <p:nvPr/>
        </p:nvSpPr>
        <p:spPr bwMode="auto">
          <a:xfrm>
            <a:off x="2971800" y="5105400"/>
            <a:ext cx="0" cy="304800"/>
          </a:xfrm>
          <a:prstGeom prst="line">
            <a:avLst/>
          </a:prstGeom>
          <a:noFill/>
          <a:ln w="9525">
            <a:solidFill>
              <a:schemeClr val="tx1"/>
            </a:solidFill>
            <a:round/>
            <a:headEnd/>
            <a:tailEnd type="triangle" w="med" len="med"/>
          </a:ln>
          <a:effectLst/>
        </p:spPr>
        <p:txBody>
          <a:bodyPr/>
          <a:lstStyle/>
          <a:p>
            <a:endParaRPr lang="en-US"/>
          </a:p>
        </p:txBody>
      </p:sp>
      <p:sp>
        <p:nvSpPr>
          <p:cNvPr id="376852" name="Line 20"/>
          <p:cNvSpPr>
            <a:spLocks noChangeShapeType="1"/>
          </p:cNvSpPr>
          <p:nvPr/>
        </p:nvSpPr>
        <p:spPr bwMode="auto">
          <a:xfrm>
            <a:off x="2971800" y="5867400"/>
            <a:ext cx="0" cy="304800"/>
          </a:xfrm>
          <a:prstGeom prst="line">
            <a:avLst/>
          </a:prstGeom>
          <a:noFill/>
          <a:ln w="9525">
            <a:solidFill>
              <a:schemeClr val="tx1"/>
            </a:solidFill>
            <a:round/>
            <a:headEnd/>
            <a:tailEnd type="triangle" w="med" len="med"/>
          </a:ln>
          <a:effectLst/>
        </p:spPr>
        <p:txBody>
          <a:bodyPr/>
          <a:lstStyle/>
          <a:p>
            <a:endParaRPr lang="en-US"/>
          </a:p>
        </p:txBody>
      </p:sp>
      <p:sp>
        <p:nvSpPr>
          <p:cNvPr id="376854" name="Line 22"/>
          <p:cNvSpPr>
            <a:spLocks noChangeShapeType="1"/>
          </p:cNvSpPr>
          <p:nvPr/>
        </p:nvSpPr>
        <p:spPr bwMode="auto">
          <a:xfrm flipH="1" flipV="1">
            <a:off x="4572000" y="2590800"/>
            <a:ext cx="1066800" cy="0"/>
          </a:xfrm>
          <a:prstGeom prst="line">
            <a:avLst/>
          </a:prstGeom>
          <a:noFill/>
          <a:ln w="9525">
            <a:solidFill>
              <a:schemeClr val="tx1"/>
            </a:solidFill>
            <a:round/>
            <a:headEnd/>
            <a:tailEnd type="triangle" w="med" len="med"/>
          </a:ln>
          <a:effectLst/>
        </p:spPr>
        <p:txBody>
          <a:bodyPr/>
          <a:lstStyle/>
          <a:p>
            <a:endParaRPr lang="en-US"/>
          </a:p>
        </p:txBody>
      </p:sp>
      <p:sp>
        <p:nvSpPr>
          <p:cNvPr id="376855" name="Text Box 23"/>
          <p:cNvSpPr txBox="1">
            <a:spLocks noChangeArrowheads="1"/>
          </p:cNvSpPr>
          <p:nvPr/>
        </p:nvSpPr>
        <p:spPr bwMode="auto">
          <a:xfrm>
            <a:off x="5715000" y="2362200"/>
            <a:ext cx="3429000" cy="366713"/>
          </a:xfrm>
          <a:prstGeom prst="rect">
            <a:avLst/>
          </a:prstGeom>
          <a:noFill/>
          <a:ln w="9525">
            <a:noFill/>
            <a:miter lim="800000"/>
            <a:headEnd/>
            <a:tailEnd/>
          </a:ln>
          <a:effectLst/>
        </p:spPr>
        <p:txBody>
          <a:bodyPr>
            <a:spAutoFit/>
          </a:bodyPr>
          <a:lstStyle/>
          <a:p>
            <a:pPr>
              <a:spcBef>
                <a:spcPct val="50000"/>
              </a:spcBef>
            </a:pPr>
            <a:r>
              <a:rPr lang="en-US" altLang="zh-CN" b="1"/>
              <a:t>Input Membership Functions</a:t>
            </a:r>
          </a:p>
        </p:txBody>
      </p:sp>
      <p:sp>
        <p:nvSpPr>
          <p:cNvPr id="376858" name="Line 26"/>
          <p:cNvSpPr>
            <a:spLocks noChangeShapeType="1"/>
          </p:cNvSpPr>
          <p:nvPr/>
        </p:nvSpPr>
        <p:spPr bwMode="auto">
          <a:xfrm flipH="1">
            <a:off x="4572000" y="4114800"/>
            <a:ext cx="1066800" cy="0"/>
          </a:xfrm>
          <a:prstGeom prst="line">
            <a:avLst/>
          </a:prstGeom>
          <a:noFill/>
          <a:ln w="9525">
            <a:solidFill>
              <a:schemeClr val="tx1"/>
            </a:solidFill>
            <a:round/>
            <a:headEnd/>
            <a:tailEnd type="triangle" w="med" len="med"/>
          </a:ln>
          <a:effectLst/>
        </p:spPr>
        <p:txBody>
          <a:bodyPr/>
          <a:lstStyle/>
          <a:p>
            <a:endParaRPr lang="en-US"/>
          </a:p>
        </p:txBody>
      </p:sp>
      <p:sp>
        <p:nvSpPr>
          <p:cNvPr id="376859" name="Text Box 27"/>
          <p:cNvSpPr txBox="1">
            <a:spLocks noChangeArrowheads="1"/>
          </p:cNvSpPr>
          <p:nvPr/>
        </p:nvSpPr>
        <p:spPr bwMode="auto">
          <a:xfrm>
            <a:off x="5715000" y="3886200"/>
            <a:ext cx="3048000" cy="366713"/>
          </a:xfrm>
          <a:prstGeom prst="rect">
            <a:avLst/>
          </a:prstGeom>
          <a:noFill/>
          <a:ln w="9525">
            <a:noFill/>
            <a:miter lim="800000"/>
            <a:headEnd/>
            <a:tailEnd/>
          </a:ln>
          <a:effectLst/>
        </p:spPr>
        <p:txBody>
          <a:bodyPr>
            <a:spAutoFit/>
          </a:bodyPr>
          <a:lstStyle/>
          <a:p>
            <a:pPr>
              <a:spcBef>
                <a:spcPct val="50000"/>
              </a:spcBef>
            </a:pPr>
            <a:r>
              <a:rPr lang="en-US" altLang="zh-CN" b="1"/>
              <a:t>Rules / Inferences</a:t>
            </a:r>
          </a:p>
        </p:txBody>
      </p:sp>
      <p:sp>
        <p:nvSpPr>
          <p:cNvPr id="376860" name="Line 28"/>
          <p:cNvSpPr>
            <a:spLocks noChangeShapeType="1"/>
          </p:cNvSpPr>
          <p:nvPr/>
        </p:nvSpPr>
        <p:spPr bwMode="auto">
          <a:xfrm flipH="1">
            <a:off x="4572000" y="5638800"/>
            <a:ext cx="990600" cy="0"/>
          </a:xfrm>
          <a:prstGeom prst="line">
            <a:avLst/>
          </a:prstGeom>
          <a:noFill/>
          <a:ln w="9525">
            <a:solidFill>
              <a:schemeClr val="tx1"/>
            </a:solidFill>
            <a:round/>
            <a:headEnd/>
            <a:tailEnd type="triangle" w="med" len="med"/>
          </a:ln>
          <a:effectLst/>
        </p:spPr>
        <p:txBody>
          <a:bodyPr/>
          <a:lstStyle/>
          <a:p>
            <a:endParaRPr lang="en-US"/>
          </a:p>
        </p:txBody>
      </p:sp>
      <p:sp>
        <p:nvSpPr>
          <p:cNvPr id="376861" name="Text Box 29"/>
          <p:cNvSpPr txBox="1">
            <a:spLocks noChangeArrowheads="1"/>
          </p:cNvSpPr>
          <p:nvPr/>
        </p:nvSpPr>
        <p:spPr bwMode="auto">
          <a:xfrm>
            <a:off x="5562600" y="5410200"/>
            <a:ext cx="3581400" cy="366713"/>
          </a:xfrm>
          <a:prstGeom prst="rect">
            <a:avLst/>
          </a:prstGeom>
          <a:noFill/>
          <a:ln w="9525">
            <a:noFill/>
            <a:miter lim="800000"/>
            <a:headEnd/>
            <a:tailEnd/>
          </a:ln>
          <a:effectLst/>
        </p:spPr>
        <p:txBody>
          <a:bodyPr>
            <a:spAutoFit/>
          </a:bodyPr>
          <a:lstStyle/>
          <a:p>
            <a:pPr>
              <a:spcBef>
                <a:spcPct val="50000"/>
              </a:spcBef>
            </a:pPr>
            <a:r>
              <a:rPr lang="en-US" altLang="zh-CN" b="1"/>
              <a:t>Output Membership Functions</a:t>
            </a:r>
          </a:p>
        </p:txBody>
      </p:sp>
      <p:sp>
        <p:nvSpPr>
          <p:cNvPr id="23" name="Slide Number Placeholder 22"/>
          <p:cNvSpPr>
            <a:spLocks noGrp="1"/>
          </p:cNvSpPr>
          <p:nvPr>
            <p:ph type="sldNum" sz="quarter" idx="12"/>
          </p:nvPr>
        </p:nvSpPr>
        <p:spPr/>
        <p:txBody>
          <a:bodyPr/>
          <a:lstStyle/>
          <a:p>
            <a:fld id="{BE2BAB19-9B7A-4E2F-AEB0-A403F504F423}" type="slidenum">
              <a:rPr lang="en-US" smtClean="0"/>
              <a:pPr/>
              <a:t>16</a:t>
            </a:fld>
            <a:endParaRPr lang="en-US"/>
          </a:p>
        </p:txBody>
      </p:sp>
      <p:sp>
        <p:nvSpPr>
          <p:cNvPr id="2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68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68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68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68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68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68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54" grpId="0" animBg="1"/>
      <p:bldP spid="376855" grpId="0"/>
      <p:bldP spid="376858" grpId="0" animBg="1"/>
      <p:bldP spid="376859" grpId="0"/>
      <p:bldP spid="376860" grpId="0" animBg="1"/>
      <p:bldP spid="3768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US" altLang="zh-CN"/>
              <a:t>Building Fuzzy Systems</a:t>
            </a:r>
            <a:endParaRPr lang="zh-CN" altLang="en-US"/>
          </a:p>
        </p:txBody>
      </p:sp>
      <p:sp>
        <p:nvSpPr>
          <p:cNvPr id="436227" name="Rectangle 3"/>
          <p:cNvSpPr>
            <a:spLocks noGrp="1" noChangeArrowheads="1"/>
          </p:cNvSpPr>
          <p:nvPr>
            <p:ph type="body" idx="1"/>
          </p:nvPr>
        </p:nvSpPr>
        <p:spPr/>
        <p:txBody>
          <a:bodyPr/>
          <a:lstStyle/>
          <a:p>
            <a:r>
              <a:rPr lang="en-US" altLang="zh-CN"/>
              <a:t>Fuzzification</a:t>
            </a:r>
          </a:p>
          <a:p>
            <a:r>
              <a:rPr lang="en-US" altLang="zh-CN"/>
              <a:t>Inference</a:t>
            </a:r>
          </a:p>
          <a:p>
            <a:r>
              <a:rPr lang="en-US" altLang="zh-CN"/>
              <a:t>Composition</a:t>
            </a:r>
          </a:p>
          <a:p>
            <a:r>
              <a:rPr lang="en-US" altLang="zh-CN"/>
              <a:t>Defuzzification</a:t>
            </a:r>
          </a:p>
          <a:p>
            <a:endParaRPr lang="zh-CN" altLang="en-US"/>
          </a:p>
        </p:txBody>
      </p:sp>
      <p:sp>
        <p:nvSpPr>
          <p:cNvPr id="5" name="Slide Number Placeholder 4"/>
          <p:cNvSpPr>
            <a:spLocks noGrp="1"/>
          </p:cNvSpPr>
          <p:nvPr>
            <p:ph type="sldNum" sz="quarter" idx="12"/>
          </p:nvPr>
        </p:nvSpPr>
        <p:spPr/>
        <p:txBody>
          <a:bodyPr/>
          <a:lstStyle/>
          <a:p>
            <a:fld id="{BE2BAB19-9B7A-4E2F-AEB0-A403F504F423}" type="slidenum">
              <a:rPr lang="en-US" smtClean="0"/>
              <a:pPr/>
              <a:t>17</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p:txBody>
          <a:bodyPr/>
          <a:lstStyle/>
          <a:p>
            <a:r>
              <a:rPr lang="en-US" altLang="zh-CN"/>
              <a:t>Fuzzification</a:t>
            </a:r>
            <a:endParaRPr lang="zh-CN" altLang="en-US"/>
          </a:p>
        </p:txBody>
      </p:sp>
      <p:sp>
        <p:nvSpPr>
          <p:cNvPr id="437251" name="Rectangle 3"/>
          <p:cNvSpPr>
            <a:spLocks noGrp="1" noChangeArrowheads="1"/>
          </p:cNvSpPr>
          <p:nvPr>
            <p:ph type="body" idx="1"/>
          </p:nvPr>
        </p:nvSpPr>
        <p:spPr>
          <a:xfrm>
            <a:off x="457200" y="1447800"/>
            <a:ext cx="8229600" cy="4953000"/>
          </a:xfrm>
        </p:spPr>
        <p:txBody>
          <a:bodyPr>
            <a:normAutofit/>
          </a:bodyPr>
          <a:lstStyle/>
          <a:p>
            <a:pPr algn="just">
              <a:lnSpc>
                <a:spcPct val="90000"/>
              </a:lnSpc>
            </a:pPr>
            <a:r>
              <a:rPr lang="en-US" altLang="zh-CN" sz="2000" dirty="0">
                <a:latin typeface="Times New Roman" pitchFamily="18" charset="0"/>
                <a:cs typeface="Times New Roman" pitchFamily="18" charset="0"/>
              </a:rPr>
              <a:t>Establishes the fact base of the fuzzy system. </a:t>
            </a:r>
            <a:endParaRPr lang="en-US" altLang="zh-CN" sz="2000" dirty="0" smtClean="0">
              <a:latin typeface="Times New Roman" pitchFamily="18" charset="0"/>
              <a:cs typeface="Times New Roman" pitchFamily="18" charset="0"/>
            </a:endParaRPr>
          </a:p>
          <a:p>
            <a:pPr algn="just">
              <a:lnSpc>
                <a:spcPct val="90000"/>
              </a:lnSpc>
            </a:pPr>
            <a:r>
              <a:rPr lang="en-US" altLang="zh-CN" sz="2000" dirty="0" smtClean="0">
                <a:latin typeface="Times New Roman" pitchFamily="18" charset="0"/>
                <a:cs typeface="Times New Roman" pitchFamily="18" charset="0"/>
              </a:rPr>
              <a:t>It </a:t>
            </a:r>
            <a:r>
              <a:rPr lang="en-US" altLang="zh-CN" sz="2000" dirty="0">
                <a:latin typeface="Times New Roman" pitchFamily="18" charset="0"/>
                <a:cs typeface="Times New Roman" pitchFamily="18" charset="0"/>
              </a:rPr>
              <a:t>identifies the input and output of the system, defines appropriate IF THEN rules, and uses raw data to derive a membership function.</a:t>
            </a:r>
          </a:p>
          <a:p>
            <a:pPr algn="just">
              <a:lnSpc>
                <a:spcPct val="90000"/>
              </a:lnSpc>
            </a:pPr>
            <a:r>
              <a:rPr lang="en-US" altLang="zh-CN" sz="2000" dirty="0">
                <a:latin typeface="Times New Roman" pitchFamily="18" charset="0"/>
                <a:cs typeface="Times New Roman" pitchFamily="18" charset="0"/>
              </a:rPr>
              <a:t>Consider an air conditioning system that determine the best circulation level by sampling temperature and moisture levels. The inputs are the current temperature and moisture level. The fuzzy system outputs the best air circulation level: “none”, “low”, or “high”. The following fuzzy rules are used:</a:t>
            </a:r>
          </a:p>
          <a:p>
            <a:pPr algn="just">
              <a:lnSpc>
                <a:spcPct val="90000"/>
              </a:lnSpc>
              <a:buClr>
                <a:schemeClr val="tx1"/>
              </a:buClr>
              <a:buFont typeface="Wingdings" pitchFamily="2" charset="2"/>
              <a:buNone/>
            </a:pPr>
            <a:r>
              <a:rPr lang="en-US" altLang="zh-CN" sz="2000" dirty="0">
                <a:latin typeface="Times New Roman" pitchFamily="18" charset="0"/>
                <a:cs typeface="Times New Roman" pitchFamily="18" charset="0"/>
              </a:rPr>
              <a:t>    1. If the room is hot, circulate the air a lot.</a:t>
            </a:r>
          </a:p>
          <a:p>
            <a:pPr algn="just">
              <a:lnSpc>
                <a:spcPct val="90000"/>
              </a:lnSpc>
              <a:buClr>
                <a:schemeClr val="tx1"/>
              </a:buClr>
              <a:buFont typeface="Wingdings" pitchFamily="2" charset="2"/>
              <a:buNone/>
            </a:pPr>
            <a:r>
              <a:rPr lang="en-US" altLang="zh-CN" sz="2000" dirty="0">
                <a:latin typeface="Times New Roman" pitchFamily="18" charset="0"/>
                <a:cs typeface="Times New Roman" pitchFamily="18" charset="0"/>
              </a:rPr>
              <a:t>      2. If the room is cool, do not circulate the air.</a:t>
            </a:r>
          </a:p>
          <a:p>
            <a:pPr algn="just">
              <a:lnSpc>
                <a:spcPct val="90000"/>
              </a:lnSpc>
              <a:buClr>
                <a:schemeClr val="tx1"/>
              </a:buClr>
              <a:buFont typeface="Wingdings" pitchFamily="2" charset="2"/>
              <a:buNone/>
            </a:pPr>
            <a:r>
              <a:rPr lang="en-US" altLang="zh-CN" sz="2000" dirty="0">
                <a:latin typeface="Times New Roman" pitchFamily="18" charset="0"/>
                <a:cs typeface="Times New Roman" pitchFamily="18" charset="0"/>
              </a:rPr>
              <a:t>      3. If the room is cool and moist, circulate the air slightly.</a:t>
            </a:r>
          </a:p>
          <a:p>
            <a:pPr lvl="1" algn="just">
              <a:lnSpc>
                <a:spcPct val="90000"/>
              </a:lnSpc>
            </a:pPr>
            <a:r>
              <a:rPr lang="en-US" altLang="zh-CN" sz="2000" dirty="0">
                <a:latin typeface="Times New Roman" pitchFamily="18" charset="0"/>
                <a:cs typeface="Times New Roman" pitchFamily="18" charset="0"/>
              </a:rPr>
              <a:t>A knowledge engineer determines membership functions that map temperatures to fuzzy values and  map moisture measurements to fuzzy values.</a:t>
            </a:r>
            <a:endParaRPr lang="zh-CN" altLang="en-US" sz="2000"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fld id="{BE2BAB19-9B7A-4E2F-AEB0-A403F504F423}" type="slidenum">
              <a:rPr lang="en-US" smtClean="0"/>
              <a:pPr/>
              <a:t>18</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zh-CN"/>
              <a:t>Inference</a:t>
            </a:r>
            <a:endParaRPr lang="zh-CN" altLang="en-US"/>
          </a:p>
        </p:txBody>
      </p:sp>
      <p:sp>
        <p:nvSpPr>
          <p:cNvPr id="438275" name="Rectangle 3"/>
          <p:cNvSpPr>
            <a:spLocks noGrp="1" noChangeArrowheads="1"/>
          </p:cNvSpPr>
          <p:nvPr>
            <p:ph type="body" idx="1"/>
          </p:nvPr>
        </p:nvSpPr>
        <p:spPr>
          <a:xfrm>
            <a:off x="457200" y="1371600"/>
            <a:ext cx="8229600" cy="5029200"/>
          </a:xfrm>
        </p:spPr>
        <p:txBody>
          <a:bodyPr/>
          <a:lstStyle/>
          <a:p>
            <a:pPr algn="just">
              <a:lnSpc>
                <a:spcPct val="90000"/>
              </a:lnSpc>
            </a:pPr>
            <a:r>
              <a:rPr lang="en-US" altLang="zh-CN" sz="2600" dirty="0"/>
              <a:t>Evaluates all rules and determines their truth values. </a:t>
            </a:r>
            <a:endParaRPr lang="en-US" altLang="zh-CN" sz="2600" dirty="0" smtClean="0"/>
          </a:p>
          <a:p>
            <a:pPr algn="just">
              <a:lnSpc>
                <a:spcPct val="90000"/>
              </a:lnSpc>
            </a:pPr>
            <a:r>
              <a:rPr lang="en-US" altLang="zh-CN" sz="2600" dirty="0" smtClean="0"/>
              <a:t>If </a:t>
            </a:r>
            <a:r>
              <a:rPr lang="en-US" altLang="zh-CN" sz="2600" dirty="0"/>
              <a:t>an input does not precisely correspond to an IF THEN rule, partial matching of the input data is used to interpolate an answer. </a:t>
            </a:r>
          </a:p>
          <a:p>
            <a:pPr algn="just">
              <a:lnSpc>
                <a:spcPct val="90000"/>
              </a:lnSpc>
            </a:pPr>
            <a:r>
              <a:rPr lang="en-US" altLang="zh-CN" sz="2200" dirty="0"/>
              <a:t>Continuing the example, suppose that the system has measured temperature and moisture levels and mapped them to the fuzzy values of .7 and .1 respectively. </a:t>
            </a:r>
            <a:endParaRPr lang="en-US" altLang="zh-CN" sz="2200" dirty="0" smtClean="0"/>
          </a:p>
          <a:p>
            <a:pPr algn="just">
              <a:lnSpc>
                <a:spcPct val="90000"/>
              </a:lnSpc>
            </a:pPr>
            <a:r>
              <a:rPr lang="en-US" altLang="zh-CN" sz="2200" dirty="0" smtClean="0"/>
              <a:t>The </a:t>
            </a:r>
            <a:r>
              <a:rPr lang="en-US" altLang="zh-CN" sz="2200" dirty="0"/>
              <a:t>system now infers the truth of each fuzzy rule. To do this a simple method called MAX-MIN is used. </a:t>
            </a:r>
            <a:endParaRPr lang="en-US" altLang="zh-CN" sz="2200" dirty="0" smtClean="0"/>
          </a:p>
          <a:p>
            <a:pPr algn="just">
              <a:lnSpc>
                <a:spcPct val="90000"/>
              </a:lnSpc>
            </a:pPr>
            <a:r>
              <a:rPr lang="en-US" altLang="zh-CN" sz="2200" dirty="0" smtClean="0"/>
              <a:t>This </a:t>
            </a:r>
            <a:r>
              <a:rPr lang="en-US" altLang="zh-CN" sz="2200" dirty="0"/>
              <a:t>method sets the fuzzy value of the THEN clause to the fuzzy value of the IF clause. </a:t>
            </a:r>
            <a:endParaRPr lang="en-US" altLang="zh-CN" sz="2200" dirty="0" smtClean="0"/>
          </a:p>
          <a:p>
            <a:pPr algn="just">
              <a:lnSpc>
                <a:spcPct val="90000"/>
              </a:lnSpc>
            </a:pPr>
            <a:r>
              <a:rPr lang="en-US" altLang="zh-CN" sz="2200" dirty="0" smtClean="0"/>
              <a:t>Thus</a:t>
            </a:r>
            <a:r>
              <a:rPr lang="en-US" altLang="zh-CN" sz="2200" dirty="0"/>
              <a:t>, the method infers fuzzy values of 0.7, 0.1, and 0.1 for rules 1, 2, and 3 respectively.</a:t>
            </a:r>
            <a:endParaRPr lang="zh-CN" altLang="en-US" sz="2600" dirty="0"/>
          </a:p>
        </p:txBody>
      </p:sp>
      <p:sp>
        <p:nvSpPr>
          <p:cNvPr id="5" name="Slide Number Placeholder 4"/>
          <p:cNvSpPr>
            <a:spLocks noGrp="1"/>
          </p:cNvSpPr>
          <p:nvPr>
            <p:ph type="sldNum" sz="quarter" idx="12"/>
          </p:nvPr>
        </p:nvSpPr>
        <p:spPr/>
        <p:txBody>
          <a:bodyPr/>
          <a:lstStyle/>
          <a:p>
            <a:fld id="{BE2BAB19-9B7A-4E2F-AEB0-A403F504F423}" type="slidenum">
              <a:rPr lang="en-US" smtClean="0"/>
              <a:pPr/>
              <a:t>19</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Syllabus</a:t>
            </a:r>
            <a:endParaRPr lang="en-US" sz="4000" b="1" dirty="0"/>
          </a:p>
        </p:txBody>
      </p:sp>
      <p:sp>
        <p:nvSpPr>
          <p:cNvPr id="3" name="Content Placeholder 2"/>
          <p:cNvSpPr>
            <a:spLocks noGrp="1"/>
          </p:cNvSpPr>
          <p:nvPr>
            <p:ph idx="1"/>
          </p:nvPr>
        </p:nvSpPr>
        <p:spPr/>
        <p:txBody>
          <a:bodyPr/>
          <a:lstStyle/>
          <a:p>
            <a:r>
              <a:rPr lang="en-US" b="1" dirty="0"/>
              <a:t>Fuzzy Systems and Applications: </a:t>
            </a:r>
            <a:endParaRPr lang="en-US" b="1" dirty="0" smtClean="0"/>
          </a:p>
          <a:p>
            <a:r>
              <a:rPr lang="en-US" dirty="0" smtClean="0"/>
              <a:t>Fuzzy </a:t>
            </a:r>
            <a:r>
              <a:rPr lang="en-US" dirty="0"/>
              <a:t>sets; </a:t>
            </a:r>
            <a:endParaRPr lang="en-US" dirty="0" smtClean="0"/>
          </a:p>
          <a:p>
            <a:r>
              <a:rPr lang="en-US" dirty="0" smtClean="0"/>
              <a:t>fuzzy </a:t>
            </a:r>
            <a:r>
              <a:rPr lang="en-US" dirty="0"/>
              <a:t>reasoning, </a:t>
            </a:r>
            <a:endParaRPr lang="en-US" dirty="0" smtClean="0"/>
          </a:p>
          <a:p>
            <a:r>
              <a:rPr lang="en-US" dirty="0" smtClean="0"/>
              <a:t>fuzzy </a:t>
            </a:r>
            <a:r>
              <a:rPr lang="en-US" dirty="0"/>
              <a:t>inference systems, </a:t>
            </a:r>
            <a:endParaRPr lang="en-US" dirty="0" smtClean="0"/>
          </a:p>
          <a:p>
            <a:r>
              <a:rPr lang="en-US" dirty="0" smtClean="0"/>
              <a:t>fuzzy </a:t>
            </a:r>
            <a:r>
              <a:rPr lang="en-US" dirty="0"/>
              <a:t>control, </a:t>
            </a:r>
            <a:endParaRPr lang="en-US" dirty="0" smtClean="0"/>
          </a:p>
          <a:p>
            <a:r>
              <a:rPr lang="en-US" dirty="0" smtClean="0"/>
              <a:t>fuzzy </a:t>
            </a:r>
            <a:r>
              <a:rPr lang="en-US" dirty="0"/>
              <a:t>clustering, </a:t>
            </a:r>
            <a:endParaRPr lang="en-US" dirty="0" smtClean="0"/>
          </a:p>
          <a:p>
            <a:r>
              <a:rPr lang="en-US" dirty="0" smtClean="0"/>
              <a:t>applications </a:t>
            </a:r>
            <a:r>
              <a:rPr lang="en-US" dirty="0"/>
              <a:t>of fuzzy systems.</a:t>
            </a:r>
            <a:endParaRPr lang="en-US" dirty="0"/>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7" name="Slide Number Placeholder 6"/>
          <p:cNvSpPr>
            <a:spLocks noGrp="1"/>
          </p:cNvSpPr>
          <p:nvPr>
            <p:ph type="sldNum" sz="quarter" idx="12"/>
          </p:nvPr>
        </p:nvSpPr>
        <p:spPr/>
        <p:txBody>
          <a:bodyPr/>
          <a:lstStyle/>
          <a:p>
            <a:fld id="{BE2BAB19-9B7A-4E2F-AEB0-A403F504F423}"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zh-CN"/>
              <a:t>Composition</a:t>
            </a:r>
            <a:endParaRPr lang="zh-CN" altLang="en-US"/>
          </a:p>
        </p:txBody>
      </p:sp>
      <p:sp>
        <p:nvSpPr>
          <p:cNvPr id="439299" name="Rectangle 3"/>
          <p:cNvSpPr>
            <a:spLocks noGrp="1" noChangeArrowheads="1"/>
          </p:cNvSpPr>
          <p:nvPr>
            <p:ph type="body" idx="1"/>
          </p:nvPr>
        </p:nvSpPr>
        <p:spPr>
          <a:xfrm>
            <a:off x="457200" y="1447800"/>
            <a:ext cx="8534400" cy="4683125"/>
          </a:xfrm>
        </p:spPr>
        <p:txBody>
          <a:bodyPr/>
          <a:lstStyle/>
          <a:p>
            <a:pPr algn="just">
              <a:lnSpc>
                <a:spcPct val="90000"/>
              </a:lnSpc>
            </a:pPr>
            <a:r>
              <a:rPr lang="en-US" altLang="zh-CN" sz="2600" dirty="0"/>
              <a:t>Combines all fuzzy conclusions obtained by inference into a single conclusion. Since different fuzzy rules might have different conclusions, consider all rules. </a:t>
            </a:r>
          </a:p>
          <a:p>
            <a:pPr algn="just">
              <a:lnSpc>
                <a:spcPct val="90000"/>
              </a:lnSpc>
            </a:pPr>
            <a:r>
              <a:rPr lang="en-US" altLang="zh-CN" sz="2200" dirty="0"/>
              <a:t>Continuing the example, each inference suggests a different action</a:t>
            </a:r>
          </a:p>
          <a:p>
            <a:pPr lvl="1" algn="just">
              <a:lnSpc>
                <a:spcPct val="90000"/>
              </a:lnSpc>
            </a:pPr>
            <a:r>
              <a:rPr lang="en-US" altLang="zh-CN" sz="2000" dirty="0"/>
              <a:t>rule 1 suggests a "high" circulation level</a:t>
            </a:r>
          </a:p>
          <a:p>
            <a:pPr lvl="1" algn="just">
              <a:lnSpc>
                <a:spcPct val="90000"/>
              </a:lnSpc>
            </a:pPr>
            <a:r>
              <a:rPr lang="en-US" altLang="zh-CN" sz="2000" dirty="0"/>
              <a:t>rule 2 suggests turning off air circulation</a:t>
            </a:r>
          </a:p>
          <a:p>
            <a:pPr lvl="1" algn="just">
              <a:lnSpc>
                <a:spcPct val="90000"/>
              </a:lnSpc>
            </a:pPr>
            <a:r>
              <a:rPr lang="en-US" altLang="zh-CN" sz="2000" dirty="0"/>
              <a:t>rule 3 suggests a "low" circulation level. </a:t>
            </a:r>
          </a:p>
          <a:p>
            <a:pPr algn="just">
              <a:lnSpc>
                <a:spcPct val="90000"/>
              </a:lnSpc>
            </a:pPr>
            <a:r>
              <a:rPr lang="en-US" altLang="zh-CN" sz="2200" dirty="0"/>
              <a:t>A simple  MAX-MIN method of selection is used where the maximum fuzzy value of the inferences is used as the final conclusion. So, composition selects a fuzzy value of 0.7 since this was the highest fuzzy value associated with the inference conclusions.</a:t>
            </a:r>
          </a:p>
        </p:txBody>
      </p:sp>
      <p:sp>
        <p:nvSpPr>
          <p:cNvPr id="5" name="Slide Number Placeholder 4"/>
          <p:cNvSpPr>
            <a:spLocks noGrp="1"/>
          </p:cNvSpPr>
          <p:nvPr>
            <p:ph type="sldNum" sz="quarter" idx="12"/>
          </p:nvPr>
        </p:nvSpPr>
        <p:spPr/>
        <p:txBody>
          <a:bodyPr/>
          <a:lstStyle/>
          <a:p>
            <a:fld id="{BE2BAB19-9B7A-4E2F-AEB0-A403F504F423}" type="slidenum">
              <a:rPr lang="en-US" smtClean="0"/>
              <a:pPr/>
              <a:t>20</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a:t>Defuzzification</a:t>
            </a:r>
            <a:endParaRPr lang="zh-CN" altLang="en-US"/>
          </a:p>
        </p:txBody>
      </p:sp>
      <p:sp>
        <p:nvSpPr>
          <p:cNvPr id="440323" name="Rectangle 3"/>
          <p:cNvSpPr>
            <a:spLocks noGrp="1" noChangeArrowheads="1"/>
          </p:cNvSpPr>
          <p:nvPr>
            <p:ph type="body" idx="1"/>
          </p:nvPr>
        </p:nvSpPr>
        <p:spPr/>
        <p:txBody>
          <a:bodyPr/>
          <a:lstStyle/>
          <a:p>
            <a:pPr algn="just">
              <a:lnSpc>
                <a:spcPct val="90000"/>
              </a:lnSpc>
            </a:pPr>
            <a:r>
              <a:rPr lang="en-US" altLang="zh-CN" sz="2600" dirty="0"/>
              <a:t>Convert the fuzzy value obtained from composition into a </a:t>
            </a:r>
            <a:r>
              <a:rPr lang="en-US" altLang="zh-CN" sz="2600" dirty="0">
                <a:latin typeface="Times New Roman"/>
              </a:rPr>
              <a:t>“</a:t>
            </a:r>
            <a:r>
              <a:rPr lang="en-US" altLang="zh-CN" sz="2600" dirty="0"/>
              <a:t>crisp</a:t>
            </a:r>
            <a:r>
              <a:rPr lang="en-US" altLang="zh-CN" sz="2600" dirty="0">
                <a:latin typeface="Times New Roman"/>
              </a:rPr>
              <a:t>”</a:t>
            </a:r>
            <a:r>
              <a:rPr lang="en-US" altLang="zh-CN" sz="2600" dirty="0"/>
              <a:t> value. </a:t>
            </a:r>
            <a:endParaRPr lang="en-US" altLang="zh-CN" sz="2600" dirty="0" smtClean="0"/>
          </a:p>
          <a:p>
            <a:pPr algn="just">
              <a:lnSpc>
                <a:spcPct val="90000"/>
              </a:lnSpc>
            </a:pPr>
            <a:r>
              <a:rPr lang="en-US" altLang="zh-CN" sz="2600" dirty="0" smtClean="0"/>
              <a:t>This </a:t>
            </a:r>
            <a:r>
              <a:rPr lang="en-US" altLang="zh-CN" sz="2600" dirty="0"/>
              <a:t>process is often complex since the fuzzy set might not translate directly into a crisp value</a:t>
            </a:r>
            <a:r>
              <a:rPr lang="en-US" altLang="zh-CN" sz="2600" dirty="0" smtClean="0"/>
              <a:t>.</a:t>
            </a:r>
          </a:p>
          <a:p>
            <a:pPr algn="just">
              <a:lnSpc>
                <a:spcPct val="90000"/>
              </a:lnSpc>
            </a:pPr>
            <a:r>
              <a:rPr lang="en-US" altLang="zh-CN" sz="2600" dirty="0" err="1" smtClean="0"/>
              <a:t>Defuzzification</a:t>
            </a:r>
            <a:r>
              <a:rPr lang="en-US" altLang="zh-CN" sz="2600" dirty="0" smtClean="0"/>
              <a:t> </a:t>
            </a:r>
            <a:r>
              <a:rPr lang="en-US" altLang="zh-CN" sz="2600" dirty="0"/>
              <a:t>is necessary, since controllers of physical systems require discrete signals. </a:t>
            </a:r>
          </a:p>
          <a:p>
            <a:pPr algn="just">
              <a:lnSpc>
                <a:spcPct val="90000"/>
              </a:lnSpc>
            </a:pPr>
            <a:r>
              <a:rPr lang="en-US" altLang="zh-CN" sz="2200" dirty="0"/>
              <a:t>Continuing the example, composition outputs a fuzzy value of 0.7. This imprecise value is not directly useful since the air circulation levels are </a:t>
            </a:r>
            <a:r>
              <a:rPr lang="en-US" altLang="zh-CN" sz="2200" dirty="0">
                <a:latin typeface="Times New Roman"/>
              </a:rPr>
              <a:t>“</a:t>
            </a:r>
            <a:r>
              <a:rPr lang="en-US" altLang="zh-CN" sz="2200" dirty="0"/>
              <a:t>none</a:t>
            </a:r>
            <a:r>
              <a:rPr lang="en-US" altLang="zh-CN" sz="2200" dirty="0">
                <a:latin typeface="Times New Roman"/>
              </a:rPr>
              <a:t>”</a:t>
            </a:r>
            <a:r>
              <a:rPr lang="en-US" altLang="zh-CN" sz="2200" dirty="0"/>
              <a:t>, </a:t>
            </a:r>
            <a:r>
              <a:rPr lang="en-US" altLang="zh-CN" sz="2200" dirty="0">
                <a:latin typeface="Times New Roman"/>
              </a:rPr>
              <a:t>“</a:t>
            </a:r>
            <a:r>
              <a:rPr lang="en-US" altLang="zh-CN" sz="2200" dirty="0"/>
              <a:t>low</a:t>
            </a:r>
            <a:r>
              <a:rPr lang="en-US" altLang="zh-CN" sz="2200" dirty="0">
                <a:latin typeface="Times New Roman"/>
              </a:rPr>
              <a:t>”</a:t>
            </a:r>
            <a:r>
              <a:rPr lang="en-US" altLang="zh-CN" sz="2200" dirty="0"/>
              <a:t>, and </a:t>
            </a:r>
            <a:r>
              <a:rPr lang="en-US" altLang="zh-CN" sz="2200" dirty="0">
                <a:latin typeface="Times New Roman"/>
              </a:rPr>
              <a:t>“</a:t>
            </a:r>
            <a:r>
              <a:rPr lang="en-US" altLang="zh-CN" sz="2200" dirty="0"/>
              <a:t>high</a:t>
            </a:r>
            <a:r>
              <a:rPr lang="en-US" altLang="zh-CN" sz="2200" dirty="0">
                <a:latin typeface="Times New Roman"/>
              </a:rPr>
              <a:t>”</a:t>
            </a:r>
            <a:r>
              <a:rPr lang="en-US" altLang="zh-CN" sz="2200" dirty="0"/>
              <a:t>. </a:t>
            </a:r>
            <a:endParaRPr lang="en-US" altLang="zh-CN" sz="2200" dirty="0" smtClean="0"/>
          </a:p>
          <a:p>
            <a:pPr algn="just">
              <a:lnSpc>
                <a:spcPct val="90000"/>
              </a:lnSpc>
            </a:pPr>
            <a:r>
              <a:rPr lang="en-US" altLang="zh-CN" sz="2200" dirty="0" smtClean="0"/>
              <a:t>The </a:t>
            </a:r>
            <a:r>
              <a:rPr lang="en-US" altLang="zh-CN" sz="2200" dirty="0" err="1"/>
              <a:t>defuzzification</a:t>
            </a:r>
            <a:r>
              <a:rPr lang="en-US" altLang="zh-CN" sz="2200" dirty="0"/>
              <a:t> process converts the fuzzy output of 0.7 into one of the air circulation levels. In this case it is clear that a fuzzy output of 0.7 indicates that the circulation should be set to </a:t>
            </a:r>
            <a:r>
              <a:rPr lang="en-US" altLang="zh-CN" sz="2200" dirty="0">
                <a:latin typeface="Times New Roman"/>
              </a:rPr>
              <a:t>“</a:t>
            </a:r>
            <a:r>
              <a:rPr lang="en-US" altLang="zh-CN" sz="2200" dirty="0"/>
              <a:t>high</a:t>
            </a:r>
            <a:r>
              <a:rPr lang="en-US" altLang="zh-CN" sz="2200" dirty="0">
                <a:latin typeface="Times New Roman"/>
              </a:rPr>
              <a:t>”</a:t>
            </a:r>
            <a:r>
              <a:rPr lang="en-US" altLang="zh-CN" sz="2200" dirty="0"/>
              <a:t>.</a:t>
            </a:r>
            <a:endParaRPr lang="zh-CN" altLang="en-US" sz="2600" dirty="0"/>
          </a:p>
        </p:txBody>
      </p:sp>
      <p:sp>
        <p:nvSpPr>
          <p:cNvPr id="5" name="Slide Number Placeholder 4"/>
          <p:cNvSpPr>
            <a:spLocks noGrp="1"/>
          </p:cNvSpPr>
          <p:nvPr>
            <p:ph type="sldNum" sz="quarter" idx="12"/>
          </p:nvPr>
        </p:nvSpPr>
        <p:spPr/>
        <p:txBody>
          <a:bodyPr/>
          <a:lstStyle/>
          <a:p>
            <a:fld id="{BE2BAB19-9B7A-4E2F-AEB0-A403F504F423}" type="slidenum">
              <a:rPr lang="en-US" smtClean="0"/>
              <a:pPr/>
              <a:t>21</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Fuzzy Control</a:t>
            </a:r>
            <a:endParaRPr lang="en-US" dirty="0"/>
          </a:p>
        </p:txBody>
      </p:sp>
      <p:sp>
        <p:nvSpPr>
          <p:cNvPr id="3" name="Content Placeholder 2"/>
          <p:cNvSpPr>
            <a:spLocks noGrp="1"/>
          </p:cNvSpPr>
          <p:nvPr>
            <p:ph idx="1"/>
          </p:nvPr>
        </p:nvSpPr>
        <p:spPr>
          <a:xfrm>
            <a:off x="457200" y="1447800"/>
            <a:ext cx="8229600" cy="5135563"/>
          </a:xfrm>
        </p:spPr>
        <p:txBody>
          <a:bodyPr>
            <a:normAutofit fontScale="70000" lnSpcReduction="20000"/>
          </a:bodyPr>
          <a:lstStyle/>
          <a:p>
            <a:pPr algn="just"/>
            <a:r>
              <a:rPr lang="en-US" dirty="0" smtClean="0"/>
              <a:t>Let us assume that this fuzzy logic controller (FLC) control a hot water heater.</a:t>
            </a:r>
          </a:p>
          <a:p>
            <a:pPr algn="just"/>
            <a:r>
              <a:rPr lang="en-US" dirty="0" smtClean="0"/>
              <a:t>The hot water heater has a knob, </a:t>
            </a:r>
            <a:r>
              <a:rPr lang="en-US" dirty="0" err="1" smtClean="0"/>
              <a:t>heatknob</a:t>
            </a:r>
            <a:r>
              <a:rPr lang="en-US" dirty="0" smtClean="0"/>
              <a:t> (0-10) on it to control the heating element power, the higher the value, the hotter it gets, with a value of 0 indicating the heating element is turned off.</a:t>
            </a:r>
          </a:p>
          <a:p>
            <a:pPr algn="just"/>
            <a:r>
              <a:rPr lang="en-US" dirty="0" smtClean="0"/>
              <a:t>There are two sensors in the hot water heater, one to tell you the temperature of the water(</a:t>
            </a:r>
            <a:r>
              <a:rPr lang="en-US" dirty="0" err="1" smtClean="0"/>
              <a:t>tempsense</a:t>
            </a:r>
            <a:r>
              <a:rPr lang="en-US" dirty="0" smtClean="0"/>
              <a:t>) , which various from 0 to 125  C, and the  other to tell you the level of the water in the tank(</a:t>
            </a:r>
            <a:r>
              <a:rPr lang="en-US" dirty="0" err="1" smtClean="0"/>
              <a:t>levelsense</a:t>
            </a:r>
            <a:r>
              <a:rPr lang="en-US" dirty="0" smtClean="0"/>
              <a:t>), which various from 0=empty to 10=full.</a:t>
            </a:r>
          </a:p>
          <a:p>
            <a:pPr algn="just"/>
            <a:r>
              <a:rPr lang="en-US" dirty="0" smtClean="0"/>
              <a:t>Assume that there is an automatic flow control that determines how much cold water flows into the tank from the main water supply; when ever the level of the water gets below 40, the flow control turns on, and turns off when the level of the water gets above 95. </a:t>
            </a:r>
          </a:p>
          <a:p>
            <a:pPr algn="just">
              <a:buNone/>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22</a:t>
            </a:fld>
            <a:endParaRPr lang="en-US"/>
          </a:p>
        </p:txBody>
      </p:sp>
      <p:sp>
        <p:nvSpPr>
          <p:cNvPr id="5" name="Line 5"/>
          <p:cNvSpPr>
            <a:spLocks noChangeShapeType="1"/>
          </p:cNvSpPr>
          <p:nvPr/>
        </p:nvSpPr>
        <p:spPr bwMode="auto">
          <a:xfrm>
            <a:off x="685800" y="9144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Step 1: defining inputs and outputs for the FLC</a:t>
            </a:r>
            <a:endParaRPr lang="en-US" sz="3200" dirty="0"/>
          </a:p>
        </p:txBody>
      </p:sp>
      <p:sp>
        <p:nvSpPr>
          <p:cNvPr id="3" name="Content Placeholder 2"/>
          <p:cNvSpPr>
            <a:spLocks noGrp="1"/>
          </p:cNvSpPr>
          <p:nvPr>
            <p:ph idx="1"/>
          </p:nvPr>
        </p:nvSpPr>
        <p:spPr/>
        <p:txBody>
          <a:bodyPr/>
          <a:lstStyle/>
          <a:p>
            <a:pPr algn="just"/>
            <a:r>
              <a:rPr lang="en-US" sz="2800" dirty="0" smtClean="0"/>
              <a:t>The range of values that inputs and outputs may take is called the </a:t>
            </a:r>
            <a:r>
              <a:rPr lang="en-US" sz="2800" dirty="0" smtClean="0">
                <a:solidFill>
                  <a:srgbClr val="FF0000"/>
                </a:solidFill>
              </a:rPr>
              <a:t>universe of discourse</a:t>
            </a:r>
            <a:r>
              <a:rPr lang="en-US" sz="2800" dirty="0" smtClean="0"/>
              <a:t>.</a:t>
            </a:r>
          </a:p>
          <a:p>
            <a:pPr algn="just"/>
            <a:r>
              <a:rPr lang="en-US" sz="2800" dirty="0" smtClean="0"/>
              <a:t>We need to define the universe of discourse for all of the inputs and outputs of the FLC, which are all crisp values</a:t>
            </a:r>
          </a:p>
          <a:p>
            <a:pPr algn="just">
              <a:buNone/>
            </a:pPr>
            <a:r>
              <a:rPr lang="en-US" sz="2000" u="sng" dirty="0" smtClean="0"/>
              <a:t>Name    </a:t>
            </a:r>
            <a:r>
              <a:rPr lang="en-US" sz="2000" dirty="0" smtClean="0"/>
              <a:t>               </a:t>
            </a:r>
            <a:r>
              <a:rPr lang="en-US" sz="2000" u="sng" dirty="0" smtClean="0"/>
              <a:t>input/output </a:t>
            </a:r>
            <a:r>
              <a:rPr lang="en-US" sz="2000" dirty="0" smtClean="0"/>
              <a:t>                  </a:t>
            </a:r>
            <a:r>
              <a:rPr lang="en-US" sz="2000" u="sng" dirty="0" smtClean="0"/>
              <a:t>minimum value  </a:t>
            </a:r>
            <a:r>
              <a:rPr lang="en-US" sz="2000" dirty="0" smtClean="0"/>
              <a:t>        </a:t>
            </a:r>
            <a:r>
              <a:rPr lang="en-US" sz="2000" u="sng" dirty="0" smtClean="0"/>
              <a:t>maximum value</a:t>
            </a:r>
          </a:p>
          <a:p>
            <a:pPr algn="just">
              <a:buNone/>
            </a:pPr>
            <a:r>
              <a:rPr lang="en-US" sz="2000" dirty="0" err="1" smtClean="0"/>
              <a:t>LevelSense</a:t>
            </a:r>
            <a:r>
              <a:rPr lang="en-US" sz="2000" dirty="0" smtClean="0"/>
              <a:t>                             I                                          0                                         10</a:t>
            </a:r>
          </a:p>
          <a:p>
            <a:pPr algn="just">
              <a:buNone/>
            </a:pPr>
            <a:r>
              <a:rPr lang="en-US" sz="2000" dirty="0" err="1" smtClean="0"/>
              <a:t>HeatKnob</a:t>
            </a:r>
            <a:r>
              <a:rPr lang="en-US" sz="2000" dirty="0" smtClean="0"/>
              <a:t>                              O                                         0                                         10</a:t>
            </a:r>
          </a:p>
          <a:p>
            <a:pPr algn="just">
              <a:buNone/>
            </a:pPr>
            <a:r>
              <a:rPr lang="en-US" sz="2000" dirty="0" err="1" smtClean="0"/>
              <a:t>TempSense</a:t>
            </a:r>
            <a:r>
              <a:rPr lang="en-US" sz="2000" dirty="0" smtClean="0"/>
              <a:t>                          I                                           0                                         125</a:t>
            </a:r>
            <a:endParaRPr lang="en-US" sz="20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23</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2: </a:t>
            </a:r>
            <a:r>
              <a:rPr lang="en-US" dirty="0" err="1" smtClean="0"/>
              <a:t>Fuzzify</a:t>
            </a:r>
            <a:r>
              <a:rPr lang="en-US" dirty="0" smtClean="0"/>
              <a:t> the Inputs</a:t>
            </a:r>
            <a:endParaRPr lang="en-US" dirty="0"/>
          </a:p>
        </p:txBody>
      </p:sp>
      <p:sp>
        <p:nvSpPr>
          <p:cNvPr id="3" name="Content Placeholder 2"/>
          <p:cNvSpPr>
            <a:spLocks noGrp="1"/>
          </p:cNvSpPr>
          <p:nvPr>
            <p:ph idx="1"/>
          </p:nvPr>
        </p:nvSpPr>
        <p:spPr>
          <a:xfrm>
            <a:off x="457200" y="1600200"/>
            <a:ext cx="8229600" cy="4800600"/>
          </a:xfrm>
        </p:spPr>
        <p:txBody>
          <a:bodyPr/>
          <a:lstStyle/>
          <a:p>
            <a:r>
              <a:rPr lang="en-US" dirty="0" smtClean="0"/>
              <a:t>The inputs to the FLC are the </a:t>
            </a:r>
            <a:r>
              <a:rPr lang="en-US" dirty="0" err="1" smtClean="0"/>
              <a:t>LevelSense</a:t>
            </a:r>
            <a:r>
              <a:rPr lang="en-US" dirty="0" smtClean="0"/>
              <a:t> and the </a:t>
            </a:r>
            <a:r>
              <a:rPr lang="en-US" dirty="0" err="1" smtClean="0"/>
              <a:t>TempSense</a:t>
            </a:r>
            <a:r>
              <a:rPr lang="en-US" dirty="0" smtClean="0"/>
              <a:t>.</a:t>
            </a:r>
          </a:p>
          <a:p>
            <a:r>
              <a:rPr lang="en-US" dirty="0" smtClean="0"/>
              <a:t>Fuzzy variables ranges for </a:t>
            </a:r>
            <a:r>
              <a:rPr lang="en-US" dirty="0" err="1" smtClean="0"/>
              <a:t>LevelSense</a:t>
            </a:r>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24</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graphicFrame>
        <p:nvGraphicFramePr>
          <p:cNvPr id="6" name="Table 5"/>
          <p:cNvGraphicFramePr>
            <a:graphicFrameLocks noGrp="1"/>
          </p:cNvGraphicFramePr>
          <p:nvPr/>
        </p:nvGraphicFramePr>
        <p:xfrm>
          <a:off x="1447800" y="3581400"/>
          <a:ext cx="6096000" cy="2743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447040">
                <a:tc>
                  <a:txBody>
                    <a:bodyPr/>
                    <a:lstStyle/>
                    <a:p>
                      <a:r>
                        <a:rPr lang="en-US" sz="2400" b="1" dirty="0" smtClean="0"/>
                        <a:t>Crisp Input Range </a:t>
                      </a:r>
                      <a:endParaRPr lang="en-US" sz="2400" b="1" dirty="0"/>
                    </a:p>
                  </a:txBody>
                  <a:tcPr/>
                </a:tc>
                <a:tc>
                  <a:txBody>
                    <a:bodyPr/>
                    <a:lstStyle/>
                    <a:p>
                      <a:r>
                        <a:rPr lang="en-US" sz="2400" b="1" dirty="0" smtClean="0"/>
                        <a:t>Fuzzy Variables </a:t>
                      </a:r>
                      <a:endParaRPr lang="en-US" sz="2400" b="1" dirty="0"/>
                    </a:p>
                  </a:txBody>
                  <a:tcPr/>
                </a:tc>
                <a:extLst>
                  <a:ext uri="{0D108BD9-81ED-4DB2-BD59-A6C34878D82A}">
                    <a16:rowId xmlns:a16="http://schemas.microsoft.com/office/drawing/2014/main" val="10000"/>
                  </a:ext>
                </a:extLst>
              </a:tr>
              <a:tr h="447040">
                <a:tc>
                  <a:txBody>
                    <a:bodyPr/>
                    <a:lstStyle/>
                    <a:p>
                      <a:r>
                        <a:rPr lang="en-US" sz="2400" dirty="0" smtClean="0"/>
                        <a:t>0-2</a:t>
                      </a:r>
                      <a:endParaRPr lang="en-US" sz="2400" dirty="0"/>
                    </a:p>
                  </a:txBody>
                  <a:tcPr/>
                </a:tc>
                <a:tc>
                  <a:txBody>
                    <a:bodyPr/>
                    <a:lstStyle/>
                    <a:p>
                      <a:r>
                        <a:rPr lang="en-US" sz="2400" dirty="0" err="1" smtClean="0"/>
                        <a:t>Xsmall</a:t>
                      </a:r>
                      <a:endParaRPr lang="en-US" sz="2400" dirty="0"/>
                    </a:p>
                  </a:txBody>
                  <a:tcPr/>
                </a:tc>
                <a:extLst>
                  <a:ext uri="{0D108BD9-81ED-4DB2-BD59-A6C34878D82A}">
                    <a16:rowId xmlns:a16="http://schemas.microsoft.com/office/drawing/2014/main" val="10001"/>
                  </a:ext>
                </a:extLst>
              </a:tr>
              <a:tr h="447040">
                <a:tc>
                  <a:txBody>
                    <a:bodyPr/>
                    <a:lstStyle/>
                    <a:p>
                      <a:r>
                        <a:rPr lang="en-US" sz="2400" dirty="0" smtClean="0"/>
                        <a:t>1.5-4</a:t>
                      </a:r>
                      <a:endParaRPr lang="en-US" sz="2400" dirty="0"/>
                    </a:p>
                  </a:txBody>
                  <a:tcPr/>
                </a:tc>
                <a:tc>
                  <a:txBody>
                    <a:bodyPr/>
                    <a:lstStyle/>
                    <a:p>
                      <a:r>
                        <a:rPr lang="en-US" sz="2400" dirty="0" smtClean="0"/>
                        <a:t>Small</a:t>
                      </a:r>
                      <a:endParaRPr lang="en-US" sz="2400" dirty="0"/>
                    </a:p>
                  </a:txBody>
                  <a:tcPr/>
                </a:tc>
                <a:extLst>
                  <a:ext uri="{0D108BD9-81ED-4DB2-BD59-A6C34878D82A}">
                    <a16:rowId xmlns:a16="http://schemas.microsoft.com/office/drawing/2014/main" val="10002"/>
                  </a:ext>
                </a:extLst>
              </a:tr>
              <a:tr h="447040">
                <a:tc>
                  <a:txBody>
                    <a:bodyPr/>
                    <a:lstStyle/>
                    <a:p>
                      <a:r>
                        <a:rPr lang="en-US" sz="2400" dirty="0" smtClean="0"/>
                        <a:t>3-7</a:t>
                      </a:r>
                      <a:endParaRPr lang="en-US" sz="2400" dirty="0"/>
                    </a:p>
                  </a:txBody>
                  <a:tcPr/>
                </a:tc>
                <a:tc>
                  <a:txBody>
                    <a:bodyPr/>
                    <a:lstStyle/>
                    <a:p>
                      <a:r>
                        <a:rPr lang="en-US" sz="2400" dirty="0" smtClean="0"/>
                        <a:t>Medium</a:t>
                      </a:r>
                      <a:endParaRPr lang="en-US" sz="2400" dirty="0"/>
                    </a:p>
                  </a:txBody>
                  <a:tcPr/>
                </a:tc>
                <a:extLst>
                  <a:ext uri="{0D108BD9-81ED-4DB2-BD59-A6C34878D82A}">
                    <a16:rowId xmlns:a16="http://schemas.microsoft.com/office/drawing/2014/main" val="10003"/>
                  </a:ext>
                </a:extLst>
              </a:tr>
              <a:tr h="447040">
                <a:tc>
                  <a:txBody>
                    <a:bodyPr/>
                    <a:lstStyle/>
                    <a:p>
                      <a:r>
                        <a:rPr lang="en-US" sz="2400" dirty="0" smtClean="0"/>
                        <a:t>6-8.5</a:t>
                      </a:r>
                      <a:endParaRPr lang="en-US" sz="2400" dirty="0"/>
                    </a:p>
                  </a:txBody>
                  <a:tcPr/>
                </a:tc>
                <a:tc>
                  <a:txBody>
                    <a:bodyPr/>
                    <a:lstStyle/>
                    <a:p>
                      <a:r>
                        <a:rPr lang="en-US" sz="2400" dirty="0" smtClean="0"/>
                        <a:t>Large</a:t>
                      </a:r>
                      <a:endParaRPr lang="en-US" sz="2400" dirty="0"/>
                    </a:p>
                  </a:txBody>
                  <a:tcPr/>
                </a:tc>
                <a:extLst>
                  <a:ext uri="{0D108BD9-81ED-4DB2-BD59-A6C34878D82A}">
                    <a16:rowId xmlns:a16="http://schemas.microsoft.com/office/drawing/2014/main" val="10004"/>
                  </a:ext>
                </a:extLst>
              </a:tr>
              <a:tr h="447040">
                <a:tc>
                  <a:txBody>
                    <a:bodyPr/>
                    <a:lstStyle/>
                    <a:p>
                      <a:r>
                        <a:rPr lang="en-US" sz="2400" dirty="0" smtClean="0"/>
                        <a:t>7.5-10</a:t>
                      </a:r>
                      <a:endParaRPr lang="en-US" sz="2400" dirty="0"/>
                    </a:p>
                  </a:txBody>
                  <a:tcPr/>
                </a:tc>
                <a:tc>
                  <a:txBody>
                    <a:bodyPr/>
                    <a:lstStyle/>
                    <a:p>
                      <a:r>
                        <a:rPr lang="en-US" sz="2400" dirty="0" err="1" smtClean="0"/>
                        <a:t>XLarge</a:t>
                      </a:r>
                      <a:endParaRPr lang="en-US" sz="2400"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Fuzzy Membership functions for </a:t>
            </a:r>
            <a:r>
              <a:rPr lang="en-US" sz="3200" b="1" dirty="0" err="1" smtClean="0"/>
              <a:t>LevelSense</a:t>
            </a:r>
            <a:r>
              <a:rPr lang="en-US" sz="3200" b="1" dirty="0" smtClean="0"/>
              <a:t> </a:t>
            </a:r>
            <a:endParaRPr lang="en-US" sz="3200"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25</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pic>
        <p:nvPicPr>
          <p:cNvPr id="90113" name="Picture 1"/>
          <p:cNvPicPr>
            <a:picLocks noGrp="1" noChangeAspect="1" noChangeArrowheads="1"/>
          </p:cNvPicPr>
          <p:nvPr>
            <p:ph idx="1"/>
          </p:nvPr>
        </p:nvPicPr>
        <p:blipFill>
          <a:blip r:embed="rId2" cstate="print"/>
          <a:srcRect/>
          <a:stretch>
            <a:fillRect/>
          </a:stretch>
        </p:blipFill>
        <p:spPr bwMode="auto">
          <a:xfrm>
            <a:off x="1143000" y="1295400"/>
            <a:ext cx="7010400" cy="4953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a:t>
            </a:r>
            <a:r>
              <a:rPr lang="en-US" dirty="0" err="1" smtClean="0"/>
              <a:t>Fuzzify</a:t>
            </a:r>
            <a:r>
              <a:rPr lang="en-US" dirty="0" smtClean="0"/>
              <a:t> the Inputs</a:t>
            </a:r>
            <a:endParaRPr lang="en-US" dirty="0"/>
          </a:p>
        </p:txBody>
      </p:sp>
      <p:graphicFrame>
        <p:nvGraphicFramePr>
          <p:cNvPr id="6" name="Content Placeholder 5"/>
          <p:cNvGraphicFramePr>
            <a:graphicFrameLocks noGrp="1"/>
          </p:cNvGraphicFramePr>
          <p:nvPr>
            <p:ph idx="1"/>
          </p:nvPr>
        </p:nvGraphicFramePr>
        <p:xfrm>
          <a:off x="1600200" y="2667000"/>
          <a:ext cx="5562600" cy="310896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370840">
                <a:tc>
                  <a:txBody>
                    <a:bodyPr/>
                    <a:lstStyle/>
                    <a:p>
                      <a:r>
                        <a:rPr lang="en-US" sz="2800" b="1" dirty="0" smtClean="0"/>
                        <a:t>Crisp Input Range </a:t>
                      </a:r>
                      <a:endParaRPr lang="en-US" sz="2800" b="1" dirty="0"/>
                    </a:p>
                  </a:txBody>
                  <a:tcPr/>
                </a:tc>
                <a:tc>
                  <a:txBody>
                    <a:bodyPr/>
                    <a:lstStyle/>
                    <a:p>
                      <a:r>
                        <a:rPr lang="en-US" sz="2800" b="1" dirty="0" smtClean="0"/>
                        <a:t>Fuzzy Variables </a:t>
                      </a:r>
                      <a:endParaRPr lang="en-US" sz="2800" b="1" dirty="0"/>
                    </a:p>
                  </a:txBody>
                  <a:tcPr/>
                </a:tc>
                <a:extLst>
                  <a:ext uri="{0D108BD9-81ED-4DB2-BD59-A6C34878D82A}">
                    <a16:rowId xmlns:a16="http://schemas.microsoft.com/office/drawing/2014/main" val="10000"/>
                  </a:ext>
                </a:extLst>
              </a:tr>
              <a:tr h="370840">
                <a:tc>
                  <a:txBody>
                    <a:bodyPr/>
                    <a:lstStyle/>
                    <a:p>
                      <a:r>
                        <a:rPr lang="en-US" sz="2800" dirty="0" smtClean="0"/>
                        <a:t>0-20</a:t>
                      </a:r>
                      <a:endParaRPr lang="en-US" sz="2800" dirty="0"/>
                    </a:p>
                  </a:txBody>
                  <a:tcPr/>
                </a:tc>
                <a:tc>
                  <a:txBody>
                    <a:bodyPr/>
                    <a:lstStyle/>
                    <a:p>
                      <a:r>
                        <a:rPr lang="en-US" sz="2800" dirty="0" err="1" smtClean="0"/>
                        <a:t>Xsmall</a:t>
                      </a:r>
                      <a:endParaRPr lang="en-US" sz="2800" dirty="0"/>
                    </a:p>
                  </a:txBody>
                  <a:tcPr/>
                </a:tc>
                <a:extLst>
                  <a:ext uri="{0D108BD9-81ED-4DB2-BD59-A6C34878D82A}">
                    <a16:rowId xmlns:a16="http://schemas.microsoft.com/office/drawing/2014/main" val="10001"/>
                  </a:ext>
                </a:extLst>
              </a:tr>
              <a:tr h="370840">
                <a:tc>
                  <a:txBody>
                    <a:bodyPr/>
                    <a:lstStyle/>
                    <a:p>
                      <a:r>
                        <a:rPr lang="en-US" sz="2800" dirty="0" smtClean="0"/>
                        <a:t>10-35</a:t>
                      </a:r>
                      <a:endParaRPr lang="en-US" sz="2800" dirty="0"/>
                    </a:p>
                  </a:txBody>
                  <a:tcPr/>
                </a:tc>
                <a:tc>
                  <a:txBody>
                    <a:bodyPr/>
                    <a:lstStyle/>
                    <a:p>
                      <a:r>
                        <a:rPr lang="en-US" sz="2800" dirty="0" smtClean="0"/>
                        <a:t>Small</a:t>
                      </a:r>
                      <a:endParaRPr lang="en-US" sz="2800" dirty="0"/>
                    </a:p>
                  </a:txBody>
                  <a:tcPr/>
                </a:tc>
                <a:extLst>
                  <a:ext uri="{0D108BD9-81ED-4DB2-BD59-A6C34878D82A}">
                    <a16:rowId xmlns:a16="http://schemas.microsoft.com/office/drawing/2014/main" val="10002"/>
                  </a:ext>
                </a:extLst>
              </a:tr>
              <a:tr h="370840">
                <a:tc>
                  <a:txBody>
                    <a:bodyPr/>
                    <a:lstStyle/>
                    <a:p>
                      <a:r>
                        <a:rPr lang="en-US" sz="2800" dirty="0" smtClean="0"/>
                        <a:t>30-75</a:t>
                      </a:r>
                      <a:endParaRPr lang="en-US" sz="2800" dirty="0"/>
                    </a:p>
                  </a:txBody>
                  <a:tcPr/>
                </a:tc>
                <a:tc>
                  <a:txBody>
                    <a:bodyPr/>
                    <a:lstStyle/>
                    <a:p>
                      <a:r>
                        <a:rPr lang="en-US" sz="2800" dirty="0" smtClean="0"/>
                        <a:t>Medium</a:t>
                      </a:r>
                      <a:endParaRPr lang="en-US" sz="2800" dirty="0"/>
                    </a:p>
                  </a:txBody>
                  <a:tcPr/>
                </a:tc>
                <a:extLst>
                  <a:ext uri="{0D108BD9-81ED-4DB2-BD59-A6C34878D82A}">
                    <a16:rowId xmlns:a16="http://schemas.microsoft.com/office/drawing/2014/main" val="10003"/>
                  </a:ext>
                </a:extLst>
              </a:tr>
              <a:tr h="370840">
                <a:tc>
                  <a:txBody>
                    <a:bodyPr/>
                    <a:lstStyle/>
                    <a:p>
                      <a:r>
                        <a:rPr lang="en-US" sz="2800" dirty="0" smtClean="0"/>
                        <a:t>60-95</a:t>
                      </a:r>
                      <a:endParaRPr lang="en-US" sz="2800" dirty="0"/>
                    </a:p>
                  </a:txBody>
                  <a:tcPr/>
                </a:tc>
                <a:tc>
                  <a:txBody>
                    <a:bodyPr/>
                    <a:lstStyle/>
                    <a:p>
                      <a:r>
                        <a:rPr lang="en-US" sz="2800" dirty="0" smtClean="0"/>
                        <a:t>Large</a:t>
                      </a:r>
                      <a:endParaRPr lang="en-US" sz="2800" dirty="0"/>
                    </a:p>
                  </a:txBody>
                  <a:tcPr/>
                </a:tc>
                <a:extLst>
                  <a:ext uri="{0D108BD9-81ED-4DB2-BD59-A6C34878D82A}">
                    <a16:rowId xmlns:a16="http://schemas.microsoft.com/office/drawing/2014/main" val="10004"/>
                  </a:ext>
                </a:extLst>
              </a:tr>
              <a:tr h="370840">
                <a:tc>
                  <a:txBody>
                    <a:bodyPr/>
                    <a:lstStyle/>
                    <a:p>
                      <a:r>
                        <a:rPr lang="en-US" sz="2800" dirty="0" smtClean="0"/>
                        <a:t>85-125</a:t>
                      </a:r>
                      <a:endParaRPr lang="en-US" sz="2800" dirty="0"/>
                    </a:p>
                  </a:txBody>
                  <a:tcPr/>
                </a:tc>
                <a:tc>
                  <a:txBody>
                    <a:bodyPr/>
                    <a:lstStyle/>
                    <a:p>
                      <a:r>
                        <a:rPr lang="en-US" sz="2800" dirty="0" err="1" smtClean="0"/>
                        <a:t>XLarge</a:t>
                      </a:r>
                      <a:endParaRPr lang="en-US" sz="2800" dirty="0"/>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BE2BAB19-9B7A-4E2F-AEB0-A403F504F423}" type="slidenum">
              <a:rPr lang="en-US" smtClean="0"/>
              <a:pPr/>
              <a:t>26</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1066800" y="1752600"/>
            <a:ext cx="5629554" cy="523220"/>
          </a:xfrm>
          <a:prstGeom prst="rect">
            <a:avLst/>
          </a:prstGeom>
        </p:spPr>
        <p:txBody>
          <a:bodyPr wrap="none">
            <a:spAutoFit/>
          </a:bodyPr>
          <a:lstStyle/>
          <a:p>
            <a:r>
              <a:rPr lang="en-US" sz="2800" dirty="0" smtClean="0"/>
              <a:t>Fuzzy variables ranges for </a:t>
            </a:r>
            <a:r>
              <a:rPr lang="en-US" sz="2800" dirty="0" err="1" smtClean="0"/>
              <a:t>TempSense</a:t>
            </a:r>
            <a:endParaRPr lang="en-US" sz="2800"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Fuzzy Membership functions for </a:t>
            </a:r>
            <a:r>
              <a:rPr lang="en-US" sz="3200" dirty="0" err="1" smtClean="0"/>
              <a:t>TempSense</a:t>
            </a:r>
            <a:endParaRPr lang="en-US" sz="3200" dirty="0" smtClean="0"/>
          </a:p>
        </p:txBody>
      </p:sp>
      <p:sp>
        <p:nvSpPr>
          <p:cNvPr id="4" name="Slide Number Placeholder 3"/>
          <p:cNvSpPr>
            <a:spLocks noGrp="1"/>
          </p:cNvSpPr>
          <p:nvPr>
            <p:ph type="sldNum" sz="quarter" idx="12"/>
          </p:nvPr>
        </p:nvSpPr>
        <p:spPr/>
        <p:txBody>
          <a:bodyPr/>
          <a:lstStyle/>
          <a:p>
            <a:fld id="{BE2BAB19-9B7A-4E2F-AEB0-A403F504F423}" type="slidenum">
              <a:rPr lang="en-US" smtClean="0"/>
              <a:pPr/>
              <a:t>27</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pic>
        <p:nvPicPr>
          <p:cNvPr id="88065" name="Picture 1"/>
          <p:cNvPicPr>
            <a:picLocks noGrp="1" noChangeAspect="1" noChangeArrowheads="1"/>
          </p:cNvPicPr>
          <p:nvPr>
            <p:ph idx="1"/>
          </p:nvPr>
        </p:nvPicPr>
        <p:blipFill>
          <a:blip r:embed="rId2" cstate="print"/>
          <a:srcRect/>
          <a:stretch>
            <a:fillRect/>
          </a:stretch>
        </p:blipFill>
        <p:spPr bwMode="auto">
          <a:xfrm>
            <a:off x="1600200" y="2057400"/>
            <a:ext cx="6781800" cy="41147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 3: Set up Fuzzy Membership Functions for the outputs</a:t>
            </a:r>
            <a:endParaRPr lang="en-US" dirty="0"/>
          </a:p>
        </p:txBody>
      </p:sp>
      <p:sp>
        <p:nvSpPr>
          <p:cNvPr id="3" name="Content Placeholder 2"/>
          <p:cNvSpPr>
            <a:spLocks noGrp="1"/>
          </p:cNvSpPr>
          <p:nvPr>
            <p:ph idx="1"/>
          </p:nvPr>
        </p:nvSpPr>
        <p:spPr/>
        <p:txBody>
          <a:bodyPr/>
          <a:lstStyle/>
          <a:p>
            <a:pPr algn="just"/>
            <a:r>
              <a:rPr lang="en-US" dirty="0" smtClean="0"/>
              <a:t>We have just one output, which is the </a:t>
            </a:r>
            <a:r>
              <a:rPr lang="en-US" dirty="0" err="1" smtClean="0"/>
              <a:t>HeatKnob</a:t>
            </a:r>
            <a:r>
              <a:rPr lang="en-US" dirty="0" smtClean="0"/>
              <a:t>. </a:t>
            </a:r>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28</a:t>
            </a:fld>
            <a:endParaRPr lang="en-US"/>
          </a:p>
        </p:txBody>
      </p:sp>
      <p:sp>
        <p:nvSpPr>
          <p:cNvPr id="5" name="Line 5"/>
          <p:cNvSpPr>
            <a:spLocks noChangeShapeType="1"/>
          </p:cNvSpPr>
          <p:nvPr/>
        </p:nvSpPr>
        <p:spPr bwMode="auto">
          <a:xfrm>
            <a:off x="457200" y="1371600"/>
            <a:ext cx="8153400" cy="0"/>
          </a:xfrm>
          <a:prstGeom prst="line">
            <a:avLst/>
          </a:prstGeom>
          <a:noFill/>
          <a:ln w="38100">
            <a:solidFill>
              <a:schemeClr val="tx1"/>
            </a:solidFill>
            <a:round/>
            <a:headEnd/>
            <a:tailEnd/>
          </a:ln>
          <a:effectLst/>
        </p:spPr>
        <p:txBody>
          <a:bodyPr/>
          <a:lstStyle/>
          <a:p>
            <a:endParaRPr lang="en-US"/>
          </a:p>
        </p:txBody>
      </p:sp>
      <p:graphicFrame>
        <p:nvGraphicFramePr>
          <p:cNvPr id="6" name="Table 5"/>
          <p:cNvGraphicFramePr>
            <a:graphicFrameLocks noGrp="1"/>
          </p:cNvGraphicFramePr>
          <p:nvPr/>
        </p:nvGraphicFramePr>
        <p:xfrm>
          <a:off x="1447800" y="2971800"/>
          <a:ext cx="6096000" cy="304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sz="2400" b="1" dirty="0" smtClean="0"/>
                        <a:t>Crisp Output Range </a:t>
                      </a:r>
                      <a:endParaRPr lang="en-US" sz="2400" b="1" dirty="0"/>
                    </a:p>
                  </a:txBody>
                  <a:tcPr/>
                </a:tc>
                <a:tc>
                  <a:txBody>
                    <a:bodyPr/>
                    <a:lstStyle/>
                    <a:p>
                      <a:r>
                        <a:rPr lang="en-US" sz="2400" b="1" dirty="0" smtClean="0"/>
                        <a:t>Fuzzy Variables </a:t>
                      </a:r>
                      <a:endParaRPr lang="en-US" sz="2400" b="1" dirty="0"/>
                    </a:p>
                  </a:txBody>
                  <a:tcPr/>
                </a:tc>
                <a:extLst>
                  <a:ext uri="{0D108BD9-81ED-4DB2-BD59-A6C34878D82A}">
                    <a16:rowId xmlns:a16="http://schemas.microsoft.com/office/drawing/2014/main" val="10000"/>
                  </a:ext>
                </a:extLst>
              </a:tr>
              <a:tr h="370840">
                <a:tc>
                  <a:txBody>
                    <a:bodyPr/>
                    <a:lstStyle/>
                    <a:p>
                      <a:r>
                        <a:rPr lang="en-US" sz="2800" b="1" dirty="0" smtClean="0"/>
                        <a:t>0-2</a:t>
                      </a:r>
                      <a:endParaRPr lang="en-US" sz="2800" b="1" dirty="0"/>
                    </a:p>
                  </a:txBody>
                  <a:tcPr/>
                </a:tc>
                <a:tc>
                  <a:txBody>
                    <a:bodyPr/>
                    <a:lstStyle/>
                    <a:p>
                      <a:r>
                        <a:rPr lang="en-US" sz="2800" b="1" dirty="0" err="1" smtClean="0"/>
                        <a:t>VeryLittle</a:t>
                      </a:r>
                      <a:endParaRPr lang="en-US" sz="2800" b="1" dirty="0"/>
                    </a:p>
                  </a:txBody>
                  <a:tcPr/>
                </a:tc>
                <a:extLst>
                  <a:ext uri="{0D108BD9-81ED-4DB2-BD59-A6C34878D82A}">
                    <a16:rowId xmlns:a16="http://schemas.microsoft.com/office/drawing/2014/main" val="10001"/>
                  </a:ext>
                </a:extLst>
              </a:tr>
              <a:tr h="370840">
                <a:tc>
                  <a:txBody>
                    <a:bodyPr/>
                    <a:lstStyle/>
                    <a:p>
                      <a:r>
                        <a:rPr lang="en-US" sz="2800" b="1" dirty="0" smtClean="0"/>
                        <a:t>1.5-4</a:t>
                      </a:r>
                      <a:endParaRPr lang="en-US" sz="2800" b="1" dirty="0"/>
                    </a:p>
                  </a:txBody>
                  <a:tcPr/>
                </a:tc>
                <a:tc>
                  <a:txBody>
                    <a:bodyPr/>
                    <a:lstStyle/>
                    <a:p>
                      <a:r>
                        <a:rPr lang="en-US" sz="2800" b="1" dirty="0" err="1" smtClean="0"/>
                        <a:t>Alittle</a:t>
                      </a:r>
                      <a:endParaRPr lang="en-US" sz="2800" b="1" dirty="0"/>
                    </a:p>
                  </a:txBody>
                  <a:tcPr/>
                </a:tc>
                <a:extLst>
                  <a:ext uri="{0D108BD9-81ED-4DB2-BD59-A6C34878D82A}">
                    <a16:rowId xmlns:a16="http://schemas.microsoft.com/office/drawing/2014/main" val="10002"/>
                  </a:ext>
                </a:extLst>
              </a:tr>
              <a:tr h="370840">
                <a:tc>
                  <a:txBody>
                    <a:bodyPr/>
                    <a:lstStyle/>
                    <a:p>
                      <a:r>
                        <a:rPr lang="en-US" sz="2800" b="1" dirty="0" smtClean="0"/>
                        <a:t>3-7</a:t>
                      </a:r>
                      <a:endParaRPr lang="en-US" sz="2800" b="1" dirty="0"/>
                    </a:p>
                  </a:txBody>
                  <a:tcPr/>
                </a:tc>
                <a:tc>
                  <a:txBody>
                    <a:bodyPr/>
                    <a:lstStyle/>
                    <a:p>
                      <a:r>
                        <a:rPr lang="en-US" sz="2800" b="1" dirty="0" err="1" smtClean="0"/>
                        <a:t>AGoodAmount</a:t>
                      </a:r>
                      <a:endParaRPr lang="en-US" sz="2800" b="1" dirty="0"/>
                    </a:p>
                  </a:txBody>
                  <a:tcPr/>
                </a:tc>
                <a:extLst>
                  <a:ext uri="{0D108BD9-81ED-4DB2-BD59-A6C34878D82A}">
                    <a16:rowId xmlns:a16="http://schemas.microsoft.com/office/drawing/2014/main" val="10003"/>
                  </a:ext>
                </a:extLst>
              </a:tr>
              <a:tr h="370840">
                <a:tc>
                  <a:txBody>
                    <a:bodyPr/>
                    <a:lstStyle/>
                    <a:p>
                      <a:r>
                        <a:rPr lang="en-US" sz="2800" b="1" dirty="0" smtClean="0"/>
                        <a:t>6-8.5</a:t>
                      </a:r>
                      <a:endParaRPr lang="en-US" sz="2800" b="1" dirty="0"/>
                    </a:p>
                  </a:txBody>
                  <a:tcPr/>
                </a:tc>
                <a:tc>
                  <a:txBody>
                    <a:bodyPr/>
                    <a:lstStyle/>
                    <a:p>
                      <a:r>
                        <a:rPr lang="en-US" sz="2800" b="1" dirty="0" smtClean="0"/>
                        <a:t>A lot</a:t>
                      </a:r>
                      <a:endParaRPr lang="en-US" sz="2800" b="1" dirty="0"/>
                    </a:p>
                  </a:txBody>
                  <a:tcPr/>
                </a:tc>
                <a:extLst>
                  <a:ext uri="{0D108BD9-81ED-4DB2-BD59-A6C34878D82A}">
                    <a16:rowId xmlns:a16="http://schemas.microsoft.com/office/drawing/2014/main" val="10004"/>
                  </a:ext>
                </a:extLst>
              </a:tr>
              <a:tr h="370840">
                <a:tc>
                  <a:txBody>
                    <a:bodyPr/>
                    <a:lstStyle/>
                    <a:p>
                      <a:r>
                        <a:rPr lang="en-US" sz="2800" b="1" dirty="0" smtClean="0"/>
                        <a:t>7.5-10</a:t>
                      </a:r>
                      <a:endParaRPr lang="en-US" sz="2800" b="1" dirty="0"/>
                    </a:p>
                  </a:txBody>
                  <a:tcPr/>
                </a:tc>
                <a:tc>
                  <a:txBody>
                    <a:bodyPr/>
                    <a:lstStyle/>
                    <a:p>
                      <a:r>
                        <a:rPr lang="en-US" sz="2800" b="1" dirty="0" err="1" smtClean="0"/>
                        <a:t>AWholeLot</a:t>
                      </a:r>
                      <a:endParaRPr lang="en-US" sz="2800" b="1" dirty="0"/>
                    </a:p>
                  </a:txBody>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smtClean="0"/>
              <a:t>Fuzzy Membership functions for </a:t>
            </a:r>
            <a:r>
              <a:rPr lang="en-US" sz="3200" dirty="0" err="1" smtClean="0"/>
              <a:t>HeatKnob</a:t>
            </a:r>
            <a:endParaRPr lang="en-US" sz="3200"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29</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pic>
        <p:nvPicPr>
          <p:cNvPr id="86017" name="Picture 1"/>
          <p:cNvPicPr>
            <a:picLocks noGrp="1" noChangeAspect="1" noChangeArrowheads="1"/>
          </p:cNvPicPr>
          <p:nvPr>
            <p:ph idx="1"/>
          </p:nvPr>
        </p:nvPicPr>
        <p:blipFill>
          <a:blip r:embed="rId2" cstate="print"/>
          <a:srcRect/>
          <a:stretch>
            <a:fillRect/>
          </a:stretch>
        </p:blipFill>
        <p:spPr bwMode="auto">
          <a:xfrm>
            <a:off x="1295400" y="1828800"/>
            <a:ext cx="63246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2"/>
          <p:cNvSpPr>
            <a:spLocks noGrp="1" noChangeArrowheads="1"/>
          </p:cNvSpPr>
          <p:nvPr>
            <p:ph type="title"/>
          </p:nvPr>
        </p:nvSpPr>
        <p:spPr/>
        <p:txBody>
          <a:bodyPr>
            <a:normAutofit/>
          </a:bodyPr>
          <a:lstStyle/>
          <a:p>
            <a:r>
              <a:rPr lang="en-US" altLang="zh-TW" sz="4000" b="1" dirty="0">
                <a:latin typeface="Times New Roman" pitchFamily="18" charset="0"/>
                <a:cs typeface="Times New Roman" pitchFamily="18" charset="0"/>
              </a:rPr>
              <a:t>Motivation</a:t>
            </a:r>
          </a:p>
        </p:txBody>
      </p:sp>
      <p:sp>
        <p:nvSpPr>
          <p:cNvPr id="113669" name="Rectangle 5"/>
          <p:cNvSpPr>
            <a:spLocks noGrp="1" noChangeArrowheads="1"/>
          </p:cNvSpPr>
          <p:nvPr>
            <p:ph type="body" idx="1"/>
          </p:nvPr>
        </p:nvSpPr>
        <p:spPr/>
        <p:txBody>
          <a:bodyPr/>
          <a:lstStyle/>
          <a:p>
            <a:pPr algn="just"/>
            <a:r>
              <a:rPr lang="en-US" altLang="zh-TW" sz="3200" dirty="0">
                <a:latin typeface="Times New Roman" pitchFamily="18" charset="0"/>
                <a:cs typeface="Times New Roman" pitchFamily="18" charset="0"/>
              </a:rPr>
              <a:t>Conventional techniques for system analysis are intrinsically unsuited for dealing with systems based on human judgment, perception &amp; emotion. </a:t>
            </a:r>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6" name="Slide Number Placeholder 5"/>
          <p:cNvSpPr>
            <a:spLocks noGrp="1"/>
          </p:cNvSpPr>
          <p:nvPr>
            <p:ph type="sldNum" sz="quarter" idx="12"/>
          </p:nvPr>
        </p:nvSpPr>
        <p:spPr/>
        <p:txBody>
          <a:bodyPr/>
          <a:lstStyle/>
          <a:p>
            <a:fld id="{BE2BAB19-9B7A-4E2F-AEB0-A403F504F423}"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113669">
                                            <p:txEl>
                                              <p:pRg st="0" end="0"/>
                                            </p:txEl>
                                          </p:spTgt>
                                        </p:tgtEl>
                                        <p:attrNameLst>
                                          <p:attrName>style.visibility</p:attrName>
                                        </p:attrNameLst>
                                      </p:cBhvr>
                                      <p:to>
                                        <p:strVal val="visible"/>
                                      </p:to>
                                    </p:set>
                                    <p:anim calcmode="lin" valueType="num">
                                      <p:cBhvr additive="base">
                                        <p:cTn id="7" dur="500" fill="hold"/>
                                        <p:tgtEl>
                                          <p:spTgt spid="11366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366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Create a Fuzzy Rule Base </a:t>
            </a:r>
            <a:endParaRPr lang="en-US" dirty="0"/>
          </a:p>
        </p:txBody>
      </p:sp>
      <p:sp>
        <p:nvSpPr>
          <p:cNvPr id="3" name="Content Placeholder 2"/>
          <p:cNvSpPr>
            <a:spLocks noGrp="1"/>
          </p:cNvSpPr>
          <p:nvPr>
            <p:ph idx="1"/>
          </p:nvPr>
        </p:nvSpPr>
        <p:spPr/>
        <p:txBody>
          <a:bodyPr/>
          <a:lstStyle/>
          <a:p>
            <a:pPr algn="just"/>
            <a:r>
              <a:rPr lang="en-US" dirty="0" smtClean="0"/>
              <a:t>Now we have the inputs and the output defined in terms of fuzzy variables. </a:t>
            </a:r>
          </a:p>
          <a:p>
            <a:pPr algn="just"/>
            <a:r>
              <a:rPr lang="en-US" dirty="0" smtClean="0"/>
              <a:t>Now we need to specify what actions to take under what conditions. </a:t>
            </a:r>
          </a:p>
          <a:p>
            <a:pPr algn="just"/>
            <a:r>
              <a:rPr lang="en-US" dirty="0" smtClean="0"/>
              <a:t>That is we need to construct a set of rules that describe the operation of the FLC. </a:t>
            </a:r>
          </a:p>
          <a:p>
            <a:pPr algn="just"/>
            <a:r>
              <a:rPr lang="en-US" dirty="0" smtClean="0"/>
              <a:t>These rules take the form of IF-THEN rules and can be obtained from a human expert.</a:t>
            </a:r>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30</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4: Create a Fuzzy Rule Base </a:t>
            </a:r>
            <a:endParaRPr lang="en-US" dirty="0"/>
          </a:p>
        </p:txBody>
      </p:sp>
      <p:graphicFrame>
        <p:nvGraphicFramePr>
          <p:cNvPr id="6" name="Content Placeholder 5"/>
          <p:cNvGraphicFramePr>
            <a:graphicFrameLocks noGrp="1"/>
          </p:cNvGraphicFramePr>
          <p:nvPr>
            <p:ph idx="1"/>
          </p:nvPr>
        </p:nvGraphicFramePr>
        <p:xfrm>
          <a:off x="304800" y="2133600"/>
          <a:ext cx="8229600" cy="42214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gridCol w="457200">
                  <a:extLst>
                    <a:ext uri="{9D8B030D-6E8A-4147-A177-3AD203B41FA5}">
                      <a16:colId xmlns:a16="http://schemas.microsoft.com/office/drawing/2014/main" val="20005"/>
                    </a:ext>
                  </a:extLst>
                </a:gridCol>
              </a:tblGrid>
              <a:tr h="370840">
                <a:tc>
                  <a:txBody>
                    <a:bodyPr/>
                    <a:lstStyle/>
                    <a:p>
                      <a:pPr algn="ctr"/>
                      <a:r>
                        <a:rPr lang="en-US" sz="1800" b="1" dirty="0" err="1" smtClean="0"/>
                        <a:t>SenseTemp</a:t>
                      </a:r>
                      <a:endParaRPr lang="en-US" sz="1800" b="1" dirty="0"/>
                    </a:p>
                  </a:txBody>
                  <a:tcPr/>
                </a:tc>
                <a:tc>
                  <a:txBody>
                    <a:bodyPr/>
                    <a:lstStyle/>
                    <a:p>
                      <a:pPr algn="ctr"/>
                      <a:r>
                        <a:rPr lang="en-US" sz="1800" b="1" dirty="0" smtClean="0"/>
                        <a:t>XS</a:t>
                      </a:r>
                      <a:endParaRPr lang="en-US" sz="1800" b="1" dirty="0"/>
                    </a:p>
                  </a:txBody>
                  <a:tcPr/>
                </a:tc>
                <a:tc>
                  <a:txBody>
                    <a:bodyPr/>
                    <a:lstStyle/>
                    <a:p>
                      <a:pPr algn="ctr"/>
                      <a:r>
                        <a:rPr lang="en-US" sz="1800" b="1" dirty="0" smtClean="0"/>
                        <a:t>S</a:t>
                      </a:r>
                      <a:endParaRPr lang="en-US" sz="1800" b="1" dirty="0"/>
                    </a:p>
                  </a:txBody>
                  <a:tcPr/>
                </a:tc>
                <a:tc>
                  <a:txBody>
                    <a:bodyPr/>
                    <a:lstStyle/>
                    <a:p>
                      <a:pPr algn="ctr"/>
                      <a:r>
                        <a:rPr lang="en-US" sz="1800" b="1" dirty="0" smtClean="0"/>
                        <a:t>M</a:t>
                      </a:r>
                      <a:endParaRPr lang="en-US" sz="1800" b="1" dirty="0"/>
                    </a:p>
                  </a:txBody>
                  <a:tcPr/>
                </a:tc>
                <a:tc>
                  <a:txBody>
                    <a:bodyPr/>
                    <a:lstStyle/>
                    <a:p>
                      <a:pPr algn="ctr"/>
                      <a:r>
                        <a:rPr lang="en-US" sz="1800" b="1" dirty="0" smtClean="0"/>
                        <a:t>L</a:t>
                      </a:r>
                      <a:endParaRPr lang="en-US" sz="1800" b="1" dirty="0"/>
                    </a:p>
                  </a:txBody>
                  <a:tcPr/>
                </a:tc>
                <a:tc>
                  <a:txBody>
                    <a:bodyPr/>
                    <a:lstStyle/>
                    <a:p>
                      <a:pPr algn="ctr"/>
                      <a:r>
                        <a:rPr lang="en-US" sz="1800" b="1" dirty="0" smtClean="0"/>
                        <a:t>XL</a:t>
                      </a:r>
                      <a:endParaRPr lang="en-US" sz="1800" b="1" dirty="0"/>
                    </a:p>
                  </a:txBody>
                  <a:tcPr/>
                </a:tc>
                <a:extLst>
                  <a:ext uri="{0D108BD9-81ED-4DB2-BD59-A6C34878D82A}">
                    <a16:rowId xmlns:a16="http://schemas.microsoft.com/office/drawing/2014/main" val="10000"/>
                  </a:ext>
                </a:extLst>
              </a:tr>
              <a:tr h="370840">
                <a:tc>
                  <a:txBody>
                    <a:bodyPr/>
                    <a:lstStyle/>
                    <a:p>
                      <a:r>
                        <a:rPr lang="en-US" dirty="0" err="1" smtClean="0"/>
                        <a:t>SenseLevel</a:t>
                      </a:r>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0001"/>
                  </a:ext>
                </a:extLst>
              </a:tr>
              <a:tr h="370840">
                <a:tc>
                  <a:txBody>
                    <a:bodyPr/>
                    <a:lstStyle/>
                    <a:p>
                      <a:r>
                        <a:rPr lang="en-US" dirty="0" smtClean="0"/>
                        <a:t>XS</a:t>
                      </a:r>
                      <a:endParaRPr lang="en-US" dirty="0"/>
                    </a:p>
                  </a:txBody>
                  <a:tcPr/>
                </a:tc>
                <a:tc>
                  <a:txBody>
                    <a:bodyPr/>
                    <a:lstStyle/>
                    <a:p>
                      <a:r>
                        <a:rPr lang="en-US" dirty="0" err="1" smtClean="0"/>
                        <a:t>AGoodAmount</a:t>
                      </a:r>
                      <a:endParaRPr lang="en-US" dirty="0"/>
                    </a:p>
                  </a:txBody>
                  <a:tcPr/>
                </a:tc>
                <a:tc>
                  <a:txBody>
                    <a:bodyPr/>
                    <a:lstStyle/>
                    <a:p>
                      <a:r>
                        <a:rPr lang="en-US" dirty="0" err="1" smtClean="0"/>
                        <a:t>ALittle</a:t>
                      </a:r>
                      <a:endParaRPr lang="en-US" dirty="0"/>
                    </a:p>
                  </a:txBody>
                  <a:tcPr/>
                </a:tc>
                <a:tc>
                  <a:txBody>
                    <a:bodyPr/>
                    <a:lstStyle/>
                    <a:p>
                      <a:r>
                        <a:rPr lang="en-US" dirty="0" err="1" smtClean="0"/>
                        <a:t>VeryLittle</a:t>
                      </a:r>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smtClean="0"/>
                        <a:t>S</a:t>
                      </a:r>
                      <a:endParaRPr lang="en-US" dirty="0"/>
                    </a:p>
                  </a:txBody>
                  <a:tcPr/>
                </a:tc>
                <a:tc>
                  <a:txBody>
                    <a:bodyPr/>
                    <a:lstStyle/>
                    <a:p>
                      <a:r>
                        <a:rPr lang="en-US" dirty="0" err="1" smtClean="0"/>
                        <a:t>ALot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AGoodAmount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VeryLittle</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VeryLittle</a:t>
                      </a:r>
                      <a:endParaRPr lang="en-US" dirty="0" smtClean="0"/>
                    </a:p>
                    <a:p>
                      <a:endParaRPr lang="en-US" dirty="0"/>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smtClean="0"/>
                        <a:t>M</a:t>
                      </a:r>
                      <a:endParaRPr lang="en-US" dirty="0"/>
                    </a:p>
                  </a:txBody>
                  <a:tcPr/>
                </a:tc>
                <a:tc>
                  <a:txBody>
                    <a:bodyPr/>
                    <a:lstStyle/>
                    <a:p>
                      <a:r>
                        <a:rPr lang="en-US" dirty="0" err="1" smtClean="0"/>
                        <a:t>AWholeLot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AGoodAmount</a:t>
                      </a:r>
                      <a:endParaRPr lang="en-US" dirty="0" smtClean="0"/>
                    </a:p>
                    <a:p>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VeryLittle</a:t>
                      </a:r>
                      <a:endParaRPr lang="en-US" dirty="0" smtClean="0"/>
                    </a:p>
                    <a:p>
                      <a:endParaRPr lang="en-US" dirty="0"/>
                    </a:p>
                  </a:txBody>
                  <a:tcPr/>
                </a:tc>
                <a:tc>
                  <a:txBody>
                    <a:bodyPr/>
                    <a:lstStyle/>
                    <a:p>
                      <a:endParaRPr lang="en-US"/>
                    </a:p>
                  </a:txBody>
                  <a:tcPr/>
                </a:tc>
                <a:extLst>
                  <a:ext uri="{0D108BD9-81ED-4DB2-BD59-A6C34878D82A}">
                    <a16:rowId xmlns:a16="http://schemas.microsoft.com/office/drawing/2014/main" val="10004"/>
                  </a:ext>
                </a:extLst>
              </a:tr>
              <a:tr h="370840">
                <a:tc>
                  <a:txBody>
                    <a:bodyPr/>
                    <a:lstStyle/>
                    <a:p>
                      <a:r>
                        <a:rPr lang="en-US" dirty="0" smtClean="0"/>
                        <a:t>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AWholeLot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ALittle</a:t>
                      </a:r>
                      <a:endParaRPr lang="en-US" dirty="0" smtClean="0"/>
                    </a:p>
                  </a:txBody>
                  <a:tcPr/>
                </a:tc>
                <a:tc>
                  <a:txBody>
                    <a:bodyPr/>
                    <a:lstStyle/>
                    <a:p>
                      <a:endParaRPr lang="en-US" dirty="0"/>
                    </a:p>
                  </a:txBody>
                  <a:tcPr/>
                </a:tc>
                <a:extLst>
                  <a:ext uri="{0D108BD9-81ED-4DB2-BD59-A6C34878D82A}">
                    <a16:rowId xmlns:a16="http://schemas.microsoft.com/office/drawing/2014/main" val="10005"/>
                  </a:ext>
                </a:extLst>
              </a:tr>
              <a:tr h="370840">
                <a:tc>
                  <a:txBody>
                    <a:bodyPr/>
                    <a:lstStyle/>
                    <a:p>
                      <a:r>
                        <a:rPr lang="en-US" dirty="0" smtClean="0"/>
                        <a:t>XL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AWholeLot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ALot</a:t>
                      </a:r>
                      <a:endParaRPr lang="en-US"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AGoodAmount</a:t>
                      </a:r>
                      <a:endParaRPr lang="en-US" dirty="0" smtClean="0"/>
                    </a:p>
                    <a:p>
                      <a:endParaRPr lang="en-US" dirty="0" smtClean="0"/>
                    </a:p>
                    <a:p>
                      <a:endParaRPr lang="en-US" dirty="0"/>
                    </a:p>
                  </a:txBody>
                  <a:tcPr/>
                </a:tc>
                <a:tc>
                  <a:txBody>
                    <a:bodyPr/>
                    <a:lstStyle/>
                    <a:p>
                      <a:endParaRPr lang="en-US" dirty="0"/>
                    </a:p>
                  </a:txBody>
                  <a:tcPr/>
                </a:tc>
                <a:extLst>
                  <a:ext uri="{0D108BD9-81ED-4DB2-BD59-A6C34878D82A}">
                    <a16:rowId xmlns:a16="http://schemas.microsoft.com/office/drawing/2014/main" val="10006"/>
                  </a:ext>
                </a:extLst>
              </a:tr>
            </a:tbl>
          </a:graphicData>
        </a:graphic>
      </p:graphicFrame>
      <p:sp>
        <p:nvSpPr>
          <p:cNvPr id="4" name="Slide Number Placeholder 3"/>
          <p:cNvSpPr>
            <a:spLocks noGrp="1"/>
          </p:cNvSpPr>
          <p:nvPr>
            <p:ph type="sldNum" sz="quarter" idx="12"/>
          </p:nvPr>
        </p:nvSpPr>
        <p:spPr/>
        <p:txBody>
          <a:bodyPr/>
          <a:lstStyle/>
          <a:p>
            <a:fld id="{BE2BAB19-9B7A-4E2F-AEB0-A403F504F423}" type="slidenum">
              <a:rPr lang="en-US" smtClean="0"/>
              <a:pPr/>
              <a:t>31</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IF-THEN Rules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can now translate the table entries into IF-THEN rules.</a:t>
            </a:r>
          </a:p>
          <a:p>
            <a:pPr marL="514350" indent="-514350" algn="just">
              <a:buAutoNum type="arabicPeriod"/>
            </a:pPr>
            <a:r>
              <a:rPr lang="en-US" sz="2800" dirty="0" smtClean="0"/>
              <a:t>IF </a:t>
            </a:r>
            <a:r>
              <a:rPr lang="en-US" sz="2800" dirty="0" err="1" smtClean="0"/>
              <a:t>SenseTemp</a:t>
            </a:r>
            <a:r>
              <a:rPr lang="en-US" sz="2800" dirty="0" smtClean="0"/>
              <a:t> IS </a:t>
            </a:r>
            <a:r>
              <a:rPr lang="en-US" sz="2800" dirty="0" err="1" smtClean="0"/>
              <a:t>XSmall</a:t>
            </a:r>
            <a:r>
              <a:rPr lang="en-US" sz="2800" dirty="0" smtClean="0"/>
              <a:t> AND </a:t>
            </a:r>
            <a:r>
              <a:rPr lang="en-US" sz="2800" dirty="0" err="1" smtClean="0"/>
              <a:t>SenseLevel</a:t>
            </a:r>
            <a:r>
              <a:rPr lang="en-US" sz="2800" dirty="0" smtClean="0"/>
              <a:t> IS </a:t>
            </a:r>
            <a:r>
              <a:rPr lang="en-US" sz="2800" dirty="0" err="1" smtClean="0"/>
              <a:t>Xsmall</a:t>
            </a:r>
            <a:r>
              <a:rPr lang="en-US" sz="2800" dirty="0" smtClean="0"/>
              <a:t> THEN SET </a:t>
            </a:r>
            <a:r>
              <a:rPr lang="en-US" sz="2800" dirty="0" err="1" smtClean="0"/>
              <a:t>HeatKnob</a:t>
            </a:r>
            <a:r>
              <a:rPr lang="en-US" sz="2800" dirty="0" smtClean="0"/>
              <a:t> TO </a:t>
            </a:r>
            <a:r>
              <a:rPr lang="en-US" sz="2800" dirty="0" err="1" smtClean="0"/>
              <a:t>AGoodAmount</a:t>
            </a:r>
            <a:endParaRPr lang="en-US" sz="2800" dirty="0" smtClean="0"/>
          </a:p>
          <a:p>
            <a:pPr marL="514350" indent="-514350" algn="just">
              <a:buFont typeface="Arial" pitchFamily="34" charset="0"/>
              <a:buAutoNum type="arabicPeriod"/>
            </a:pPr>
            <a:r>
              <a:rPr lang="en-US" dirty="0" smtClean="0"/>
              <a:t> IF </a:t>
            </a:r>
            <a:r>
              <a:rPr lang="en-US" dirty="0" err="1" smtClean="0"/>
              <a:t>SenseTemp</a:t>
            </a:r>
            <a:r>
              <a:rPr lang="en-US" dirty="0" smtClean="0"/>
              <a:t> IS </a:t>
            </a:r>
            <a:r>
              <a:rPr lang="en-US" dirty="0" err="1" smtClean="0"/>
              <a:t>XSmall</a:t>
            </a:r>
            <a:r>
              <a:rPr lang="en-US" dirty="0" smtClean="0"/>
              <a:t> AND </a:t>
            </a:r>
            <a:r>
              <a:rPr lang="en-US" dirty="0" err="1" smtClean="0"/>
              <a:t>SenseLevel</a:t>
            </a:r>
            <a:r>
              <a:rPr lang="en-US" dirty="0" smtClean="0"/>
              <a:t> IS </a:t>
            </a:r>
            <a:r>
              <a:rPr lang="en-US" dirty="0" err="1" smtClean="0"/>
              <a:t>Xsmall</a:t>
            </a:r>
            <a:r>
              <a:rPr lang="en-US" dirty="0" smtClean="0"/>
              <a:t> THEN SET </a:t>
            </a:r>
            <a:r>
              <a:rPr lang="en-US" dirty="0" err="1" smtClean="0"/>
              <a:t>HeatKnob</a:t>
            </a:r>
            <a:r>
              <a:rPr lang="en-US" dirty="0" smtClean="0"/>
              <a:t> TO </a:t>
            </a:r>
            <a:r>
              <a:rPr lang="en-US" dirty="0" err="1" smtClean="0"/>
              <a:t>ALot</a:t>
            </a:r>
            <a:endParaRPr lang="en-US" dirty="0" smtClean="0"/>
          </a:p>
          <a:p>
            <a:pPr marL="514350" indent="-514350" algn="just">
              <a:buFont typeface="Arial" pitchFamily="34" charset="0"/>
              <a:buAutoNum type="arabicPeriod"/>
            </a:pPr>
            <a:r>
              <a:rPr lang="en-US" dirty="0" smtClean="0"/>
              <a:t>IF </a:t>
            </a:r>
            <a:r>
              <a:rPr lang="en-US" dirty="0" err="1" smtClean="0"/>
              <a:t>SenseTemp</a:t>
            </a:r>
            <a:r>
              <a:rPr lang="en-US" dirty="0" smtClean="0"/>
              <a:t> IS </a:t>
            </a:r>
            <a:r>
              <a:rPr lang="en-US" dirty="0" err="1" smtClean="0"/>
              <a:t>XSmall</a:t>
            </a:r>
            <a:r>
              <a:rPr lang="en-US" dirty="0" smtClean="0"/>
              <a:t> AND </a:t>
            </a:r>
            <a:r>
              <a:rPr lang="en-US" dirty="0" err="1" smtClean="0"/>
              <a:t>SenseLevel</a:t>
            </a:r>
            <a:r>
              <a:rPr lang="en-US" dirty="0" smtClean="0"/>
              <a:t> IS Medium THEN SET </a:t>
            </a:r>
            <a:r>
              <a:rPr lang="en-US" dirty="0" err="1" smtClean="0"/>
              <a:t>HeatKnob</a:t>
            </a:r>
            <a:r>
              <a:rPr lang="en-US" dirty="0" smtClean="0"/>
              <a:t> TO </a:t>
            </a:r>
            <a:r>
              <a:rPr lang="en-US" dirty="0" err="1" smtClean="0"/>
              <a:t>AWholeLot</a:t>
            </a:r>
            <a:endParaRPr lang="en-US" dirty="0" smtClean="0"/>
          </a:p>
          <a:p>
            <a:pPr marL="514350" indent="-514350" algn="just">
              <a:buFont typeface="Arial" pitchFamily="34" charset="0"/>
              <a:buAutoNum type="arabicPeriod"/>
            </a:pPr>
            <a:r>
              <a:rPr lang="en-US" dirty="0" smtClean="0"/>
              <a:t>IF </a:t>
            </a:r>
            <a:r>
              <a:rPr lang="en-US" dirty="0" err="1" smtClean="0"/>
              <a:t>SenseTemp</a:t>
            </a:r>
            <a:r>
              <a:rPr lang="en-US" dirty="0" smtClean="0"/>
              <a:t> IS </a:t>
            </a:r>
            <a:r>
              <a:rPr lang="en-US" dirty="0" err="1" smtClean="0"/>
              <a:t>XSmall</a:t>
            </a:r>
            <a:r>
              <a:rPr lang="en-US" dirty="0" smtClean="0"/>
              <a:t> AND </a:t>
            </a:r>
            <a:r>
              <a:rPr lang="en-US" dirty="0" err="1" smtClean="0"/>
              <a:t>SenseLevel</a:t>
            </a:r>
            <a:r>
              <a:rPr lang="en-US" dirty="0" smtClean="0"/>
              <a:t> IS Large THEN SET </a:t>
            </a:r>
            <a:r>
              <a:rPr lang="en-US" dirty="0" err="1" smtClean="0"/>
              <a:t>HeatKnob</a:t>
            </a:r>
            <a:r>
              <a:rPr lang="en-US" dirty="0" smtClean="0"/>
              <a:t> TO </a:t>
            </a:r>
            <a:r>
              <a:rPr lang="en-US" dirty="0" err="1" smtClean="0"/>
              <a:t>AWholeLot</a:t>
            </a:r>
            <a:endParaRPr lang="en-US" dirty="0" smtClean="0"/>
          </a:p>
          <a:p>
            <a:pPr marL="514350" indent="-514350" algn="just">
              <a:buFont typeface="Arial" pitchFamily="34" charset="0"/>
              <a:buAutoNum type="arabicPeriod"/>
            </a:pPr>
            <a:r>
              <a:rPr lang="en-US" dirty="0" smtClean="0"/>
              <a:t>IF </a:t>
            </a:r>
            <a:r>
              <a:rPr lang="en-US" dirty="0" err="1" smtClean="0"/>
              <a:t>SenseTemp</a:t>
            </a:r>
            <a:r>
              <a:rPr lang="en-US" dirty="0" smtClean="0"/>
              <a:t> IS </a:t>
            </a:r>
            <a:r>
              <a:rPr lang="en-US" dirty="0" err="1" smtClean="0"/>
              <a:t>XSmall</a:t>
            </a:r>
            <a:r>
              <a:rPr lang="en-US" dirty="0" smtClean="0"/>
              <a:t> AND </a:t>
            </a:r>
            <a:r>
              <a:rPr lang="en-US" dirty="0" err="1" smtClean="0"/>
              <a:t>SenseLevel</a:t>
            </a:r>
            <a:r>
              <a:rPr lang="en-US" dirty="0" smtClean="0"/>
              <a:t> IS </a:t>
            </a:r>
            <a:r>
              <a:rPr lang="en-US" dirty="0" err="1" smtClean="0"/>
              <a:t>XLarge</a:t>
            </a:r>
            <a:r>
              <a:rPr lang="en-US" dirty="0" smtClean="0"/>
              <a:t> THEN SET </a:t>
            </a:r>
            <a:r>
              <a:rPr lang="en-US" dirty="0" err="1" smtClean="0"/>
              <a:t>HeatKnob</a:t>
            </a:r>
            <a:r>
              <a:rPr lang="en-US" dirty="0" smtClean="0"/>
              <a:t> TO </a:t>
            </a:r>
            <a:r>
              <a:rPr lang="en-US" dirty="0" err="1" smtClean="0"/>
              <a:t>AWholeLot</a:t>
            </a:r>
            <a:endParaRPr lang="en-US" dirty="0" smtClean="0"/>
          </a:p>
          <a:p>
            <a:pPr marL="514350" indent="-514350" algn="just">
              <a:buFont typeface="Arial" pitchFamily="34" charset="0"/>
              <a:buAutoNum type="arabicPeriod"/>
            </a:pPr>
            <a:endParaRPr lang="en-US" dirty="0" smtClean="0"/>
          </a:p>
          <a:p>
            <a:pPr marL="514350" indent="-514350" algn="just">
              <a:buAutoNum type="arabicPeriod"/>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32</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IF-THEN Rules</a:t>
            </a:r>
            <a:endParaRPr lang="en-US" dirty="0"/>
          </a:p>
        </p:txBody>
      </p:sp>
      <p:sp>
        <p:nvSpPr>
          <p:cNvPr id="3" name="Content Placeholder 2"/>
          <p:cNvSpPr>
            <a:spLocks noGrp="1"/>
          </p:cNvSpPr>
          <p:nvPr>
            <p:ph idx="1"/>
          </p:nvPr>
        </p:nvSpPr>
        <p:spPr>
          <a:xfrm>
            <a:off x="457200" y="1600200"/>
            <a:ext cx="8229600" cy="4724399"/>
          </a:xfrm>
        </p:spPr>
        <p:txBody>
          <a:bodyPr>
            <a:normAutofit fontScale="70000" lnSpcReduction="20000"/>
          </a:bodyPr>
          <a:lstStyle/>
          <a:p>
            <a:pPr marL="514350" indent="-514350" algn="just">
              <a:buFont typeface="+mj-lt"/>
              <a:buAutoNum type="arabicPeriod" startAt="6"/>
            </a:pPr>
            <a:r>
              <a:rPr lang="en-US" dirty="0" smtClean="0"/>
              <a:t>IF </a:t>
            </a:r>
            <a:r>
              <a:rPr lang="en-US" dirty="0" err="1" smtClean="0"/>
              <a:t>SenseTemp</a:t>
            </a:r>
            <a:r>
              <a:rPr lang="en-US" dirty="0" smtClean="0"/>
              <a:t> IS Small AND </a:t>
            </a:r>
            <a:r>
              <a:rPr lang="en-US" dirty="0" err="1" smtClean="0"/>
              <a:t>SenseLevel</a:t>
            </a:r>
            <a:r>
              <a:rPr lang="en-US" dirty="0" smtClean="0"/>
              <a:t> IS </a:t>
            </a:r>
            <a:r>
              <a:rPr lang="en-US" dirty="0" err="1" smtClean="0"/>
              <a:t>Xsmall</a:t>
            </a:r>
            <a:r>
              <a:rPr lang="en-US" dirty="0" smtClean="0"/>
              <a:t> THEN SET </a:t>
            </a:r>
            <a:r>
              <a:rPr lang="en-US" dirty="0" err="1" smtClean="0"/>
              <a:t>HeatKnob</a:t>
            </a:r>
            <a:r>
              <a:rPr lang="en-US" dirty="0" smtClean="0"/>
              <a:t> TO </a:t>
            </a:r>
            <a:r>
              <a:rPr lang="en-US" dirty="0" err="1" smtClean="0"/>
              <a:t>ALittle</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Small AND </a:t>
            </a:r>
            <a:r>
              <a:rPr lang="en-US" dirty="0" err="1" smtClean="0"/>
              <a:t>SenseLevel</a:t>
            </a:r>
            <a:r>
              <a:rPr lang="en-US" dirty="0" smtClean="0"/>
              <a:t> IS Small THEN SET </a:t>
            </a:r>
            <a:r>
              <a:rPr lang="en-US" dirty="0" err="1" smtClean="0"/>
              <a:t>HeatKnob</a:t>
            </a:r>
            <a:r>
              <a:rPr lang="en-US" dirty="0" smtClean="0"/>
              <a:t> TO </a:t>
            </a:r>
            <a:r>
              <a:rPr lang="en-US" dirty="0" err="1" smtClean="0"/>
              <a:t>AGoodAmount</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Small AND </a:t>
            </a:r>
            <a:r>
              <a:rPr lang="en-US" dirty="0" err="1" smtClean="0"/>
              <a:t>SenseLevel</a:t>
            </a:r>
            <a:r>
              <a:rPr lang="en-US" dirty="0" smtClean="0"/>
              <a:t> IS Medium THEN SET </a:t>
            </a:r>
            <a:r>
              <a:rPr lang="en-US" dirty="0" err="1" smtClean="0"/>
              <a:t>HeatKnob</a:t>
            </a:r>
            <a:r>
              <a:rPr lang="en-US" dirty="0" smtClean="0"/>
              <a:t> TO </a:t>
            </a:r>
            <a:r>
              <a:rPr lang="en-US" dirty="0" err="1" smtClean="0"/>
              <a:t>ALot</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Small AND </a:t>
            </a:r>
            <a:r>
              <a:rPr lang="en-US" dirty="0" err="1" smtClean="0"/>
              <a:t>SenseLevel</a:t>
            </a:r>
            <a:r>
              <a:rPr lang="en-US" dirty="0" smtClean="0"/>
              <a:t> IS Large THEN SET </a:t>
            </a:r>
            <a:r>
              <a:rPr lang="en-US" dirty="0" err="1" smtClean="0"/>
              <a:t>HeatKnob</a:t>
            </a:r>
            <a:r>
              <a:rPr lang="en-US" dirty="0" smtClean="0"/>
              <a:t> TO </a:t>
            </a:r>
            <a:r>
              <a:rPr lang="en-US" dirty="0" err="1" smtClean="0"/>
              <a:t>ALot</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Small AND </a:t>
            </a:r>
            <a:r>
              <a:rPr lang="en-US" dirty="0" err="1" smtClean="0"/>
              <a:t>SenseLevel</a:t>
            </a:r>
            <a:r>
              <a:rPr lang="en-US" dirty="0" smtClean="0"/>
              <a:t> IS </a:t>
            </a:r>
            <a:r>
              <a:rPr lang="en-US" dirty="0" err="1" smtClean="0"/>
              <a:t>XLarge</a:t>
            </a:r>
            <a:r>
              <a:rPr lang="en-US" dirty="0" smtClean="0"/>
              <a:t> THEN SET </a:t>
            </a:r>
            <a:r>
              <a:rPr lang="en-US" dirty="0" err="1" smtClean="0"/>
              <a:t>HeatKnob</a:t>
            </a:r>
            <a:r>
              <a:rPr lang="en-US" dirty="0" smtClean="0"/>
              <a:t> TO </a:t>
            </a:r>
            <a:r>
              <a:rPr lang="en-US" dirty="0" err="1" smtClean="0"/>
              <a:t>ALot</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Medium AND </a:t>
            </a:r>
            <a:r>
              <a:rPr lang="en-US" dirty="0" err="1" smtClean="0"/>
              <a:t>SenseLevel</a:t>
            </a:r>
            <a:r>
              <a:rPr lang="en-US" dirty="0" smtClean="0"/>
              <a:t> IS </a:t>
            </a:r>
            <a:r>
              <a:rPr lang="en-US" dirty="0" err="1" smtClean="0"/>
              <a:t>XSmall</a:t>
            </a:r>
            <a:r>
              <a:rPr lang="en-US" dirty="0" smtClean="0"/>
              <a:t> THEN SET </a:t>
            </a:r>
            <a:r>
              <a:rPr lang="en-US" dirty="0" err="1" smtClean="0"/>
              <a:t>HeatKnob</a:t>
            </a:r>
            <a:r>
              <a:rPr lang="en-US" dirty="0" smtClean="0"/>
              <a:t> TO </a:t>
            </a:r>
            <a:r>
              <a:rPr lang="en-US" dirty="0" err="1" smtClean="0"/>
              <a:t>VeryLittle</a:t>
            </a:r>
            <a:endParaRPr lang="en-US" dirty="0" smtClean="0"/>
          </a:p>
          <a:p>
            <a:pPr marL="514350" indent="-514350" algn="just">
              <a:buFont typeface="+mj-lt"/>
              <a:buAutoNum type="arabicPeriod" startAt="6"/>
            </a:pPr>
            <a:r>
              <a:rPr lang="en-US" dirty="0" smtClean="0"/>
              <a:t>IF </a:t>
            </a:r>
            <a:r>
              <a:rPr lang="en-US" dirty="0" err="1" smtClean="0"/>
              <a:t>SenseTemp</a:t>
            </a:r>
            <a:r>
              <a:rPr lang="en-US" dirty="0" smtClean="0"/>
              <a:t> IS Medium AND </a:t>
            </a:r>
            <a:r>
              <a:rPr lang="en-US" dirty="0" err="1" smtClean="0"/>
              <a:t>SenseLevel</a:t>
            </a:r>
            <a:r>
              <a:rPr lang="en-US" dirty="0" smtClean="0"/>
              <a:t> IS small THEN SET </a:t>
            </a:r>
            <a:r>
              <a:rPr lang="en-US" dirty="0" err="1" smtClean="0"/>
              <a:t>HeatKnob</a:t>
            </a:r>
            <a:r>
              <a:rPr lang="en-US" dirty="0" smtClean="0"/>
              <a:t> TO </a:t>
            </a:r>
            <a:r>
              <a:rPr lang="en-US" dirty="0" err="1" smtClean="0"/>
              <a:t>VeryLittle</a:t>
            </a:r>
            <a:endParaRPr lang="en-US" dirty="0" smtClean="0"/>
          </a:p>
          <a:p>
            <a:pPr marL="514350" indent="-514350" algn="just">
              <a:buFont typeface="+mj-lt"/>
              <a:buAutoNum type="arabicPeriod" startAt="6"/>
            </a:pPr>
            <a:endParaRPr lang="en-US" dirty="0" smtClean="0"/>
          </a:p>
          <a:p>
            <a:pPr marL="514350" indent="-514350" algn="just">
              <a:buFont typeface="+mj-lt"/>
              <a:buAutoNum type="arabicPeriod" startAt="6"/>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33</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Creating IF-THEN Rules</a:t>
            </a:r>
            <a:endParaRPr lang="en-US" dirty="0"/>
          </a:p>
        </p:txBody>
      </p:sp>
      <p:sp>
        <p:nvSpPr>
          <p:cNvPr id="3" name="Content Placeholder 2"/>
          <p:cNvSpPr>
            <a:spLocks noGrp="1"/>
          </p:cNvSpPr>
          <p:nvPr>
            <p:ph idx="1"/>
          </p:nvPr>
        </p:nvSpPr>
        <p:spPr>
          <a:xfrm>
            <a:off x="457200" y="1600200"/>
            <a:ext cx="8229600" cy="4724399"/>
          </a:xfrm>
        </p:spPr>
        <p:txBody>
          <a:bodyPr>
            <a:normAutofit fontScale="70000" lnSpcReduction="20000"/>
          </a:bodyPr>
          <a:lstStyle/>
          <a:p>
            <a:pPr marL="514350" indent="-514350" algn="just">
              <a:buFont typeface="+mj-lt"/>
              <a:buAutoNum type="arabicPeriod" startAt="13"/>
            </a:pPr>
            <a:r>
              <a:rPr lang="en-US" dirty="0" smtClean="0"/>
              <a:t>IF </a:t>
            </a:r>
            <a:r>
              <a:rPr lang="en-US" dirty="0" err="1" smtClean="0"/>
              <a:t>SenseTemp</a:t>
            </a:r>
            <a:r>
              <a:rPr lang="en-US" dirty="0" smtClean="0"/>
              <a:t> IS Medium AND </a:t>
            </a:r>
            <a:r>
              <a:rPr lang="en-US" dirty="0" err="1" smtClean="0"/>
              <a:t>SenseLevel</a:t>
            </a:r>
            <a:r>
              <a:rPr lang="en-US" dirty="0" smtClean="0"/>
              <a:t> IS Medium THEN SET </a:t>
            </a:r>
            <a:r>
              <a:rPr lang="en-US" dirty="0" err="1" smtClean="0"/>
              <a:t>HeatKnob</a:t>
            </a:r>
            <a:r>
              <a:rPr lang="en-US" dirty="0" smtClean="0"/>
              <a:t> TO </a:t>
            </a:r>
            <a:r>
              <a:rPr lang="en-US" dirty="0" err="1" smtClean="0"/>
              <a:t>AGoodAmount</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Medium AND </a:t>
            </a:r>
            <a:r>
              <a:rPr lang="en-US" dirty="0" err="1" smtClean="0"/>
              <a:t>SenseLevel</a:t>
            </a:r>
            <a:r>
              <a:rPr lang="en-US" dirty="0" smtClean="0"/>
              <a:t> IS Large THEN SET </a:t>
            </a:r>
            <a:r>
              <a:rPr lang="en-US" dirty="0" err="1" smtClean="0"/>
              <a:t>HeatKnob</a:t>
            </a:r>
            <a:r>
              <a:rPr lang="en-US" dirty="0" smtClean="0"/>
              <a:t> TO </a:t>
            </a:r>
            <a:r>
              <a:rPr lang="en-US" dirty="0" err="1" smtClean="0"/>
              <a:t>ALot</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Medium AND </a:t>
            </a:r>
            <a:r>
              <a:rPr lang="en-US" dirty="0" err="1" smtClean="0"/>
              <a:t>SenseLevel</a:t>
            </a:r>
            <a:r>
              <a:rPr lang="en-US" dirty="0" smtClean="0"/>
              <a:t> IS </a:t>
            </a:r>
            <a:r>
              <a:rPr lang="en-US" dirty="0" err="1" smtClean="0"/>
              <a:t>XLarge</a:t>
            </a:r>
            <a:r>
              <a:rPr lang="en-US" dirty="0" smtClean="0"/>
              <a:t> THEN SET </a:t>
            </a:r>
            <a:r>
              <a:rPr lang="en-US" dirty="0" err="1" smtClean="0"/>
              <a:t>HeatKnob</a:t>
            </a:r>
            <a:r>
              <a:rPr lang="en-US" dirty="0" smtClean="0"/>
              <a:t> TO </a:t>
            </a:r>
            <a:r>
              <a:rPr lang="en-US" dirty="0" err="1" smtClean="0"/>
              <a:t>ALot</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Large AND </a:t>
            </a:r>
            <a:r>
              <a:rPr lang="en-US" dirty="0" err="1" smtClean="0"/>
              <a:t>SenseLevel</a:t>
            </a:r>
            <a:r>
              <a:rPr lang="en-US" dirty="0" smtClean="0"/>
              <a:t> IS small THEN SET </a:t>
            </a:r>
            <a:r>
              <a:rPr lang="en-US" dirty="0" err="1" smtClean="0"/>
              <a:t>HeatKnob</a:t>
            </a:r>
            <a:r>
              <a:rPr lang="en-US" dirty="0" smtClean="0"/>
              <a:t> TO </a:t>
            </a:r>
            <a:r>
              <a:rPr lang="en-US" dirty="0" err="1" smtClean="0"/>
              <a:t>VeryLittle</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Large AND </a:t>
            </a:r>
            <a:r>
              <a:rPr lang="en-US" dirty="0" err="1" smtClean="0"/>
              <a:t>SenseLevel</a:t>
            </a:r>
            <a:r>
              <a:rPr lang="en-US" dirty="0" smtClean="0"/>
              <a:t> IS Medium THEN SET </a:t>
            </a:r>
            <a:r>
              <a:rPr lang="en-US" dirty="0" err="1" smtClean="0"/>
              <a:t>HeatKnob</a:t>
            </a:r>
            <a:r>
              <a:rPr lang="en-US" dirty="0" smtClean="0"/>
              <a:t> TO </a:t>
            </a:r>
            <a:r>
              <a:rPr lang="en-US" dirty="0" err="1" smtClean="0"/>
              <a:t>VeryLittle</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Large AND </a:t>
            </a:r>
            <a:r>
              <a:rPr lang="en-US" dirty="0" err="1" smtClean="0"/>
              <a:t>SenseLevel</a:t>
            </a:r>
            <a:r>
              <a:rPr lang="en-US" dirty="0" smtClean="0"/>
              <a:t> IS Large THEN SET </a:t>
            </a:r>
            <a:r>
              <a:rPr lang="en-US" dirty="0" err="1" smtClean="0"/>
              <a:t>HeatKnob</a:t>
            </a:r>
            <a:r>
              <a:rPr lang="en-US" dirty="0" smtClean="0"/>
              <a:t> TO </a:t>
            </a:r>
            <a:r>
              <a:rPr lang="en-US" dirty="0" err="1" smtClean="0"/>
              <a:t>ALittle</a:t>
            </a:r>
            <a:endParaRPr lang="en-US" dirty="0" smtClean="0"/>
          </a:p>
          <a:p>
            <a:pPr marL="514350" indent="-514350" algn="just">
              <a:buFont typeface="+mj-lt"/>
              <a:buAutoNum type="arabicPeriod" startAt="13"/>
            </a:pPr>
            <a:r>
              <a:rPr lang="en-US" dirty="0" smtClean="0"/>
              <a:t>IF </a:t>
            </a:r>
            <a:r>
              <a:rPr lang="en-US" dirty="0" err="1" smtClean="0"/>
              <a:t>SenseTemp</a:t>
            </a:r>
            <a:r>
              <a:rPr lang="en-US" dirty="0" smtClean="0"/>
              <a:t> IS Large AND </a:t>
            </a:r>
            <a:r>
              <a:rPr lang="en-US" dirty="0" err="1" smtClean="0"/>
              <a:t>SenseLevel</a:t>
            </a:r>
            <a:r>
              <a:rPr lang="en-US" dirty="0" smtClean="0"/>
              <a:t> IS </a:t>
            </a:r>
            <a:r>
              <a:rPr lang="en-US" dirty="0" err="1" smtClean="0"/>
              <a:t>XLarge</a:t>
            </a:r>
            <a:r>
              <a:rPr lang="en-US" dirty="0" smtClean="0"/>
              <a:t> THEN SET </a:t>
            </a:r>
            <a:r>
              <a:rPr lang="en-US" dirty="0" err="1" smtClean="0"/>
              <a:t>HeatKnob</a:t>
            </a:r>
            <a:r>
              <a:rPr lang="en-US" dirty="0" smtClean="0"/>
              <a:t> TO </a:t>
            </a:r>
            <a:r>
              <a:rPr lang="en-US" dirty="0" err="1" smtClean="0"/>
              <a:t>AGoodAmount</a:t>
            </a:r>
            <a:endParaRPr lang="en-US" dirty="0" smtClean="0"/>
          </a:p>
          <a:p>
            <a:pPr marL="514350" indent="-514350" algn="just">
              <a:buFont typeface="+mj-lt"/>
              <a:buAutoNum type="arabicPeriod" startAt="13"/>
            </a:pPr>
            <a:endParaRPr lang="en-US" dirty="0" smtClean="0"/>
          </a:p>
          <a:p>
            <a:pPr marL="514350" indent="-514350" algn="just">
              <a:buFont typeface="+mj-lt"/>
              <a:buAutoNum type="arabicPeriod" startAt="13"/>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34</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 </a:t>
            </a:r>
            <a:r>
              <a:rPr lang="en-US" dirty="0" err="1" smtClean="0"/>
              <a:t>Defuzzify</a:t>
            </a:r>
            <a:r>
              <a:rPr lang="en-US" dirty="0" smtClean="0"/>
              <a:t> the Outputs</a:t>
            </a:r>
            <a:endParaRPr lang="en-US" dirty="0"/>
          </a:p>
        </p:txBody>
      </p:sp>
      <p:sp>
        <p:nvSpPr>
          <p:cNvPr id="3" name="Content Placeholder 2"/>
          <p:cNvSpPr>
            <a:spLocks noGrp="1"/>
          </p:cNvSpPr>
          <p:nvPr>
            <p:ph idx="1"/>
          </p:nvPr>
        </p:nvSpPr>
        <p:spPr>
          <a:xfrm>
            <a:off x="457200" y="1600200"/>
            <a:ext cx="8229600" cy="4724399"/>
          </a:xfrm>
        </p:spPr>
        <p:txBody>
          <a:bodyPr>
            <a:normAutofit/>
          </a:bodyPr>
          <a:lstStyle/>
          <a:p>
            <a:pPr algn="just">
              <a:buNone/>
            </a:pPr>
            <a:endParaRPr lang="en-US" dirty="0" smtClean="0"/>
          </a:p>
          <a:p>
            <a:pPr algn="just">
              <a:buNone/>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35</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6" name="Content Placeholder 2"/>
          <p:cNvSpPr txBox="1">
            <a:spLocks/>
          </p:cNvSpPr>
          <p:nvPr/>
        </p:nvSpPr>
        <p:spPr>
          <a:xfrm>
            <a:off x="609600" y="1524000"/>
            <a:ext cx="8229600" cy="4952999"/>
          </a:xfrm>
          <a:prstGeom prst="rect">
            <a:avLst/>
          </a:prstGeom>
        </p:spPr>
        <p:txBody>
          <a:bodyPr vert="horz" lIns="91440" tIns="45720" rIns="91440" bIns="45720" rtlCol="0">
            <a:normAutofit/>
          </a:bodyPr>
          <a:lstStyle/>
          <a:p>
            <a:pPr marL="514350" marR="0" lvl="0" indent="-514350" algn="just"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514350" marR="0" lvl="0" indent="-514350" algn="just" defTabSz="914400" rtl="0" eaLnBrk="1" fontAlgn="auto" latinLnBrk="0" hangingPunct="1">
              <a:lnSpc>
                <a:spcPct val="100000"/>
              </a:lnSpc>
              <a:spcBef>
                <a:spcPct val="20000"/>
              </a:spcBef>
              <a:spcAft>
                <a:spcPts val="0"/>
              </a:spcAft>
              <a:buClrTx/>
              <a:buSzTx/>
              <a:buFont typeface="+mj-lt"/>
              <a:buAutoNum type="arabicPeriod" startAt="13"/>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Rectangle 6"/>
          <p:cNvSpPr/>
          <p:nvPr/>
        </p:nvSpPr>
        <p:spPr>
          <a:xfrm>
            <a:off x="381000" y="1371600"/>
            <a:ext cx="8153400" cy="5262979"/>
          </a:xfrm>
          <a:prstGeom prst="rect">
            <a:avLst/>
          </a:prstGeom>
        </p:spPr>
        <p:txBody>
          <a:bodyPr wrap="square">
            <a:spAutoFit/>
          </a:bodyPr>
          <a:lstStyle/>
          <a:p>
            <a:pPr algn="just">
              <a:buFont typeface="Arial" pitchFamily="34" charset="0"/>
              <a:buChar char="•"/>
            </a:pPr>
            <a:r>
              <a:rPr lang="en-US" sz="2800" dirty="0" smtClean="0"/>
              <a:t>In order to control the </a:t>
            </a:r>
            <a:r>
              <a:rPr lang="en-US" sz="2800" dirty="0" err="1" smtClean="0"/>
              <a:t>HeatKnob</a:t>
            </a:r>
            <a:r>
              <a:rPr lang="en-US" sz="2800" dirty="0" smtClean="0"/>
              <a:t>, we need to obtain a crisp dial setting. </a:t>
            </a:r>
          </a:p>
          <a:p>
            <a:pPr algn="just">
              <a:buFont typeface="Arial" pitchFamily="34" charset="0"/>
              <a:buChar char="•"/>
            </a:pPr>
            <a:r>
              <a:rPr lang="en-US" sz="2800" dirty="0" smtClean="0"/>
              <a:t>So far, we have several of the IF–THEN rules of the fuzzy rule base firing at once, because the inputs have been </a:t>
            </a:r>
            <a:r>
              <a:rPr lang="en-US" sz="2800" dirty="0" err="1" smtClean="0"/>
              <a:t>fuzzified</a:t>
            </a:r>
            <a:r>
              <a:rPr lang="en-US" sz="2800" dirty="0" smtClean="0"/>
              <a:t>. </a:t>
            </a:r>
          </a:p>
          <a:p>
            <a:pPr algn="just">
              <a:buFont typeface="Arial" pitchFamily="34" charset="0"/>
              <a:buChar char="•"/>
            </a:pPr>
            <a:r>
              <a:rPr lang="en-US" sz="2800" dirty="0" smtClean="0"/>
              <a:t>How do we arrive at a single crisp output number ? </a:t>
            </a:r>
          </a:p>
          <a:p>
            <a:pPr algn="just">
              <a:buFont typeface="Arial" pitchFamily="34" charset="0"/>
              <a:buChar char="•"/>
            </a:pPr>
            <a:r>
              <a:rPr lang="en-US" sz="2800" dirty="0" smtClean="0"/>
              <a:t>There are actually several different strategies for this; we will consider two of the most common, the center of area (COA) or </a:t>
            </a:r>
            <a:r>
              <a:rPr lang="en-US" sz="2800" dirty="0" err="1" smtClean="0"/>
              <a:t>centroid</a:t>
            </a:r>
            <a:r>
              <a:rPr lang="en-US" sz="2800" dirty="0" smtClean="0"/>
              <a:t> method, and the fuzzy Or method. </a:t>
            </a:r>
          </a:p>
          <a:p>
            <a:pPr algn="just">
              <a:buFont typeface="Arial" pitchFamily="34" charset="0"/>
              <a:buChar char="•"/>
            </a:pPr>
            <a:r>
              <a:rPr lang="en-US" sz="2800" dirty="0" smtClean="0"/>
              <a:t>The easiest way to understand the process is with an example.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a:xfrm>
            <a:off x="457200" y="1600201"/>
            <a:ext cx="8229600" cy="1752600"/>
          </a:xfrm>
        </p:spPr>
        <p:txBody>
          <a:bodyPr>
            <a:normAutofit fontScale="77500" lnSpcReduction="20000"/>
          </a:bodyPr>
          <a:lstStyle/>
          <a:p>
            <a:pPr algn="just"/>
            <a:r>
              <a:rPr lang="en-US" dirty="0" smtClean="0"/>
              <a:t>Assume that at a particular point in time, </a:t>
            </a:r>
            <a:r>
              <a:rPr lang="en-US" dirty="0" err="1" smtClean="0"/>
              <a:t>LevelSense</a:t>
            </a:r>
            <a:r>
              <a:rPr lang="en-US" dirty="0" smtClean="0"/>
              <a:t> = 7.0 and </a:t>
            </a:r>
            <a:r>
              <a:rPr lang="en-US" dirty="0" err="1" smtClean="0"/>
              <a:t>TempSense</a:t>
            </a:r>
            <a:r>
              <a:rPr lang="en-US" dirty="0" smtClean="0"/>
              <a:t> = 65. </a:t>
            </a:r>
          </a:p>
          <a:p>
            <a:pPr algn="just"/>
            <a:r>
              <a:rPr lang="en-US" dirty="0" smtClean="0"/>
              <a:t>These are the crisp inputs directly from the sensors. With </a:t>
            </a:r>
            <a:r>
              <a:rPr lang="en-US" dirty="0" err="1" smtClean="0"/>
              <a:t>fuzzification</a:t>
            </a:r>
            <a:r>
              <a:rPr lang="en-US" dirty="0" smtClean="0"/>
              <a:t> , assume that you get the following fuzzy memberships:</a:t>
            </a:r>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36</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pic>
        <p:nvPicPr>
          <p:cNvPr id="8" name="Picture 2"/>
          <p:cNvPicPr>
            <a:picLocks noChangeAspect="1" noChangeArrowheads="1"/>
          </p:cNvPicPr>
          <p:nvPr/>
        </p:nvPicPr>
        <p:blipFill>
          <a:blip r:embed="rId2" cstate="print"/>
          <a:srcRect/>
          <a:stretch>
            <a:fillRect/>
          </a:stretch>
        </p:blipFill>
        <p:spPr bwMode="auto">
          <a:xfrm>
            <a:off x="609600" y="3505200"/>
            <a:ext cx="5257800"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447800"/>
            <a:ext cx="8229600" cy="4678363"/>
          </a:xfrm>
        </p:spPr>
        <p:txBody>
          <a:bodyPr>
            <a:normAutofit/>
          </a:bodyPr>
          <a:lstStyle/>
          <a:p>
            <a:pPr>
              <a:buNone/>
            </a:pPr>
            <a:r>
              <a:rPr lang="en-US" dirty="0" smtClean="0"/>
              <a:t>This results in four rules firing:</a:t>
            </a:r>
          </a:p>
          <a:p>
            <a:pPr algn="just">
              <a:buNone/>
            </a:pPr>
            <a:r>
              <a:rPr lang="en-US" sz="2400" b="1" dirty="0" smtClean="0"/>
              <a:t>1. </a:t>
            </a:r>
            <a:r>
              <a:rPr lang="en-US" sz="2400" b="1" dirty="0" err="1" smtClean="0"/>
              <a:t>TempSense</a:t>
            </a:r>
            <a:r>
              <a:rPr lang="en-US" sz="2400" b="1" dirty="0" smtClean="0"/>
              <a:t> = Medium (0.75) AND </a:t>
            </a:r>
            <a:r>
              <a:rPr lang="en-US" sz="2400" b="1" dirty="0" err="1" smtClean="0"/>
              <a:t>LevelSense</a:t>
            </a:r>
            <a:r>
              <a:rPr lang="en-US" sz="2400" b="1" dirty="0" smtClean="0"/>
              <a:t> = Medium (0.4)</a:t>
            </a:r>
          </a:p>
          <a:p>
            <a:pPr algn="just">
              <a:buNone/>
            </a:pPr>
            <a:r>
              <a:rPr lang="en-US" sz="2400" b="1" dirty="0" smtClean="0"/>
              <a:t>2. </a:t>
            </a:r>
            <a:r>
              <a:rPr lang="en-US" sz="2400" b="1" dirty="0" err="1" smtClean="0"/>
              <a:t>TempSense</a:t>
            </a:r>
            <a:r>
              <a:rPr lang="en-US" sz="2400" b="1" dirty="0" smtClean="0"/>
              <a:t> = Large (0.25) AND </a:t>
            </a:r>
            <a:r>
              <a:rPr lang="en-US" sz="2400" b="1" dirty="0" err="1" smtClean="0"/>
              <a:t>LevelSense</a:t>
            </a:r>
            <a:r>
              <a:rPr lang="en-US" sz="2400" b="1" dirty="0" smtClean="0"/>
              <a:t> = Medium (0.4)</a:t>
            </a:r>
          </a:p>
          <a:p>
            <a:pPr algn="just">
              <a:buNone/>
            </a:pPr>
            <a:r>
              <a:rPr lang="en-US" sz="2400" b="1" dirty="0" smtClean="0"/>
              <a:t>3. </a:t>
            </a:r>
            <a:r>
              <a:rPr lang="en-US" sz="2400" b="1" dirty="0" err="1" smtClean="0"/>
              <a:t>TempSense</a:t>
            </a:r>
            <a:r>
              <a:rPr lang="en-US" sz="2400" b="1" dirty="0" smtClean="0"/>
              <a:t> = Medium (0.75) AND </a:t>
            </a:r>
            <a:r>
              <a:rPr lang="en-US" sz="2400" b="1" dirty="0" err="1" smtClean="0"/>
              <a:t>LevelSense</a:t>
            </a:r>
            <a:r>
              <a:rPr lang="en-US" sz="2400" b="1" dirty="0" smtClean="0"/>
              <a:t> = Large (0.6)</a:t>
            </a:r>
          </a:p>
          <a:p>
            <a:pPr algn="just">
              <a:buNone/>
            </a:pPr>
            <a:r>
              <a:rPr lang="en-US" sz="2400" b="1" dirty="0" smtClean="0"/>
              <a:t>4. </a:t>
            </a:r>
            <a:r>
              <a:rPr lang="en-US" sz="2400" b="1" dirty="0" err="1" smtClean="0"/>
              <a:t>TempSense</a:t>
            </a:r>
            <a:r>
              <a:rPr lang="en-US" sz="2400" b="1" dirty="0" smtClean="0"/>
              <a:t> = Large (0.25) AND </a:t>
            </a:r>
            <a:r>
              <a:rPr lang="en-US" sz="2400" b="1" dirty="0" err="1" smtClean="0"/>
              <a:t>LevelSense</a:t>
            </a:r>
            <a:r>
              <a:rPr lang="en-US" sz="2400" b="1" dirty="0" smtClean="0"/>
              <a:t> = Large (0.6)</a:t>
            </a:r>
          </a:p>
          <a:p>
            <a:r>
              <a:rPr lang="en-US" sz="2400" dirty="0" smtClean="0"/>
              <a:t>First you must determine, for each of the AND clauses in the IF–THEN rules, what the output should be. </a:t>
            </a:r>
          </a:p>
          <a:p>
            <a:r>
              <a:rPr lang="en-US" sz="2400" dirty="0" smtClean="0"/>
              <a:t>This is done by the conjunction or minimum operator. So for each of these rules you have the following firing strengths:</a:t>
            </a:r>
          </a:p>
          <a:p>
            <a:pPr algn="just"/>
            <a:endParaRPr lang="en-US" sz="24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37</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62500" lnSpcReduction="20000"/>
          </a:bodyPr>
          <a:lstStyle/>
          <a:p>
            <a:pPr>
              <a:buNone/>
            </a:pPr>
            <a:r>
              <a:rPr lang="en-US" b="1" dirty="0" smtClean="0"/>
              <a:t>1.</a:t>
            </a:r>
            <a:r>
              <a:rPr lang="en-US" dirty="0" smtClean="0"/>
              <a:t> </a:t>
            </a:r>
            <a:r>
              <a:rPr lang="en-US" b="1" dirty="0" smtClean="0"/>
              <a:t>(0.75) ^ (0.4) = 0.4</a:t>
            </a:r>
          </a:p>
          <a:p>
            <a:pPr>
              <a:buNone/>
            </a:pPr>
            <a:r>
              <a:rPr lang="en-US" b="1" dirty="0" smtClean="0"/>
              <a:t>2. (0.25) ^ (0.4) = 0.25</a:t>
            </a:r>
          </a:p>
          <a:p>
            <a:pPr>
              <a:buNone/>
            </a:pPr>
            <a:r>
              <a:rPr lang="en-US" b="1" dirty="0" smtClean="0"/>
              <a:t>3. (0.75) ^ (0.6) = 0.6</a:t>
            </a:r>
          </a:p>
          <a:p>
            <a:pPr>
              <a:buNone/>
            </a:pPr>
            <a:r>
              <a:rPr lang="en-US" b="1" dirty="0" smtClean="0"/>
              <a:t>4. (0.25) ^ (0.6) = 0.25</a:t>
            </a:r>
          </a:p>
          <a:p>
            <a:pPr>
              <a:buNone/>
            </a:pPr>
            <a:endParaRPr lang="en-US" b="1" dirty="0" smtClean="0"/>
          </a:p>
          <a:p>
            <a:pPr>
              <a:buNone/>
            </a:pPr>
            <a:r>
              <a:rPr lang="en-US" dirty="0" smtClean="0"/>
              <a:t>    By using the fuzzy rule base and the strengths assigned previously, we find the rules recommend the following output values (with strengths) for </a:t>
            </a:r>
            <a:r>
              <a:rPr lang="en-US" dirty="0" err="1" smtClean="0"/>
              <a:t>HeatKnob</a:t>
            </a:r>
            <a:r>
              <a:rPr lang="en-US" dirty="0" smtClean="0"/>
              <a:t>:</a:t>
            </a:r>
          </a:p>
          <a:p>
            <a:pPr>
              <a:buNone/>
            </a:pPr>
            <a:endParaRPr lang="en-US" dirty="0" smtClean="0"/>
          </a:p>
          <a:p>
            <a:pPr>
              <a:buNone/>
            </a:pPr>
            <a:r>
              <a:rPr lang="en-US" b="1" dirty="0" smtClean="0"/>
              <a:t>1. </a:t>
            </a:r>
            <a:r>
              <a:rPr lang="en-US" b="1" dirty="0" err="1" smtClean="0"/>
              <a:t>AGoodAmount</a:t>
            </a:r>
            <a:r>
              <a:rPr lang="en-US" b="1" dirty="0" smtClean="0"/>
              <a:t> (0.4)</a:t>
            </a:r>
          </a:p>
          <a:p>
            <a:pPr>
              <a:buNone/>
            </a:pPr>
            <a:r>
              <a:rPr lang="en-US" b="1" dirty="0" smtClean="0"/>
              <a:t>2. </a:t>
            </a:r>
            <a:r>
              <a:rPr lang="en-US" b="1" dirty="0" err="1" smtClean="0"/>
              <a:t>VeryLittle</a:t>
            </a:r>
            <a:r>
              <a:rPr lang="en-US" b="1" dirty="0" smtClean="0"/>
              <a:t> (0.25)</a:t>
            </a:r>
          </a:p>
          <a:p>
            <a:pPr>
              <a:buNone/>
            </a:pPr>
            <a:r>
              <a:rPr lang="en-US" b="1" dirty="0" smtClean="0"/>
              <a:t>3. </a:t>
            </a:r>
            <a:r>
              <a:rPr lang="en-US" b="1" dirty="0" err="1" smtClean="0"/>
              <a:t>ALot</a:t>
            </a:r>
            <a:r>
              <a:rPr lang="en-US" b="1" dirty="0" smtClean="0"/>
              <a:t> (0.6)</a:t>
            </a:r>
          </a:p>
          <a:p>
            <a:pPr>
              <a:buNone/>
            </a:pPr>
            <a:r>
              <a:rPr lang="en-US" b="1" dirty="0" smtClean="0"/>
              <a:t>4. </a:t>
            </a:r>
            <a:r>
              <a:rPr lang="en-US" b="1" dirty="0" err="1" smtClean="0"/>
              <a:t>ALittle</a:t>
            </a:r>
            <a:r>
              <a:rPr lang="en-US" b="1" dirty="0" smtClean="0"/>
              <a:t> (0.25)</a:t>
            </a:r>
          </a:p>
          <a:p>
            <a:pPr>
              <a:buNone/>
            </a:pPr>
            <a:r>
              <a:rPr lang="en-US" b="1" dirty="0" smtClean="0"/>
              <a:t> </a:t>
            </a:r>
          </a:p>
        </p:txBody>
      </p:sp>
      <p:sp>
        <p:nvSpPr>
          <p:cNvPr id="4" name="Slide Number Placeholder 3"/>
          <p:cNvSpPr>
            <a:spLocks noGrp="1"/>
          </p:cNvSpPr>
          <p:nvPr>
            <p:ph type="sldNum" sz="quarter" idx="12"/>
          </p:nvPr>
        </p:nvSpPr>
        <p:spPr/>
        <p:txBody>
          <a:bodyPr/>
          <a:lstStyle/>
          <a:p>
            <a:fld id="{BE2BAB19-9B7A-4E2F-AEB0-A403F504F423}" type="slidenum">
              <a:rPr lang="en-US" smtClean="0"/>
              <a:pPr/>
              <a:t>38</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1447800"/>
            <a:ext cx="8229600" cy="4800600"/>
          </a:xfrm>
        </p:spPr>
        <p:txBody>
          <a:bodyPr>
            <a:normAutofit fontScale="92500"/>
          </a:bodyPr>
          <a:lstStyle/>
          <a:p>
            <a:pPr algn="just"/>
            <a:r>
              <a:rPr lang="en-US" dirty="0" smtClean="0"/>
              <a:t>Now we must combine the recommendations to arrive at a single crisp value. </a:t>
            </a:r>
          </a:p>
          <a:p>
            <a:pPr algn="just"/>
            <a:r>
              <a:rPr lang="en-US" dirty="0" smtClean="0"/>
              <a:t>Here we use a </a:t>
            </a:r>
            <a:r>
              <a:rPr lang="en-US" i="1" dirty="0" smtClean="0"/>
              <a:t>disjunction or maximum </a:t>
            </a:r>
            <a:r>
              <a:rPr lang="en-US" dirty="0" smtClean="0"/>
              <a:t>operator to combine the values. </a:t>
            </a:r>
          </a:p>
          <a:p>
            <a:pPr algn="just"/>
            <a:r>
              <a:rPr lang="en-US" dirty="0" smtClean="0"/>
              <a:t>We obtain the following:</a:t>
            </a:r>
          </a:p>
          <a:p>
            <a:pPr algn="just"/>
            <a:r>
              <a:rPr lang="en-US" dirty="0" smtClean="0"/>
              <a:t>(0.4) </a:t>
            </a:r>
            <a:r>
              <a:rPr lang="en-GB" b="1" dirty="0" smtClean="0">
                <a:solidFill>
                  <a:schemeClr val="folHlink"/>
                </a:solidFill>
                <a:sym typeface="Symbol" pitchFamily="18" charset="2"/>
              </a:rPr>
              <a:t></a:t>
            </a:r>
            <a:r>
              <a:rPr lang="en-US" dirty="0" smtClean="0"/>
              <a:t> (0.25) </a:t>
            </a:r>
            <a:r>
              <a:rPr lang="en-GB" b="1" dirty="0" smtClean="0">
                <a:solidFill>
                  <a:schemeClr val="folHlink"/>
                </a:solidFill>
                <a:sym typeface="Symbol" pitchFamily="18" charset="2"/>
              </a:rPr>
              <a:t></a:t>
            </a:r>
            <a:r>
              <a:rPr lang="en-US" dirty="0" smtClean="0"/>
              <a:t> (0.6) </a:t>
            </a:r>
            <a:r>
              <a:rPr lang="en-GB" b="1" dirty="0" smtClean="0">
                <a:solidFill>
                  <a:schemeClr val="folHlink"/>
                </a:solidFill>
                <a:sym typeface="Symbol" pitchFamily="18" charset="2"/>
              </a:rPr>
              <a:t></a:t>
            </a:r>
            <a:r>
              <a:rPr lang="en-US" dirty="0" smtClean="0"/>
              <a:t>(0.25) = 0.6</a:t>
            </a:r>
          </a:p>
          <a:p>
            <a:pPr algn="just"/>
            <a:r>
              <a:rPr lang="en-US" dirty="0" smtClean="0"/>
              <a:t>The crisp output value for </a:t>
            </a:r>
            <a:r>
              <a:rPr lang="en-US" dirty="0" err="1" smtClean="0"/>
              <a:t>HeatKnob</a:t>
            </a:r>
            <a:r>
              <a:rPr lang="en-US" dirty="0" smtClean="0"/>
              <a:t> would then be this membership value multiplied by the range of the output variable, or (0.6) (10-0) = 6.0.</a:t>
            </a:r>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39</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Fuzzy Systems</a:t>
            </a:r>
            <a:endParaRPr lang="en-US" sz="4000" b="1" dirty="0"/>
          </a:p>
        </p:txBody>
      </p:sp>
      <p:sp>
        <p:nvSpPr>
          <p:cNvPr id="3" name="Content Placeholder 2"/>
          <p:cNvSpPr>
            <a:spLocks noGrp="1"/>
          </p:cNvSpPr>
          <p:nvPr>
            <p:ph idx="1"/>
          </p:nvPr>
        </p:nvSpPr>
        <p:spPr/>
        <p:txBody>
          <a:bodyPr/>
          <a:lstStyle/>
          <a:p>
            <a:pPr algn="just"/>
            <a:r>
              <a:rPr lang="en-US" dirty="0" smtClean="0"/>
              <a:t>A system becomes a fuzzy system when its operations are entirely or partially governed by fuzzy logic or are based on fuzzy sets. </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4</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Advantages of Fuzzy Logic Controllers</a:t>
            </a:r>
            <a:endParaRPr lang="en-US" b="1" dirty="0"/>
          </a:p>
        </p:txBody>
      </p:sp>
      <p:sp>
        <p:nvSpPr>
          <p:cNvPr id="3" name="Content Placeholder 2"/>
          <p:cNvSpPr>
            <a:spLocks noGrp="1"/>
          </p:cNvSpPr>
          <p:nvPr>
            <p:ph idx="1"/>
          </p:nvPr>
        </p:nvSpPr>
        <p:spPr/>
        <p:txBody>
          <a:bodyPr>
            <a:normAutofit fontScale="92500" lnSpcReduction="20000"/>
          </a:bodyPr>
          <a:lstStyle/>
          <a:p>
            <a:pPr algn="just"/>
            <a:r>
              <a:rPr lang="en-US" sz="2800" dirty="0" smtClean="0"/>
              <a:t>Relates input to output in linguistic terms, easily understood</a:t>
            </a:r>
          </a:p>
          <a:p>
            <a:pPr algn="just"/>
            <a:r>
              <a:rPr lang="en-US" sz="2800" dirty="0" smtClean="0"/>
              <a:t>Allows for rapid prototyping because the system designer doesn’t need to know everything about the system before starting</a:t>
            </a:r>
          </a:p>
          <a:p>
            <a:pPr algn="just"/>
            <a:r>
              <a:rPr lang="en-US" sz="2800" dirty="0" smtClean="0"/>
              <a:t>Cheaper because they are easier to design</a:t>
            </a:r>
          </a:p>
          <a:p>
            <a:pPr algn="just"/>
            <a:r>
              <a:rPr lang="en-US" sz="2800" dirty="0" smtClean="0"/>
              <a:t>Increased  robustness</a:t>
            </a:r>
          </a:p>
          <a:p>
            <a:pPr algn="just"/>
            <a:r>
              <a:rPr lang="en-US" sz="2800" dirty="0" smtClean="0"/>
              <a:t>Simplify knowledge acquisition and representation</a:t>
            </a:r>
          </a:p>
          <a:p>
            <a:pPr algn="just"/>
            <a:r>
              <a:rPr lang="en-US" sz="2800" dirty="0" smtClean="0"/>
              <a:t>A few rules encompass great complexity</a:t>
            </a:r>
          </a:p>
          <a:p>
            <a:pPr algn="just"/>
            <a:r>
              <a:rPr lang="en-US" sz="2800" dirty="0" smtClean="0"/>
              <a:t>Can achieve less overshoot and oscillation</a:t>
            </a:r>
          </a:p>
          <a:p>
            <a:pPr algn="just"/>
            <a:r>
              <a:rPr lang="en-US" sz="2800" dirty="0" smtClean="0"/>
              <a:t>Can achieve steady state in a shorter time interval</a:t>
            </a:r>
          </a:p>
          <a:p>
            <a:pPr algn="just"/>
            <a:endParaRPr lang="en-US" sz="28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40</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Disadvantages of Fuzzy Logic Controllers</a:t>
            </a:r>
            <a:endParaRPr lang="en-US" sz="3600" b="1" dirty="0"/>
          </a:p>
        </p:txBody>
      </p:sp>
      <p:sp>
        <p:nvSpPr>
          <p:cNvPr id="3" name="Content Placeholder 2"/>
          <p:cNvSpPr>
            <a:spLocks noGrp="1"/>
          </p:cNvSpPr>
          <p:nvPr>
            <p:ph idx="1"/>
          </p:nvPr>
        </p:nvSpPr>
        <p:spPr/>
        <p:txBody>
          <a:bodyPr>
            <a:normAutofit/>
          </a:bodyPr>
          <a:lstStyle/>
          <a:p>
            <a:pPr algn="just"/>
            <a:r>
              <a:rPr lang="en-US" sz="2800" dirty="0" smtClean="0"/>
              <a:t>Hard to develop a model from a fuzzy system</a:t>
            </a:r>
          </a:p>
          <a:p>
            <a:pPr algn="just"/>
            <a:r>
              <a:rPr lang="en-US" sz="2800" dirty="0" smtClean="0"/>
              <a:t>Require more fine tuning and simulation before operational</a:t>
            </a:r>
          </a:p>
          <a:p>
            <a:pPr algn="just"/>
            <a:r>
              <a:rPr lang="en-US" sz="2800" dirty="0" smtClean="0"/>
              <a:t>Have a stigma associated with the word fuzzy; engineers and most other people are used to crispness and shy away from fuzzy control and fuzzy decision making  </a:t>
            </a:r>
            <a:endParaRPr lang="en-US" sz="28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41</a:t>
            </a:fld>
            <a:endParaRPr lang="en-US"/>
          </a:p>
        </p:txBody>
      </p:sp>
      <p:sp>
        <p:nvSpPr>
          <p:cNvPr id="6"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TW" b="1" dirty="0" smtClean="0"/>
              <a:t>Linguistic Variables</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42</a:t>
            </a:fld>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0" y="381000"/>
            <a:ext cx="7962900" cy="808038"/>
          </a:xfrm>
          <a:noFill/>
          <a:ln/>
        </p:spPr>
        <p:txBody>
          <a:bodyPr>
            <a:normAutofit/>
          </a:bodyPr>
          <a:lstStyle/>
          <a:p>
            <a:r>
              <a:rPr lang="en-US" altLang="zh-TW" sz="4000" b="1" dirty="0"/>
              <a:t>Linguistic Variables</a:t>
            </a:r>
          </a:p>
        </p:txBody>
      </p:sp>
      <p:sp>
        <p:nvSpPr>
          <p:cNvPr id="16387" name="Rectangle 3"/>
          <p:cNvSpPr>
            <a:spLocks noGrp="1" noChangeArrowheads="1"/>
          </p:cNvSpPr>
          <p:nvPr>
            <p:ph type="body" idx="1"/>
          </p:nvPr>
        </p:nvSpPr>
        <p:spPr>
          <a:xfrm>
            <a:off x="228600" y="1447800"/>
            <a:ext cx="8496300" cy="5105400"/>
          </a:xfrm>
          <a:noFill/>
          <a:ln/>
        </p:spPr>
        <p:txBody>
          <a:bodyPr>
            <a:noAutofit/>
          </a:bodyPr>
          <a:lstStyle/>
          <a:p>
            <a:r>
              <a:rPr lang="en-US" sz="2800" dirty="0" smtClean="0"/>
              <a:t>A </a:t>
            </a:r>
            <a:r>
              <a:rPr lang="en-US" sz="2800" b="1" dirty="0" smtClean="0"/>
              <a:t>variable</a:t>
            </a:r>
            <a:r>
              <a:rPr lang="en-US" sz="2800" dirty="0" smtClean="0"/>
              <a:t> is a symbolic name given to some known or unknown quantity or information.</a:t>
            </a:r>
            <a:endParaRPr lang="en-US" altLang="zh-TW" sz="2800" dirty="0" smtClean="0"/>
          </a:p>
          <a:p>
            <a:r>
              <a:rPr lang="en-US" altLang="zh-TW" sz="2800" dirty="0" smtClean="0"/>
              <a:t>A </a:t>
            </a:r>
            <a:r>
              <a:rPr lang="en-US" altLang="zh-TW" sz="2800" dirty="0"/>
              <a:t>numerical variables takes numerical values</a:t>
            </a:r>
            <a:r>
              <a:rPr lang="en-US" altLang="zh-TW" sz="2800" dirty="0" smtClean="0"/>
              <a:t>: </a:t>
            </a:r>
            <a:r>
              <a:rPr lang="en-US" altLang="zh-TW" sz="2800" i="1" dirty="0" smtClean="0"/>
              <a:t> </a:t>
            </a:r>
            <a:r>
              <a:rPr lang="en-US" altLang="zh-TW" sz="2800" i="1" dirty="0"/>
              <a:t>Age = 65</a:t>
            </a:r>
          </a:p>
          <a:p>
            <a:r>
              <a:rPr lang="en-US" altLang="zh-TW" sz="2800" dirty="0"/>
              <a:t>A linguistic variables takes linguistic values</a:t>
            </a:r>
            <a:r>
              <a:rPr lang="en-US" altLang="zh-TW" sz="2800" dirty="0" smtClean="0"/>
              <a:t>:  </a:t>
            </a:r>
            <a:r>
              <a:rPr lang="en-US" altLang="zh-TW" sz="2800" i="1" dirty="0"/>
              <a:t>Age is old</a:t>
            </a:r>
            <a:endParaRPr lang="en-US" altLang="zh-TW" sz="2800" dirty="0"/>
          </a:p>
          <a:p>
            <a:r>
              <a:rPr lang="en-US" altLang="zh-TW" sz="2800" dirty="0"/>
              <a:t>A linguistic values is a fuzzy set.</a:t>
            </a:r>
          </a:p>
          <a:p>
            <a:r>
              <a:rPr lang="en-US" altLang="zh-TW" sz="2800" dirty="0"/>
              <a:t>All linguistic values form a term set:</a:t>
            </a:r>
          </a:p>
          <a:p>
            <a:pPr lvl="1">
              <a:buFontTx/>
              <a:buNone/>
            </a:pPr>
            <a:r>
              <a:rPr lang="en-US" altLang="zh-TW" dirty="0"/>
              <a:t>T(age) = {young, not young, very young, ...</a:t>
            </a:r>
          </a:p>
          <a:p>
            <a:pPr lvl="1">
              <a:buFontTx/>
              <a:buNone/>
            </a:pPr>
            <a:r>
              <a:rPr lang="en-US" altLang="zh-TW" dirty="0"/>
              <a:t>                middle aged, not middle aged, ...</a:t>
            </a:r>
          </a:p>
          <a:p>
            <a:pPr lvl="1">
              <a:buFontTx/>
              <a:buNone/>
            </a:pPr>
            <a:r>
              <a:rPr lang="en-US" altLang="zh-TW" dirty="0"/>
              <a:t>                old, not old, very old, more or less old, ...</a:t>
            </a:r>
          </a:p>
          <a:p>
            <a:pPr lvl="1">
              <a:buFontTx/>
              <a:buNone/>
            </a:pPr>
            <a:r>
              <a:rPr lang="en-US" altLang="zh-TW" dirty="0"/>
              <a:t>                not very </a:t>
            </a:r>
            <a:r>
              <a:rPr lang="en-US" altLang="zh-TW" dirty="0" smtClean="0"/>
              <a:t>young </a:t>
            </a:r>
            <a:r>
              <a:rPr lang="en-US" altLang="zh-TW" dirty="0"/>
              <a:t>and not very old, ...} </a:t>
            </a:r>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6" name="Slide Number Placeholder 5"/>
          <p:cNvSpPr>
            <a:spLocks noGrp="1"/>
          </p:cNvSpPr>
          <p:nvPr>
            <p:ph type="sldNum" sz="quarter" idx="12"/>
          </p:nvPr>
        </p:nvSpPr>
        <p:spPr/>
        <p:txBody>
          <a:bodyPr/>
          <a:lstStyle/>
          <a:p>
            <a:fld id="{BE2BAB19-9B7A-4E2F-AEB0-A403F504F423}" type="slidenum">
              <a:rPr lang="en-US" smtClean="0"/>
              <a:pPr/>
              <a:t>43</a:t>
            </a:fld>
            <a:endParaRPr lang="en-US"/>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2"/>
          <p:cNvSpPr>
            <a:spLocks noGrp="1" noChangeArrowheads="1"/>
          </p:cNvSpPr>
          <p:nvPr>
            <p:ph type="title"/>
          </p:nvPr>
        </p:nvSpPr>
        <p:spPr/>
        <p:txBody>
          <a:bodyPr>
            <a:normAutofit/>
          </a:bodyPr>
          <a:lstStyle/>
          <a:p>
            <a:r>
              <a:rPr lang="en-US" altLang="zh-TW" sz="4000" b="1" dirty="0"/>
              <a:t>Linguistic Variables</a:t>
            </a:r>
          </a:p>
        </p:txBody>
      </p:sp>
      <p:sp>
        <p:nvSpPr>
          <p:cNvPr id="112643" name="Rectangle 3"/>
          <p:cNvSpPr>
            <a:spLocks noGrp="1" noChangeArrowheads="1"/>
          </p:cNvSpPr>
          <p:nvPr>
            <p:ph type="body" idx="1"/>
          </p:nvPr>
        </p:nvSpPr>
        <p:spPr/>
        <p:txBody>
          <a:bodyPr>
            <a:noAutofit/>
          </a:bodyPr>
          <a:lstStyle/>
          <a:p>
            <a:pPr algn="just"/>
            <a:r>
              <a:rPr lang="en-US" altLang="zh-TW" sz="2800" dirty="0">
                <a:latin typeface="Times New Roman" pitchFamily="18" charset="0"/>
                <a:cs typeface="Times New Roman" pitchFamily="18" charset="0"/>
              </a:rPr>
              <a:t>Linguistic variable is “a variable whose values are words or sentences in a natural or artificial language”. </a:t>
            </a:r>
            <a:endParaRPr lang="en-US" altLang="zh-TW" sz="2800" dirty="0" smtClean="0">
              <a:latin typeface="Times New Roman" pitchFamily="18" charset="0"/>
              <a:cs typeface="Times New Roman" pitchFamily="18" charset="0"/>
            </a:endParaRPr>
          </a:p>
          <a:p>
            <a:pPr algn="just"/>
            <a:r>
              <a:rPr lang="en-US" sz="2800" dirty="0" smtClean="0">
                <a:latin typeface="Times New Roman" pitchFamily="18" charset="0"/>
                <a:cs typeface="Times New Roman" pitchFamily="18" charset="0"/>
              </a:rPr>
              <a:t>For example, the values of the fuzzy variable </a:t>
            </a:r>
            <a:r>
              <a:rPr lang="en-US" sz="2800" b="1" dirty="0" smtClean="0">
                <a:latin typeface="Times New Roman" pitchFamily="18" charset="0"/>
                <a:cs typeface="Times New Roman" pitchFamily="18" charset="0"/>
              </a:rPr>
              <a:t>height</a:t>
            </a:r>
            <a:r>
              <a:rPr lang="en-US" sz="2800" dirty="0" smtClean="0">
                <a:latin typeface="Times New Roman" pitchFamily="18" charset="0"/>
                <a:cs typeface="Times New Roman" pitchFamily="18" charset="0"/>
              </a:rPr>
              <a:t> could be tall, very tall, very </a:t>
            </a:r>
            <a:r>
              <a:rPr lang="en-US" sz="2800" dirty="0" err="1" smtClean="0">
                <a:latin typeface="Times New Roman" pitchFamily="18" charset="0"/>
                <a:cs typeface="Times New Roman" pitchFamily="18" charset="0"/>
              </a:rPr>
              <a:t>very</a:t>
            </a:r>
            <a:r>
              <a:rPr lang="en-US" sz="2800" dirty="0" smtClean="0">
                <a:latin typeface="Times New Roman" pitchFamily="18" charset="0"/>
                <a:cs typeface="Times New Roman" pitchFamily="18" charset="0"/>
              </a:rPr>
              <a:t> tall, somewhat tall, not very tall, tall but not very tall, quite tall, more or less tall.</a:t>
            </a:r>
          </a:p>
          <a:p>
            <a:pPr algn="just"/>
            <a:r>
              <a:rPr lang="en-US" altLang="zh-TW" sz="2800" dirty="0" smtClean="0">
                <a:latin typeface="Times New Roman" pitchFamily="18" charset="0"/>
                <a:cs typeface="Times New Roman" pitchFamily="18" charset="0"/>
              </a:rPr>
              <a:t>Each </a:t>
            </a:r>
            <a:r>
              <a:rPr lang="en-US" altLang="zh-TW" sz="2800" dirty="0">
                <a:latin typeface="Times New Roman" pitchFamily="18" charset="0"/>
                <a:cs typeface="Times New Roman" pitchFamily="18" charset="0"/>
              </a:rPr>
              <a:t>linguistic variable may be assigned one or more linguistic values, which are in turn connected to a numeric value through the mechanism of membership functions</a:t>
            </a:r>
            <a:r>
              <a:rPr lang="en-US" altLang="zh-TW" dirty="0">
                <a:latin typeface="Times New Roman" pitchFamily="18" charset="0"/>
                <a:cs typeface="Times New Roman" pitchFamily="18" charset="0"/>
              </a:rPr>
              <a:t>.</a:t>
            </a:r>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6" name="Slide Number Placeholder 5"/>
          <p:cNvSpPr>
            <a:spLocks noGrp="1"/>
          </p:cNvSpPr>
          <p:nvPr>
            <p:ph type="sldNum" sz="quarter" idx="12"/>
          </p:nvPr>
        </p:nvSpPr>
        <p:spPr/>
        <p:txBody>
          <a:bodyPr/>
          <a:lstStyle/>
          <a:p>
            <a:fld id="{BE2BAB19-9B7A-4E2F-AEB0-A403F504F423}" type="slidenum">
              <a:rPr lang="en-US" smtClean="0"/>
              <a:pPr/>
              <a:t>44</a:t>
            </a:fld>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rrowheads="1"/>
          </p:cNvSpPr>
          <p:nvPr>
            <p:ph type="title"/>
          </p:nvPr>
        </p:nvSpPr>
        <p:spPr/>
        <p:txBody>
          <a:bodyPr>
            <a:normAutofit/>
          </a:bodyPr>
          <a:lstStyle/>
          <a:p>
            <a:pPr eaLnBrk="1" hangingPunct="1">
              <a:defRPr/>
            </a:pPr>
            <a:r>
              <a:rPr lang="en-GB" sz="4000" b="1" dirty="0" smtClean="0"/>
              <a:t>Linguistic Variables</a:t>
            </a:r>
          </a:p>
        </p:txBody>
      </p:sp>
      <p:sp>
        <p:nvSpPr>
          <p:cNvPr id="278531" name="Rectangle 3"/>
          <p:cNvSpPr>
            <a:spLocks noGrp="1" noChangeArrowheads="1"/>
          </p:cNvSpPr>
          <p:nvPr>
            <p:ph type="body" idx="1"/>
          </p:nvPr>
        </p:nvSpPr>
        <p:spPr/>
        <p:txBody>
          <a:bodyPr>
            <a:normAutofit/>
          </a:bodyPr>
          <a:lstStyle/>
          <a:p>
            <a:pPr eaLnBrk="1" hangingPunct="1">
              <a:defRPr/>
            </a:pPr>
            <a:r>
              <a:rPr lang="en-GB" sz="2000" dirty="0" smtClean="0"/>
              <a:t>In fuzzy expert systems, </a:t>
            </a:r>
            <a:r>
              <a:rPr lang="en-GB" sz="2000" b="1" dirty="0" smtClean="0"/>
              <a:t>linguistic variables are used in fuzzy rules</a:t>
            </a:r>
            <a:r>
              <a:rPr lang="en-GB" sz="2000" dirty="0" smtClean="0"/>
              <a:t>.  For example:</a:t>
            </a:r>
          </a:p>
          <a:p>
            <a:pPr eaLnBrk="1" hangingPunct="1">
              <a:buFont typeface="Wingdings" pitchFamily="2" charset="2"/>
              <a:buNone/>
              <a:defRPr/>
            </a:pPr>
            <a:r>
              <a:rPr lang="en-GB" sz="2000" dirty="0" smtClean="0"/>
              <a:t>		IF	wind			is strong</a:t>
            </a:r>
          </a:p>
          <a:p>
            <a:pPr eaLnBrk="1" hangingPunct="1">
              <a:buFont typeface="Wingdings" pitchFamily="2" charset="2"/>
              <a:buNone/>
              <a:defRPr/>
            </a:pPr>
            <a:r>
              <a:rPr lang="en-GB" sz="2000" dirty="0" smtClean="0"/>
              <a:t>		THEN	sailing			is good</a:t>
            </a:r>
          </a:p>
          <a:p>
            <a:pPr eaLnBrk="1" hangingPunct="1">
              <a:spcBef>
                <a:spcPct val="0"/>
              </a:spcBef>
              <a:buFont typeface="Wingdings" pitchFamily="2" charset="2"/>
              <a:buNone/>
              <a:defRPr/>
            </a:pPr>
            <a:endParaRPr lang="en-GB" sz="2000" dirty="0" smtClean="0"/>
          </a:p>
          <a:p>
            <a:pPr eaLnBrk="1" hangingPunct="1">
              <a:buFont typeface="Wingdings" pitchFamily="2" charset="2"/>
              <a:buNone/>
              <a:defRPr/>
            </a:pPr>
            <a:r>
              <a:rPr lang="en-GB" sz="2000" dirty="0" smtClean="0"/>
              <a:t>		IF	</a:t>
            </a:r>
            <a:r>
              <a:rPr lang="en-GB" sz="2000" dirty="0" err="1" smtClean="0"/>
              <a:t>project_duration</a:t>
            </a:r>
            <a:r>
              <a:rPr lang="en-GB" sz="2000" dirty="0" smtClean="0"/>
              <a:t>	is long</a:t>
            </a:r>
          </a:p>
          <a:p>
            <a:pPr eaLnBrk="1" hangingPunct="1">
              <a:buFont typeface="Wingdings" pitchFamily="2" charset="2"/>
              <a:buNone/>
              <a:defRPr/>
            </a:pPr>
            <a:r>
              <a:rPr lang="en-GB" sz="2000" dirty="0" smtClean="0"/>
              <a:t>		THEN	</a:t>
            </a:r>
            <a:r>
              <a:rPr lang="en-GB" sz="2000" dirty="0" err="1" smtClean="0"/>
              <a:t>completion_risk</a:t>
            </a:r>
            <a:r>
              <a:rPr lang="en-GB" sz="2000" dirty="0" smtClean="0"/>
              <a:t>		is high</a:t>
            </a:r>
          </a:p>
          <a:p>
            <a:pPr eaLnBrk="1" hangingPunct="1">
              <a:spcBef>
                <a:spcPct val="0"/>
              </a:spcBef>
              <a:buFont typeface="Wingdings" pitchFamily="2" charset="2"/>
              <a:buNone/>
              <a:defRPr/>
            </a:pPr>
            <a:endParaRPr lang="en-GB" sz="2000" dirty="0" smtClean="0"/>
          </a:p>
          <a:p>
            <a:pPr eaLnBrk="1" hangingPunct="1">
              <a:buFont typeface="Wingdings" pitchFamily="2" charset="2"/>
              <a:buNone/>
              <a:defRPr/>
            </a:pPr>
            <a:r>
              <a:rPr lang="en-GB" sz="2000" dirty="0" smtClean="0"/>
              <a:t>		IF	speed			is slow</a:t>
            </a:r>
          </a:p>
          <a:p>
            <a:pPr eaLnBrk="1" hangingPunct="1">
              <a:buFont typeface="Wingdings" pitchFamily="2" charset="2"/>
              <a:buNone/>
              <a:defRPr/>
            </a:pPr>
            <a:r>
              <a:rPr lang="en-GB" sz="2000" dirty="0" smtClean="0"/>
              <a:t>		THEN	</a:t>
            </a:r>
            <a:r>
              <a:rPr lang="en-GB" sz="2000" dirty="0" err="1" smtClean="0"/>
              <a:t>stopping_distance</a:t>
            </a:r>
            <a:r>
              <a:rPr lang="en-GB" sz="2000" dirty="0" smtClean="0"/>
              <a:t>	is short</a:t>
            </a:r>
          </a:p>
        </p:txBody>
      </p:sp>
      <p:sp>
        <p:nvSpPr>
          <p:cNvPr id="6" name="Slide Number Placeholder 5"/>
          <p:cNvSpPr>
            <a:spLocks noGrp="1"/>
          </p:cNvSpPr>
          <p:nvPr>
            <p:ph type="sldNum" sz="quarter" idx="12"/>
          </p:nvPr>
        </p:nvSpPr>
        <p:spPr/>
        <p:txBody>
          <a:bodyPr/>
          <a:lstStyle/>
          <a:p>
            <a:fld id="{BE2BAB19-9B7A-4E2F-AEB0-A403F504F423}" type="slidenum">
              <a:rPr lang="en-US" smtClean="0"/>
              <a:pPr/>
              <a:t>45</a:t>
            </a:fld>
            <a:endParaRPr lang="en-US"/>
          </a:p>
        </p:txBody>
      </p:sp>
      <p:sp>
        <p:nvSpPr>
          <p:cNvPr id="7"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AutoShape 2"/>
          <p:cNvSpPr>
            <a:spLocks noGrp="1" noChangeArrowheads="1"/>
          </p:cNvSpPr>
          <p:nvPr>
            <p:ph type="title"/>
          </p:nvPr>
        </p:nvSpPr>
        <p:spPr/>
        <p:txBody>
          <a:bodyPr>
            <a:normAutofit/>
          </a:bodyPr>
          <a:lstStyle/>
          <a:p>
            <a:r>
              <a:rPr lang="en-US" altLang="zh-TW" sz="4000" b="1" dirty="0">
                <a:latin typeface="Times New Roman" pitchFamily="18" charset="0"/>
                <a:cs typeface="Times New Roman" pitchFamily="18" charset="0"/>
              </a:rPr>
              <a:t>Example</a:t>
            </a:r>
          </a:p>
        </p:txBody>
      </p:sp>
      <p:sp>
        <p:nvSpPr>
          <p:cNvPr id="114692" name="Rectangle 4"/>
          <p:cNvSpPr>
            <a:spLocks noChangeArrowheads="1"/>
          </p:cNvSpPr>
          <p:nvPr/>
        </p:nvSpPr>
        <p:spPr bwMode="auto">
          <a:xfrm>
            <a:off x="990600" y="1828800"/>
            <a:ext cx="7343775" cy="3308350"/>
          </a:xfrm>
          <a:prstGeom prst="rect">
            <a:avLst/>
          </a:prstGeom>
          <a:noFill/>
          <a:ln w="9525">
            <a:noFill/>
            <a:miter lim="800000"/>
            <a:headEnd/>
            <a:tailEnd/>
          </a:ln>
          <a:effectLst/>
        </p:spPr>
        <p:txBody>
          <a:bodyPr wrap="none">
            <a:spAutoFit/>
          </a:bodyPr>
          <a:lstStyle/>
          <a:p>
            <a:pPr>
              <a:lnSpc>
                <a:spcPct val="330000"/>
              </a:lnSpc>
            </a:pPr>
            <a:r>
              <a:rPr lang="en-US" altLang="zh-TW" sz="3200"/>
              <a:t>if </a:t>
            </a:r>
            <a:r>
              <a:rPr lang="en-US" altLang="zh-TW" sz="3200">
                <a:solidFill>
                  <a:srgbClr val="0033CC"/>
                </a:solidFill>
              </a:rPr>
              <a:t>temperature</a:t>
            </a:r>
            <a:r>
              <a:rPr lang="en-US" altLang="zh-TW" sz="3200"/>
              <a:t> is </a:t>
            </a:r>
            <a:r>
              <a:rPr lang="en-US" altLang="zh-TW" sz="3200">
                <a:solidFill>
                  <a:srgbClr val="CC3300"/>
                </a:solidFill>
              </a:rPr>
              <a:t>cold</a:t>
            </a:r>
            <a:r>
              <a:rPr lang="en-US" altLang="zh-TW" sz="3200"/>
              <a:t> and </a:t>
            </a:r>
            <a:r>
              <a:rPr lang="en-US" altLang="zh-TW" sz="3200">
                <a:solidFill>
                  <a:srgbClr val="0033CC"/>
                </a:solidFill>
              </a:rPr>
              <a:t>oil</a:t>
            </a:r>
            <a:r>
              <a:rPr lang="en-US" altLang="zh-TW" sz="3200"/>
              <a:t> is </a:t>
            </a:r>
            <a:r>
              <a:rPr lang="en-US" altLang="zh-TW" sz="3200">
                <a:solidFill>
                  <a:srgbClr val="CC3300"/>
                </a:solidFill>
              </a:rPr>
              <a:t>cheap</a:t>
            </a:r>
            <a:r>
              <a:rPr lang="en-US" altLang="zh-TW" sz="3200"/>
              <a:t/>
            </a:r>
            <a:br>
              <a:rPr lang="en-US" altLang="zh-TW" sz="3200"/>
            </a:br>
            <a:r>
              <a:rPr lang="en-US" altLang="zh-TW" sz="3200"/>
              <a:t>then </a:t>
            </a:r>
            <a:r>
              <a:rPr lang="en-US" altLang="zh-TW" sz="3200">
                <a:solidFill>
                  <a:srgbClr val="0033CC"/>
                </a:solidFill>
              </a:rPr>
              <a:t>heating</a:t>
            </a:r>
            <a:r>
              <a:rPr lang="en-US" altLang="zh-TW" sz="3200"/>
              <a:t> is </a:t>
            </a:r>
            <a:r>
              <a:rPr lang="en-US" altLang="zh-TW" sz="3200">
                <a:solidFill>
                  <a:srgbClr val="CC3300"/>
                </a:solidFill>
              </a:rPr>
              <a:t>high</a:t>
            </a:r>
          </a:p>
        </p:txBody>
      </p:sp>
      <p:sp>
        <p:nvSpPr>
          <p:cNvPr id="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6" name="Slide Number Placeholder 5"/>
          <p:cNvSpPr>
            <a:spLocks noGrp="1"/>
          </p:cNvSpPr>
          <p:nvPr>
            <p:ph type="sldNum" sz="quarter" idx="12"/>
          </p:nvPr>
        </p:nvSpPr>
        <p:spPr/>
        <p:txBody>
          <a:bodyPr/>
          <a:lstStyle/>
          <a:p>
            <a:fld id="{BE2BAB19-9B7A-4E2F-AEB0-A403F504F423}" type="slidenum">
              <a:rPr lang="en-US" smtClean="0"/>
              <a:pPr/>
              <a:t>46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1000"/>
                                  </p:stCondLst>
                                  <p:childTnLst>
                                    <p:set>
                                      <p:cBhvr>
                                        <p:cTn id="6" dur="1" fill="hold">
                                          <p:stCondLst>
                                            <p:cond delay="0"/>
                                          </p:stCondLst>
                                        </p:cTn>
                                        <p:tgtEl>
                                          <p:spTgt spid="114692"/>
                                        </p:tgtEl>
                                        <p:attrNameLst>
                                          <p:attrName>style.visibility</p:attrName>
                                        </p:attrNameLst>
                                      </p:cBhvr>
                                      <p:to>
                                        <p:strVal val="visible"/>
                                      </p:to>
                                    </p:set>
                                    <p:animEffect transition="in" filter="slide(fromBottom)">
                                      <p:cBhvr>
                                        <p:cTn id="7" dur="500"/>
                                        <p:tgtEl>
                                          <p:spTgt spid="114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b="1" dirty="0" smtClean="0">
                <a:latin typeface="Times New Roman" pitchFamily="18" charset="0"/>
                <a:cs typeface="Times New Roman" pitchFamily="18" charset="0"/>
              </a:rPr>
              <a:t>Example</a:t>
            </a:r>
            <a:endParaRPr lang="en-US" dirty="0"/>
          </a:p>
        </p:txBody>
      </p:sp>
      <p:pic>
        <p:nvPicPr>
          <p:cNvPr id="67586" name="Picture 2"/>
          <p:cNvPicPr>
            <a:picLocks noGrp="1" noChangeAspect="1" noChangeArrowheads="1"/>
          </p:cNvPicPr>
          <p:nvPr>
            <p:ph idx="1"/>
          </p:nvPr>
        </p:nvPicPr>
        <p:blipFill>
          <a:blip r:embed="rId2" cstate="print"/>
          <a:srcRect/>
          <a:stretch>
            <a:fillRect/>
          </a:stretch>
        </p:blipFill>
        <p:spPr bwMode="auto">
          <a:xfrm>
            <a:off x="1766887" y="2296319"/>
            <a:ext cx="5610225" cy="3133725"/>
          </a:xfrm>
          <a:prstGeom prst="rect">
            <a:avLst/>
          </a:prstGeom>
          <a:noFill/>
          <a:ln w="9525">
            <a:noFill/>
            <a:miter lim="800000"/>
            <a:headEnd/>
            <a:tailEnd/>
          </a:ln>
        </p:spPr>
      </p:pic>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7" name="Slide Number Placeholder 6"/>
          <p:cNvSpPr>
            <a:spLocks noGrp="1"/>
          </p:cNvSpPr>
          <p:nvPr>
            <p:ph type="sldNum" sz="quarter" idx="12"/>
          </p:nvPr>
        </p:nvSpPr>
        <p:spPr/>
        <p:txBody>
          <a:bodyPr/>
          <a:lstStyle/>
          <a:p>
            <a:fld id="{BE2BAB19-9B7A-4E2F-AEB0-A403F504F423}" type="slidenum">
              <a:rPr lang="en-US" smtClean="0"/>
              <a:pPr/>
              <a:t>47</a:t>
            </a:fld>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AutoShape 2"/>
          <p:cNvSpPr>
            <a:spLocks noGrp="1" noChangeArrowheads="1"/>
          </p:cNvSpPr>
          <p:nvPr>
            <p:ph type="title"/>
          </p:nvPr>
        </p:nvSpPr>
        <p:spPr/>
        <p:txBody>
          <a:bodyPr/>
          <a:lstStyle/>
          <a:p>
            <a:r>
              <a:rPr lang="en-US" altLang="zh-TW" sz="4400"/>
              <a:t>Definition [Zadeh 1973] </a:t>
            </a:r>
          </a:p>
        </p:txBody>
      </p:sp>
      <p:sp>
        <p:nvSpPr>
          <p:cNvPr id="118799" name="Text Box 15"/>
          <p:cNvSpPr txBox="1">
            <a:spLocks noChangeArrowheads="1"/>
          </p:cNvSpPr>
          <p:nvPr/>
        </p:nvSpPr>
        <p:spPr bwMode="auto">
          <a:xfrm>
            <a:off x="827088" y="2395538"/>
            <a:ext cx="7439025" cy="457200"/>
          </a:xfrm>
          <a:prstGeom prst="rect">
            <a:avLst/>
          </a:prstGeom>
          <a:noFill/>
          <a:ln w="9525">
            <a:noFill/>
            <a:miter lim="800000"/>
            <a:headEnd/>
            <a:tailEnd/>
          </a:ln>
          <a:effectLst/>
        </p:spPr>
        <p:txBody>
          <a:bodyPr wrap="none">
            <a:spAutoFit/>
          </a:bodyPr>
          <a:lstStyle/>
          <a:p>
            <a:r>
              <a:rPr lang="en-US" altLang="zh-TW" sz="2400"/>
              <a:t>A </a:t>
            </a:r>
            <a:r>
              <a:rPr lang="en-US" altLang="zh-TW" sz="2400">
                <a:solidFill>
                  <a:srgbClr val="CC3300"/>
                </a:solidFill>
              </a:rPr>
              <a:t>linguistic variable</a:t>
            </a:r>
            <a:r>
              <a:rPr lang="en-US" altLang="zh-TW" sz="2400"/>
              <a:t> is characterized by a quintuple</a:t>
            </a:r>
          </a:p>
        </p:txBody>
      </p:sp>
      <p:graphicFrame>
        <p:nvGraphicFramePr>
          <p:cNvPr id="118802" name="Object 18"/>
          <p:cNvGraphicFramePr>
            <a:graphicFrameLocks noChangeAspect="1"/>
          </p:cNvGraphicFramePr>
          <p:nvPr/>
        </p:nvGraphicFramePr>
        <p:xfrm>
          <a:off x="2124075" y="3048000"/>
          <a:ext cx="5616575" cy="1254125"/>
        </p:xfrm>
        <a:graphic>
          <a:graphicData uri="http://schemas.openxmlformats.org/presentationml/2006/ole">
            <mc:AlternateContent xmlns:mc="http://schemas.openxmlformats.org/markup-compatibility/2006">
              <mc:Choice xmlns:v="urn:schemas-microsoft-com:vml" Requires="v">
                <p:oleObj spid="_x0000_s1029" name="Equation" r:id="rId3" imgW="1130040" imgH="253800" progId="">
                  <p:embed/>
                </p:oleObj>
              </mc:Choice>
              <mc:Fallback>
                <p:oleObj name="Equation" r:id="rId3" imgW="1130040" imgH="2538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048000"/>
                        <a:ext cx="5616575" cy="125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9"/>
          <p:cNvGrpSpPr>
            <a:grpSpLocks/>
          </p:cNvGrpSpPr>
          <p:nvPr/>
        </p:nvGrpSpPr>
        <p:grpSpPr bwMode="auto">
          <a:xfrm>
            <a:off x="1624013" y="4076700"/>
            <a:ext cx="1076325" cy="655638"/>
            <a:chOff x="1023" y="2568"/>
            <a:chExt cx="678" cy="413"/>
          </a:xfrm>
        </p:grpSpPr>
        <p:sp>
          <p:nvSpPr>
            <p:cNvPr id="118803" name="Freeform 19"/>
            <p:cNvSpPr>
              <a:spLocks/>
            </p:cNvSpPr>
            <p:nvPr/>
          </p:nvSpPr>
          <p:spPr bwMode="auto">
            <a:xfrm>
              <a:off x="1519" y="2568"/>
              <a:ext cx="182" cy="317"/>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18804" name="Text Box 20"/>
            <p:cNvSpPr txBox="1">
              <a:spLocks noChangeArrowheads="1"/>
            </p:cNvSpPr>
            <p:nvPr/>
          </p:nvSpPr>
          <p:spPr bwMode="auto">
            <a:xfrm>
              <a:off x="1023" y="2750"/>
              <a:ext cx="496" cy="231"/>
            </a:xfrm>
            <a:prstGeom prst="rect">
              <a:avLst/>
            </a:prstGeom>
            <a:noFill/>
            <a:ln w="9525">
              <a:noFill/>
              <a:miter lim="800000"/>
              <a:headEnd/>
              <a:tailEnd/>
            </a:ln>
            <a:effectLst/>
          </p:spPr>
          <p:txBody>
            <a:bodyPr wrap="none">
              <a:spAutoFit/>
            </a:bodyPr>
            <a:lstStyle/>
            <a:p>
              <a:r>
                <a:rPr lang="en-US" altLang="zh-TW"/>
                <a:t>Name</a:t>
              </a:r>
            </a:p>
          </p:txBody>
        </p:sp>
      </p:grpSp>
      <p:grpSp>
        <p:nvGrpSpPr>
          <p:cNvPr id="3" name="Group 30"/>
          <p:cNvGrpSpPr>
            <a:grpSpLocks/>
          </p:cNvGrpSpPr>
          <p:nvPr/>
        </p:nvGrpSpPr>
        <p:grpSpPr bwMode="auto">
          <a:xfrm>
            <a:off x="1558925" y="4076700"/>
            <a:ext cx="1717675" cy="1158875"/>
            <a:chOff x="982" y="2568"/>
            <a:chExt cx="1082" cy="730"/>
          </a:xfrm>
        </p:grpSpPr>
        <p:sp>
          <p:nvSpPr>
            <p:cNvPr id="118805" name="Freeform 21"/>
            <p:cNvSpPr>
              <a:spLocks/>
            </p:cNvSpPr>
            <p:nvPr/>
          </p:nvSpPr>
          <p:spPr bwMode="auto">
            <a:xfrm>
              <a:off x="1746" y="2568"/>
              <a:ext cx="318" cy="635"/>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18806" name="Text Box 22"/>
            <p:cNvSpPr txBox="1">
              <a:spLocks noChangeArrowheads="1"/>
            </p:cNvSpPr>
            <p:nvPr/>
          </p:nvSpPr>
          <p:spPr bwMode="auto">
            <a:xfrm>
              <a:off x="982" y="3067"/>
              <a:ext cx="764" cy="231"/>
            </a:xfrm>
            <a:prstGeom prst="rect">
              <a:avLst/>
            </a:prstGeom>
            <a:noFill/>
            <a:ln w="9525">
              <a:noFill/>
              <a:miter lim="800000"/>
              <a:headEnd/>
              <a:tailEnd/>
            </a:ln>
            <a:effectLst/>
          </p:spPr>
          <p:txBody>
            <a:bodyPr wrap="none">
              <a:spAutoFit/>
            </a:bodyPr>
            <a:lstStyle/>
            <a:p>
              <a:r>
                <a:rPr lang="en-US" altLang="zh-TW"/>
                <a:t>Term Set</a:t>
              </a:r>
            </a:p>
          </p:txBody>
        </p:sp>
      </p:grpSp>
      <p:grpSp>
        <p:nvGrpSpPr>
          <p:cNvPr id="4" name="Group 31"/>
          <p:cNvGrpSpPr>
            <a:grpSpLocks/>
          </p:cNvGrpSpPr>
          <p:nvPr/>
        </p:nvGrpSpPr>
        <p:grpSpPr bwMode="auto">
          <a:xfrm>
            <a:off x="2700338" y="4005263"/>
            <a:ext cx="2303462" cy="1662112"/>
            <a:chOff x="1701" y="2523"/>
            <a:chExt cx="1451" cy="1047"/>
          </a:xfrm>
        </p:grpSpPr>
        <p:sp>
          <p:nvSpPr>
            <p:cNvPr id="118807" name="Freeform 23"/>
            <p:cNvSpPr>
              <a:spLocks/>
            </p:cNvSpPr>
            <p:nvPr/>
          </p:nvSpPr>
          <p:spPr bwMode="auto">
            <a:xfrm>
              <a:off x="2426" y="2523"/>
              <a:ext cx="726" cy="952"/>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18808" name="Text Box 24"/>
            <p:cNvSpPr txBox="1">
              <a:spLocks noChangeArrowheads="1"/>
            </p:cNvSpPr>
            <p:nvPr/>
          </p:nvSpPr>
          <p:spPr bwMode="auto">
            <a:xfrm>
              <a:off x="1701" y="3339"/>
              <a:ext cx="704" cy="231"/>
            </a:xfrm>
            <a:prstGeom prst="rect">
              <a:avLst/>
            </a:prstGeom>
            <a:noFill/>
            <a:ln w="9525">
              <a:noFill/>
              <a:miter lim="800000"/>
              <a:headEnd/>
              <a:tailEnd/>
            </a:ln>
            <a:effectLst/>
          </p:spPr>
          <p:txBody>
            <a:bodyPr wrap="none">
              <a:spAutoFit/>
            </a:bodyPr>
            <a:lstStyle/>
            <a:p>
              <a:r>
                <a:rPr lang="en-US" altLang="zh-TW"/>
                <a:t>Universe</a:t>
              </a:r>
            </a:p>
          </p:txBody>
        </p:sp>
      </p:grpSp>
      <p:grpSp>
        <p:nvGrpSpPr>
          <p:cNvPr id="5" name="Group 32"/>
          <p:cNvGrpSpPr>
            <a:grpSpLocks/>
          </p:cNvGrpSpPr>
          <p:nvPr/>
        </p:nvGrpSpPr>
        <p:grpSpPr bwMode="auto">
          <a:xfrm>
            <a:off x="3060700" y="4076700"/>
            <a:ext cx="2879725" cy="2016125"/>
            <a:chOff x="1928" y="2568"/>
            <a:chExt cx="1814" cy="1270"/>
          </a:xfrm>
        </p:grpSpPr>
        <p:sp>
          <p:nvSpPr>
            <p:cNvPr id="118809" name="Freeform 25"/>
            <p:cNvSpPr>
              <a:spLocks/>
            </p:cNvSpPr>
            <p:nvPr/>
          </p:nvSpPr>
          <p:spPr bwMode="auto">
            <a:xfrm>
              <a:off x="3016" y="2568"/>
              <a:ext cx="726" cy="1180"/>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18810" name="Text Box 26"/>
            <p:cNvSpPr txBox="1">
              <a:spLocks noChangeArrowheads="1"/>
            </p:cNvSpPr>
            <p:nvPr/>
          </p:nvSpPr>
          <p:spPr bwMode="auto">
            <a:xfrm>
              <a:off x="1928" y="3607"/>
              <a:ext cx="1133" cy="231"/>
            </a:xfrm>
            <a:prstGeom prst="rect">
              <a:avLst/>
            </a:prstGeom>
            <a:noFill/>
            <a:ln w="9525">
              <a:noFill/>
              <a:miter lim="800000"/>
              <a:headEnd/>
              <a:tailEnd/>
            </a:ln>
            <a:effectLst/>
          </p:spPr>
          <p:txBody>
            <a:bodyPr wrap="none">
              <a:spAutoFit/>
            </a:bodyPr>
            <a:lstStyle/>
            <a:p>
              <a:r>
                <a:rPr lang="en-US" altLang="zh-TW"/>
                <a:t>Syntactic Rule </a:t>
              </a:r>
            </a:p>
          </p:txBody>
        </p:sp>
      </p:grpSp>
      <p:grpSp>
        <p:nvGrpSpPr>
          <p:cNvPr id="6" name="Group 33"/>
          <p:cNvGrpSpPr>
            <a:grpSpLocks/>
          </p:cNvGrpSpPr>
          <p:nvPr/>
        </p:nvGrpSpPr>
        <p:grpSpPr bwMode="auto">
          <a:xfrm>
            <a:off x="3967163" y="4076700"/>
            <a:ext cx="2836862" cy="2455863"/>
            <a:chOff x="2499" y="2568"/>
            <a:chExt cx="1787" cy="1547"/>
          </a:xfrm>
        </p:grpSpPr>
        <p:sp>
          <p:nvSpPr>
            <p:cNvPr id="118811" name="Freeform 27"/>
            <p:cNvSpPr>
              <a:spLocks/>
            </p:cNvSpPr>
            <p:nvPr/>
          </p:nvSpPr>
          <p:spPr bwMode="auto">
            <a:xfrm>
              <a:off x="3560" y="2568"/>
              <a:ext cx="726" cy="1452"/>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18812" name="Text Box 28"/>
            <p:cNvSpPr txBox="1">
              <a:spLocks noChangeArrowheads="1"/>
            </p:cNvSpPr>
            <p:nvPr/>
          </p:nvSpPr>
          <p:spPr bwMode="auto">
            <a:xfrm>
              <a:off x="2499" y="3884"/>
              <a:ext cx="1107" cy="231"/>
            </a:xfrm>
            <a:prstGeom prst="rect">
              <a:avLst/>
            </a:prstGeom>
            <a:noFill/>
            <a:ln w="9525">
              <a:noFill/>
              <a:miter lim="800000"/>
              <a:headEnd/>
              <a:tailEnd/>
            </a:ln>
            <a:effectLst/>
          </p:spPr>
          <p:txBody>
            <a:bodyPr wrap="none">
              <a:spAutoFit/>
            </a:bodyPr>
            <a:lstStyle/>
            <a:p>
              <a:r>
                <a:rPr lang="en-US" altLang="zh-TW"/>
                <a:t>Semantic Rule </a:t>
              </a:r>
            </a:p>
          </p:txBody>
        </p:sp>
      </p:grpSp>
      <p:sp>
        <p:nvSpPr>
          <p:cNvPr id="20"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22" name="Slide Number Placeholder 21"/>
          <p:cNvSpPr>
            <a:spLocks noGrp="1"/>
          </p:cNvSpPr>
          <p:nvPr>
            <p:ph type="sldNum" sz="quarter" idx="12"/>
          </p:nvPr>
        </p:nvSpPr>
        <p:spPr/>
        <p:txBody>
          <a:bodyPr/>
          <a:lstStyle/>
          <a:p>
            <a:fld id="{BE2BAB19-9B7A-4E2F-AEB0-A403F504F423}" type="slidenum">
              <a:rPr lang="en-US" smtClean="0"/>
              <a:pPr/>
              <a:t>48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1000"/>
                                  </p:stCondLst>
                                  <p:childTnLst>
                                    <p:set>
                                      <p:cBhvr>
                                        <p:cTn id="6" dur="1" fill="hold">
                                          <p:stCondLst>
                                            <p:cond delay="0"/>
                                          </p:stCondLst>
                                        </p:cTn>
                                        <p:tgtEl>
                                          <p:spTgt spid="118799"/>
                                        </p:tgtEl>
                                        <p:attrNameLst>
                                          <p:attrName>style.visibility</p:attrName>
                                        </p:attrNameLst>
                                      </p:cBhvr>
                                      <p:to>
                                        <p:strVal val="visible"/>
                                      </p:to>
                                    </p:set>
                                    <p:anim from="(-#ppt_w/2)" to="(#ppt_x)" calcmode="lin" valueType="num">
                                      <p:cBhvr>
                                        <p:cTn id="7" dur="600" fill="hold">
                                          <p:stCondLst>
                                            <p:cond delay="0"/>
                                          </p:stCondLst>
                                        </p:cTn>
                                        <p:tgtEl>
                                          <p:spTgt spid="118799"/>
                                        </p:tgtEl>
                                        <p:attrNameLst>
                                          <p:attrName>ppt_x</p:attrName>
                                        </p:attrNameLst>
                                      </p:cBhvr>
                                    </p:anim>
                                    <p:anim from="0" to="-1.0" calcmode="lin" valueType="num">
                                      <p:cBhvr>
                                        <p:cTn id="8" dur="200" decel="50000" autoRev="1" fill="hold">
                                          <p:stCondLst>
                                            <p:cond delay="600"/>
                                          </p:stCondLst>
                                        </p:cTn>
                                        <p:tgtEl>
                                          <p:spTgt spid="118799"/>
                                        </p:tgtEl>
                                        <p:attrNameLst>
                                          <p:attrName>xshear</p:attrName>
                                        </p:attrNameLst>
                                      </p:cBhvr>
                                    </p:anim>
                                    <p:animScale>
                                      <p:cBhvr>
                                        <p:cTn id="9" dur="200" decel="100000" autoRev="1" fill="hold">
                                          <p:stCondLst>
                                            <p:cond delay="600"/>
                                          </p:stCondLst>
                                        </p:cTn>
                                        <p:tgtEl>
                                          <p:spTgt spid="118799"/>
                                        </p:tgtEl>
                                      </p:cBhvr>
                                      <p:from x="100000" y="100000"/>
                                      <p:to x="80000" y="100000"/>
                                    </p:animScale>
                                    <p:anim by="(#ppt_h/3+#ppt_w*0.1)" calcmode="lin" valueType="num">
                                      <p:cBhvr additive="sum">
                                        <p:cTn id="10" dur="200" decel="100000" autoRev="1" fill="hold">
                                          <p:stCondLst>
                                            <p:cond delay="600"/>
                                          </p:stCondLst>
                                        </p:cTn>
                                        <p:tgtEl>
                                          <p:spTgt spid="118799"/>
                                        </p:tgtEl>
                                        <p:attrNameLst>
                                          <p:attrName>ppt_x</p:attrName>
                                        </p:attrNameLst>
                                      </p:cBhvr>
                                    </p:anim>
                                  </p:childTnLst>
                                </p:cTn>
                              </p:par>
                            </p:childTnLst>
                          </p:cTn>
                        </p:par>
                        <p:par>
                          <p:cTn id="11" fill="hold">
                            <p:stCondLst>
                              <p:cond delay="2000"/>
                            </p:stCondLst>
                            <p:childTnLst>
                              <p:par>
                                <p:cTn id="12" presetID="12" presetClass="entr" presetSubtype="1" fill="hold" nodeType="afterEffect">
                                  <p:stCondLst>
                                    <p:cond delay="1000"/>
                                  </p:stCondLst>
                                  <p:childTnLst>
                                    <p:set>
                                      <p:cBhvr>
                                        <p:cTn id="13" dur="1" fill="hold">
                                          <p:stCondLst>
                                            <p:cond delay="0"/>
                                          </p:stCondLst>
                                        </p:cTn>
                                        <p:tgtEl>
                                          <p:spTgt spid="118802"/>
                                        </p:tgtEl>
                                        <p:attrNameLst>
                                          <p:attrName>style.visibility</p:attrName>
                                        </p:attrNameLst>
                                      </p:cBhvr>
                                      <p:to>
                                        <p:strVal val="visible"/>
                                      </p:to>
                                    </p:set>
                                    <p:animEffect transition="in" filter="slide(fromTop)">
                                      <p:cBhvr>
                                        <p:cTn id="14" dur="500"/>
                                        <p:tgtEl>
                                          <p:spTgt spid="11880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righ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righ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AutoShape 2"/>
          <p:cNvSpPr>
            <a:spLocks noGrp="1" noChangeArrowheads="1"/>
          </p:cNvSpPr>
          <p:nvPr>
            <p:ph type="title"/>
          </p:nvPr>
        </p:nvSpPr>
        <p:spPr/>
        <p:txBody>
          <a:bodyPr>
            <a:normAutofit/>
          </a:bodyPr>
          <a:lstStyle/>
          <a:p>
            <a:r>
              <a:rPr lang="en-US" altLang="zh-TW" sz="4000" b="1" dirty="0"/>
              <a:t>Example</a:t>
            </a:r>
          </a:p>
        </p:txBody>
      </p:sp>
      <p:sp>
        <p:nvSpPr>
          <p:cNvPr id="120835" name="Text Box 3"/>
          <p:cNvSpPr txBox="1">
            <a:spLocks noChangeArrowheads="1"/>
          </p:cNvSpPr>
          <p:nvPr/>
        </p:nvSpPr>
        <p:spPr bwMode="auto">
          <a:xfrm>
            <a:off x="827088" y="2395538"/>
            <a:ext cx="7439025" cy="457200"/>
          </a:xfrm>
          <a:prstGeom prst="rect">
            <a:avLst/>
          </a:prstGeom>
          <a:noFill/>
          <a:ln w="9525">
            <a:noFill/>
            <a:miter lim="800000"/>
            <a:headEnd/>
            <a:tailEnd/>
          </a:ln>
          <a:effectLst/>
        </p:spPr>
        <p:txBody>
          <a:bodyPr wrap="none">
            <a:spAutoFit/>
          </a:bodyPr>
          <a:lstStyle/>
          <a:p>
            <a:r>
              <a:rPr lang="en-US" altLang="zh-TW" sz="2400"/>
              <a:t>A </a:t>
            </a:r>
            <a:r>
              <a:rPr lang="en-US" altLang="zh-TW" sz="2400">
                <a:solidFill>
                  <a:srgbClr val="CC3300"/>
                </a:solidFill>
              </a:rPr>
              <a:t>linguistic variable</a:t>
            </a:r>
            <a:r>
              <a:rPr lang="en-US" altLang="zh-TW" sz="2400"/>
              <a:t> is characterized by a quintuple</a:t>
            </a:r>
          </a:p>
        </p:txBody>
      </p:sp>
      <p:graphicFrame>
        <p:nvGraphicFramePr>
          <p:cNvPr id="120836" name="Object 4"/>
          <p:cNvGraphicFramePr>
            <a:graphicFrameLocks noChangeAspect="1"/>
          </p:cNvGraphicFramePr>
          <p:nvPr/>
        </p:nvGraphicFramePr>
        <p:xfrm>
          <a:off x="2124075" y="3048000"/>
          <a:ext cx="5616575" cy="1254125"/>
        </p:xfrm>
        <a:graphic>
          <a:graphicData uri="http://schemas.openxmlformats.org/presentationml/2006/ole">
            <mc:AlternateContent xmlns:mc="http://schemas.openxmlformats.org/markup-compatibility/2006">
              <mc:Choice xmlns:v="urn:schemas-microsoft-com:vml" Requires="v">
                <p:oleObj spid="_x0000_s2062" name="Equation" r:id="rId3" imgW="1130040" imgH="253800" progId="">
                  <p:embed/>
                </p:oleObj>
              </mc:Choice>
              <mc:Fallback>
                <p:oleObj name="Equation" r:id="rId3" imgW="1130040" imgH="253800"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3048000"/>
                        <a:ext cx="5616575" cy="1254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0"/>
          <p:cNvGrpSpPr>
            <a:grpSpLocks/>
          </p:cNvGrpSpPr>
          <p:nvPr/>
        </p:nvGrpSpPr>
        <p:grpSpPr bwMode="auto">
          <a:xfrm>
            <a:off x="1814513" y="4073525"/>
            <a:ext cx="885825" cy="457200"/>
            <a:chOff x="1143" y="2566"/>
            <a:chExt cx="558" cy="288"/>
          </a:xfrm>
        </p:grpSpPr>
        <p:sp>
          <p:nvSpPr>
            <p:cNvPr id="120854" name="Freeform 22"/>
            <p:cNvSpPr>
              <a:spLocks/>
            </p:cNvSpPr>
            <p:nvPr/>
          </p:nvSpPr>
          <p:spPr bwMode="auto">
            <a:xfrm>
              <a:off x="1519" y="2568"/>
              <a:ext cx="182" cy="182"/>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20855" name="Text Box 23"/>
            <p:cNvSpPr txBox="1">
              <a:spLocks noChangeArrowheads="1"/>
            </p:cNvSpPr>
            <p:nvPr/>
          </p:nvSpPr>
          <p:spPr bwMode="auto">
            <a:xfrm>
              <a:off x="1143" y="2566"/>
              <a:ext cx="382" cy="288"/>
            </a:xfrm>
            <a:prstGeom prst="rect">
              <a:avLst/>
            </a:prstGeom>
            <a:noFill/>
            <a:ln w="9525">
              <a:noFill/>
              <a:miter lim="800000"/>
              <a:headEnd/>
              <a:tailEnd/>
            </a:ln>
            <a:effectLst/>
          </p:spPr>
          <p:txBody>
            <a:bodyPr wrap="none">
              <a:spAutoFit/>
            </a:bodyPr>
            <a:lstStyle/>
            <a:p>
              <a:r>
                <a:rPr lang="en-US" altLang="zh-TW" sz="2400">
                  <a:latin typeface="Times New Roman" pitchFamily="18" charset="0"/>
                </a:rPr>
                <a:t>age</a:t>
              </a:r>
            </a:p>
          </p:txBody>
        </p:sp>
      </p:grpSp>
      <p:grpSp>
        <p:nvGrpSpPr>
          <p:cNvPr id="3" name="Group 53"/>
          <p:cNvGrpSpPr>
            <a:grpSpLocks/>
          </p:cNvGrpSpPr>
          <p:nvPr/>
        </p:nvGrpSpPr>
        <p:grpSpPr bwMode="auto">
          <a:xfrm>
            <a:off x="161925" y="4076700"/>
            <a:ext cx="3833813" cy="1589088"/>
            <a:chOff x="102" y="2568"/>
            <a:chExt cx="2415" cy="1001"/>
          </a:xfrm>
        </p:grpSpPr>
        <p:sp>
          <p:nvSpPr>
            <p:cNvPr id="120868" name="Freeform 36"/>
            <p:cNvSpPr>
              <a:spLocks/>
            </p:cNvSpPr>
            <p:nvPr/>
          </p:nvSpPr>
          <p:spPr bwMode="auto">
            <a:xfrm>
              <a:off x="2336" y="2568"/>
              <a:ext cx="181" cy="681"/>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graphicFrame>
          <p:nvGraphicFramePr>
            <p:cNvPr id="120871" name="Object 39"/>
            <p:cNvGraphicFramePr>
              <a:graphicFrameLocks noChangeAspect="1"/>
            </p:cNvGraphicFramePr>
            <p:nvPr/>
          </p:nvGraphicFramePr>
          <p:xfrm>
            <a:off x="102" y="2886"/>
            <a:ext cx="2234" cy="683"/>
          </p:xfrm>
          <a:graphic>
            <a:graphicData uri="http://schemas.openxmlformats.org/presentationml/2006/ole">
              <mc:AlternateContent xmlns:mc="http://schemas.openxmlformats.org/markup-compatibility/2006">
                <mc:Choice xmlns:v="urn:schemas-microsoft-com:vml" Requires="v">
                  <p:oleObj spid="_x0000_s2063" name="Equation" r:id="rId5" imgW="2311200" imgH="711000" progId="">
                    <p:embed/>
                  </p:oleObj>
                </mc:Choice>
                <mc:Fallback>
                  <p:oleObj name="Equation" r:id="rId5" imgW="2311200" imgH="711000" progId="">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 y="2886"/>
                          <a:ext cx="2234" cy="68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52"/>
          <p:cNvGrpSpPr>
            <a:grpSpLocks/>
          </p:cNvGrpSpPr>
          <p:nvPr/>
        </p:nvGrpSpPr>
        <p:grpSpPr bwMode="auto">
          <a:xfrm>
            <a:off x="1835150" y="4076700"/>
            <a:ext cx="3241675" cy="2376488"/>
            <a:chOff x="1156" y="2568"/>
            <a:chExt cx="2042" cy="1497"/>
          </a:xfrm>
        </p:grpSpPr>
        <p:sp>
          <p:nvSpPr>
            <p:cNvPr id="120872" name="Freeform 40"/>
            <p:cNvSpPr>
              <a:spLocks/>
            </p:cNvSpPr>
            <p:nvPr/>
          </p:nvSpPr>
          <p:spPr bwMode="auto">
            <a:xfrm>
              <a:off x="1882" y="2568"/>
              <a:ext cx="1316" cy="1361"/>
            </a:xfrm>
            <a:custGeom>
              <a:avLst/>
              <a:gdLst/>
              <a:ahLst/>
              <a:cxnLst>
                <a:cxn ang="0">
                  <a:pos x="182" y="0"/>
                </a:cxn>
                <a:cxn ang="0">
                  <a:pos x="182" y="317"/>
                </a:cxn>
                <a:cxn ang="0">
                  <a:pos x="0" y="317"/>
                </a:cxn>
              </a:cxnLst>
              <a:rect l="0" t="0" r="r" b="b"/>
              <a:pathLst>
                <a:path w="182" h="317">
                  <a:moveTo>
                    <a:pt x="182" y="0"/>
                  </a:moveTo>
                  <a:lnTo>
                    <a:pt x="182" y="317"/>
                  </a:lnTo>
                  <a:lnTo>
                    <a:pt x="0" y="317"/>
                  </a:lnTo>
                </a:path>
              </a:pathLst>
            </a:custGeom>
            <a:noFill/>
            <a:ln w="9525">
              <a:solidFill>
                <a:schemeClr val="tx1"/>
              </a:solidFill>
              <a:round/>
              <a:headEnd/>
              <a:tailEnd/>
            </a:ln>
            <a:effectLst/>
          </p:spPr>
          <p:txBody>
            <a:bodyPr/>
            <a:lstStyle/>
            <a:p>
              <a:endParaRPr lang="en-US"/>
            </a:p>
          </p:txBody>
        </p:sp>
        <p:sp>
          <p:nvSpPr>
            <p:cNvPr id="120873" name="Text Box 41"/>
            <p:cNvSpPr txBox="1">
              <a:spLocks noChangeArrowheads="1"/>
            </p:cNvSpPr>
            <p:nvPr/>
          </p:nvSpPr>
          <p:spPr bwMode="auto">
            <a:xfrm>
              <a:off x="1156" y="3777"/>
              <a:ext cx="724" cy="288"/>
            </a:xfrm>
            <a:prstGeom prst="rect">
              <a:avLst/>
            </a:prstGeom>
            <a:noFill/>
            <a:ln w="9525">
              <a:noFill/>
              <a:miter lim="800000"/>
              <a:headEnd/>
              <a:tailEnd/>
            </a:ln>
            <a:effectLst/>
          </p:spPr>
          <p:txBody>
            <a:bodyPr wrap="none">
              <a:spAutoFit/>
            </a:bodyPr>
            <a:lstStyle/>
            <a:p>
              <a:r>
                <a:rPr lang="en-US" altLang="zh-TW" sz="2400">
                  <a:latin typeface="Times New Roman" pitchFamily="18" charset="0"/>
                </a:rPr>
                <a:t>[0, 100]</a:t>
              </a:r>
            </a:p>
          </p:txBody>
        </p:sp>
      </p:grpSp>
      <p:graphicFrame>
        <p:nvGraphicFramePr>
          <p:cNvPr id="120879" name="Object 47"/>
          <p:cNvGraphicFramePr>
            <a:graphicFrameLocks noChangeAspect="1"/>
          </p:cNvGraphicFramePr>
          <p:nvPr/>
        </p:nvGraphicFramePr>
        <p:xfrm>
          <a:off x="5507038" y="4924425"/>
          <a:ext cx="3457575" cy="449263"/>
        </p:xfrm>
        <a:graphic>
          <a:graphicData uri="http://schemas.openxmlformats.org/presentationml/2006/ole">
            <mc:AlternateContent xmlns:mc="http://schemas.openxmlformats.org/markup-compatibility/2006">
              <mc:Choice xmlns:v="urn:schemas-microsoft-com:vml" Requires="v">
                <p:oleObj spid="_x0000_s2064" name="Equation" r:id="rId7" imgW="2133360" imgH="279360" progId="">
                  <p:embed/>
                </p:oleObj>
              </mc:Choice>
              <mc:Fallback>
                <p:oleObj name="Equation" r:id="rId7" imgW="2133360" imgH="279360" progId="">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7038" y="4924425"/>
                        <a:ext cx="3457575"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0880" name="Object 48"/>
          <p:cNvGraphicFramePr>
            <a:graphicFrameLocks noChangeAspect="1"/>
          </p:cNvGraphicFramePr>
          <p:nvPr/>
        </p:nvGraphicFramePr>
        <p:xfrm>
          <a:off x="5435600" y="5502275"/>
          <a:ext cx="3571875" cy="1095375"/>
        </p:xfrm>
        <a:graphic>
          <a:graphicData uri="http://schemas.openxmlformats.org/presentationml/2006/ole">
            <mc:AlternateContent xmlns:mc="http://schemas.openxmlformats.org/markup-compatibility/2006">
              <mc:Choice xmlns:v="urn:schemas-microsoft-com:vml" Requires="v">
                <p:oleObj spid="_x0000_s2065" name="Equation" r:id="rId9" imgW="2628720" imgH="812520" progId="">
                  <p:embed/>
                </p:oleObj>
              </mc:Choice>
              <mc:Fallback>
                <p:oleObj name="Equation" r:id="rId9" imgW="2628720" imgH="812520" progId="">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5600" y="5502275"/>
                        <a:ext cx="3571875"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81" name="Text Box 49"/>
          <p:cNvSpPr txBox="1">
            <a:spLocks noChangeArrowheads="1"/>
          </p:cNvSpPr>
          <p:nvPr/>
        </p:nvSpPr>
        <p:spPr bwMode="auto">
          <a:xfrm>
            <a:off x="5487988" y="4365625"/>
            <a:ext cx="2627312" cy="366713"/>
          </a:xfrm>
          <a:prstGeom prst="rect">
            <a:avLst/>
          </a:prstGeom>
          <a:noFill/>
          <a:ln w="9525">
            <a:noFill/>
            <a:miter lim="800000"/>
            <a:headEnd/>
            <a:tailEnd/>
          </a:ln>
          <a:effectLst/>
        </p:spPr>
        <p:txBody>
          <a:bodyPr wrap="none">
            <a:spAutoFit/>
          </a:bodyPr>
          <a:lstStyle/>
          <a:p>
            <a:r>
              <a:rPr lang="en-US" altLang="zh-TW"/>
              <a:t>Example semantic rule:</a:t>
            </a:r>
          </a:p>
        </p:txBody>
      </p:sp>
      <p:sp>
        <p:nvSpPr>
          <p:cNvPr id="17"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19" name="Slide Number Placeholder 18"/>
          <p:cNvSpPr>
            <a:spLocks noGrp="1"/>
          </p:cNvSpPr>
          <p:nvPr>
            <p:ph type="sldNum" sz="quarter" idx="12"/>
          </p:nvPr>
        </p:nvSpPr>
        <p:spPr/>
        <p:txBody>
          <a:bodyPr/>
          <a:lstStyle/>
          <a:p>
            <a:fld id="{BE2BAB19-9B7A-4E2F-AEB0-A403F504F423}" type="slidenum">
              <a:rPr lang="en-US" smtClean="0"/>
              <a:pPr/>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20834"/>
                                        </p:tgtEl>
                                        <p:attrNameLst>
                                          <p:attrName>style.visibility</p:attrName>
                                        </p:attrNameLst>
                                      </p:cBhvr>
                                      <p:to>
                                        <p:strVal val="visible"/>
                                      </p:to>
                                    </p:set>
                                    <p:anim from="(-#ppt_w/2)" to="(#ppt_x)" calcmode="lin" valueType="num">
                                      <p:cBhvr>
                                        <p:cTn id="7" dur="600" fill="hold">
                                          <p:stCondLst>
                                            <p:cond delay="0"/>
                                          </p:stCondLst>
                                        </p:cTn>
                                        <p:tgtEl>
                                          <p:spTgt spid="120834"/>
                                        </p:tgtEl>
                                        <p:attrNameLst>
                                          <p:attrName>ppt_x</p:attrName>
                                        </p:attrNameLst>
                                      </p:cBhvr>
                                    </p:anim>
                                    <p:anim from="0" to="-1.0" calcmode="lin" valueType="num">
                                      <p:cBhvr>
                                        <p:cTn id="8" dur="200" decel="50000" autoRev="1" fill="hold">
                                          <p:stCondLst>
                                            <p:cond delay="600"/>
                                          </p:stCondLst>
                                        </p:cTn>
                                        <p:tgtEl>
                                          <p:spTgt spid="120834"/>
                                        </p:tgtEl>
                                        <p:attrNameLst>
                                          <p:attrName>xshear</p:attrName>
                                        </p:attrNameLst>
                                      </p:cBhvr>
                                    </p:anim>
                                    <p:animScale>
                                      <p:cBhvr>
                                        <p:cTn id="9" dur="200" decel="100000" autoRev="1" fill="hold">
                                          <p:stCondLst>
                                            <p:cond delay="600"/>
                                          </p:stCondLst>
                                        </p:cTn>
                                        <p:tgtEl>
                                          <p:spTgt spid="120834"/>
                                        </p:tgtEl>
                                      </p:cBhvr>
                                      <p:from x="100000" y="100000"/>
                                      <p:to x="80000" y="100000"/>
                                    </p:animScale>
                                    <p:anim by="(#ppt_h/3+#ppt_w*0.1)" calcmode="lin" valueType="num">
                                      <p:cBhvr additive="sum">
                                        <p:cTn id="10" dur="200" decel="100000" autoRev="1" fill="hold">
                                          <p:stCondLst>
                                            <p:cond delay="600"/>
                                          </p:stCondLst>
                                        </p:cTn>
                                        <p:tgtEl>
                                          <p:spTgt spid="120834"/>
                                        </p:tgtEl>
                                        <p:attrNameLst>
                                          <p:attrName>ppt_x</p:attrName>
                                        </p:attrNameLst>
                                      </p:cBhvr>
                                    </p:anim>
                                  </p:childTnLst>
                                </p:cTn>
                              </p:par>
                            </p:childTnLst>
                          </p:cTn>
                        </p:par>
                        <p:par>
                          <p:cTn id="11" fill="hold">
                            <p:stCondLst>
                              <p:cond delay="1000"/>
                            </p:stCondLst>
                            <p:childTnLst>
                              <p:par>
                                <p:cTn id="12" presetID="22" presetClass="entr" presetSubtype="2" fill="hold" nodeType="after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wipe(right)">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right)">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120881"/>
                                        </p:tgtEl>
                                        <p:attrNameLst>
                                          <p:attrName>style.visibility</p:attrName>
                                        </p:attrNameLst>
                                      </p:cBhvr>
                                      <p:to>
                                        <p:strVal val="visible"/>
                                      </p:to>
                                    </p:set>
                                    <p:animEffect transition="in" filter="slide(fromLeft)">
                                      <p:cBhvr>
                                        <p:cTn id="29" dur="500"/>
                                        <p:tgtEl>
                                          <p:spTgt spid="120881"/>
                                        </p:tgtEl>
                                      </p:cBhvr>
                                    </p:animEffect>
                                  </p:childTnLst>
                                </p:cTn>
                              </p:par>
                              <p:par>
                                <p:cTn id="30" presetID="12" presetClass="entr" presetSubtype="8" fill="hold" nodeType="withEffect">
                                  <p:stCondLst>
                                    <p:cond delay="0"/>
                                  </p:stCondLst>
                                  <p:childTnLst>
                                    <p:set>
                                      <p:cBhvr>
                                        <p:cTn id="31" dur="1" fill="hold">
                                          <p:stCondLst>
                                            <p:cond delay="0"/>
                                          </p:stCondLst>
                                        </p:cTn>
                                        <p:tgtEl>
                                          <p:spTgt spid="120879"/>
                                        </p:tgtEl>
                                        <p:attrNameLst>
                                          <p:attrName>style.visibility</p:attrName>
                                        </p:attrNameLst>
                                      </p:cBhvr>
                                      <p:to>
                                        <p:strVal val="visible"/>
                                      </p:to>
                                    </p:set>
                                    <p:animEffect transition="in" filter="slide(fromLeft)">
                                      <p:cBhvr>
                                        <p:cTn id="32" dur="500"/>
                                        <p:tgtEl>
                                          <p:spTgt spid="120879"/>
                                        </p:tgtEl>
                                      </p:cBhvr>
                                    </p:animEffect>
                                  </p:childTnLst>
                                </p:cTn>
                              </p:par>
                              <p:par>
                                <p:cTn id="33" presetID="12" presetClass="entr" presetSubtype="8" fill="hold" nodeType="withEffect">
                                  <p:stCondLst>
                                    <p:cond delay="0"/>
                                  </p:stCondLst>
                                  <p:childTnLst>
                                    <p:set>
                                      <p:cBhvr>
                                        <p:cTn id="34" dur="1" fill="hold">
                                          <p:stCondLst>
                                            <p:cond delay="0"/>
                                          </p:stCondLst>
                                        </p:cTn>
                                        <p:tgtEl>
                                          <p:spTgt spid="120880"/>
                                        </p:tgtEl>
                                        <p:attrNameLst>
                                          <p:attrName>style.visibility</p:attrName>
                                        </p:attrNameLst>
                                      </p:cBhvr>
                                      <p:to>
                                        <p:strVal val="visible"/>
                                      </p:to>
                                    </p:set>
                                    <p:animEffect transition="in" filter="slide(fromLeft)">
                                      <p:cBhvr>
                                        <p:cTn id="35" dur="500"/>
                                        <p:tgtEl>
                                          <p:spTgt spid="1208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4" grpId="0"/>
      <p:bldP spid="1208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Fuzzy system design steps </a:t>
            </a:r>
            <a:endParaRPr lang="en-US" sz="4000" b="1" dirty="0"/>
          </a:p>
        </p:txBody>
      </p:sp>
      <p:sp>
        <p:nvSpPr>
          <p:cNvPr id="3" name="Content Placeholder 2"/>
          <p:cNvSpPr>
            <a:spLocks noGrp="1"/>
          </p:cNvSpPr>
          <p:nvPr>
            <p:ph idx="1"/>
          </p:nvPr>
        </p:nvSpPr>
        <p:spPr>
          <a:xfrm>
            <a:off x="457200" y="1371600"/>
            <a:ext cx="8229600" cy="4754563"/>
          </a:xfrm>
        </p:spPr>
        <p:txBody>
          <a:bodyPr/>
          <a:lstStyle/>
          <a:p>
            <a:pPr marL="514350" indent="-514350" algn="just">
              <a:buFont typeface="+mj-lt"/>
              <a:buAutoNum type="arabicPeriod"/>
            </a:pPr>
            <a:r>
              <a:rPr lang="en-US" dirty="0" smtClean="0"/>
              <a:t>Knowledge acquisition</a:t>
            </a:r>
          </a:p>
          <a:p>
            <a:pPr marL="514350" indent="-514350" algn="just">
              <a:buFont typeface="+mj-lt"/>
              <a:buAutoNum type="arabicPeriod"/>
            </a:pPr>
            <a:r>
              <a:rPr lang="en-US" dirty="0" smtClean="0"/>
              <a:t>Translate into the language of fuzzy inference, composing fuzzy rules, and designing fuzzy variables</a:t>
            </a:r>
          </a:p>
          <a:p>
            <a:pPr marL="514350" indent="-514350" algn="just">
              <a:buFont typeface="+mj-lt"/>
              <a:buAutoNum type="arabicPeriod"/>
            </a:pPr>
            <a:r>
              <a:rPr lang="en-US" dirty="0" smtClean="0"/>
              <a:t>Developing the basic fuzzy inference algorithm, filling the gaps by appropriate selections, and designing heuristic elements</a:t>
            </a:r>
          </a:p>
          <a:p>
            <a:pPr marL="514350" indent="-514350" algn="just">
              <a:buFont typeface="+mj-lt"/>
              <a:buAutoNum type="arabicPeriod"/>
            </a:pPr>
            <a:r>
              <a:rPr lang="en-US" dirty="0" smtClean="0"/>
              <a:t>Simulation and testing</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5</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p:cNvSpPr>
            <a:spLocks noGrp="1" noChangeArrowheads="1"/>
          </p:cNvSpPr>
          <p:nvPr>
            <p:ph type="title"/>
          </p:nvPr>
        </p:nvSpPr>
        <p:spPr/>
        <p:txBody>
          <a:bodyPr>
            <a:normAutofit/>
          </a:bodyPr>
          <a:lstStyle/>
          <a:p>
            <a:r>
              <a:rPr lang="en-US" altLang="zh-TW" sz="4000" b="1" dirty="0"/>
              <a:t>Example</a:t>
            </a:r>
          </a:p>
        </p:txBody>
      </p:sp>
      <p:sp>
        <p:nvSpPr>
          <p:cNvPr id="121873" name="Text Box 17"/>
          <p:cNvSpPr txBox="1">
            <a:spLocks noChangeArrowheads="1"/>
          </p:cNvSpPr>
          <p:nvPr/>
        </p:nvSpPr>
        <p:spPr bwMode="auto">
          <a:xfrm>
            <a:off x="969963" y="2170113"/>
            <a:ext cx="7058025" cy="1187450"/>
          </a:xfrm>
          <a:prstGeom prst="rect">
            <a:avLst/>
          </a:prstGeom>
          <a:noFill/>
          <a:ln w="9525">
            <a:noFill/>
            <a:miter lim="800000"/>
            <a:headEnd/>
            <a:tailEnd/>
          </a:ln>
          <a:effectLst/>
        </p:spPr>
        <p:txBody>
          <a:bodyPr wrap="none">
            <a:spAutoFit/>
          </a:bodyPr>
          <a:lstStyle/>
          <a:p>
            <a:pPr>
              <a:lnSpc>
                <a:spcPct val="150000"/>
              </a:lnSpc>
            </a:pPr>
            <a:r>
              <a:rPr lang="en-US" altLang="zh-TW" sz="2400" dirty="0"/>
              <a:t>Linguistic Variable :  </a:t>
            </a:r>
            <a:r>
              <a:rPr lang="en-US" altLang="zh-TW" sz="2400" dirty="0">
                <a:solidFill>
                  <a:srgbClr val="0033CC"/>
                </a:solidFill>
                <a:latin typeface="Times New Roman" pitchFamily="18" charset="0"/>
              </a:rPr>
              <a:t>temperature</a:t>
            </a:r>
          </a:p>
          <a:p>
            <a:pPr>
              <a:lnSpc>
                <a:spcPct val="150000"/>
              </a:lnSpc>
            </a:pPr>
            <a:r>
              <a:rPr lang="en-US" altLang="zh-TW" sz="2400" dirty="0"/>
              <a:t>Linguistics Terms (Fuzzy Sets) : </a:t>
            </a:r>
            <a:r>
              <a:rPr lang="en-US" altLang="zh-TW" sz="2400" dirty="0">
                <a:solidFill>
                  <a:srgbClr val="0033CC"/>
                </a:solidFill>
                <a:latin typeface="Times New Roman" pitchFamily="18" charset="0"/>
              </a:rPr>
              <a:t>{cold, warm, hot}</a:t>
            </a:r>
          </a:p>
        </p:txBody>
      </p:sp>
      <p:grpSp>
        <p:nvGrpSpPr>
          <p:cNvPr id="2" name="Group 77"/>
          <p:cNvGrpSpPr>
            <a:grpSpLocks/>
          </p:cNvGrpSpPr>
          <p:nvPr/>
        </p:nvGrpSpPr>
        <p:grpSpPr bwMode="auto">
          <a:xfrm>
            <a:off x="827088" y="3846513"/>
            <a:ext cx="7913687" cy="2706687"/>
            <a:chOff x="521" y="2423"/>
            <a:chExt cx="4985" cy="1705"/>
          </a:xfrm>
        </p:grpSpPr>
        <p:sp>
          <p:nvSpPr>
            <p:cNvPr id="121894" name="Text Box 38"/>
            <p:cNvSpPr txBox="1">
              <a:spLocks noChangeArrowheads="1"/>
            </p:cNvSpPr>
            <p:nvPr/>
          </p:nvSpPr>
          <p:spPr bwMode="auto">
            <a:xfrm>
              <a:off x="521" y="2423"/>
              <a:ext cx="494" cy="327"/>
            </a:xfrm>
            <a:prstGeom prst="rect">
              <a:avLst/>
            </a:prstGeom>
            <a:noFill/>
            <a:ln w="9525">
              <a:noFill/>
              <a:miter lim="800000"/>
              <a:headEnd/>
              <a:tailEnd/>
            </a:ln>
            <a:effectLst/>
          </p:spPr>
          <p:txBody>
            <a:bodyPr wrap="none">
              <a:spAutoFit/>
            </a:bodyPr>
            <a:lstStyle/>
            <a:p>
              <a:pPr eaLnBrk="0" hangingPunct="0"/>
              <a:r>
                <a:rPr kumimoji="0" lang="en-US" altLang="zh-TW" sz="2800" i="1">
                  <a:latin typeface="Times New Roman" pitchFamily="18" charset="0"/>
                  <a:sym typeface="Symbol" pitchFamily="18" charset="2"/>
                </a:rPr>
                <a:t></a:t>
              </a:r>
              <a:r>
                <a:rPr kumimoji="0" lang="en-US" altLang="zh-TW" sz="2800">
                  <a:latin typeface="Times New Roman" pitchFamily="18" charset="0"/>
                  <a:sym typeface="Symbol" pitchFamily="18" charset="2"/>
                </a:rPr>
                <a:t>(</a:t>
              </a:r>
              <a:r>
                <a:rPr kumimoji="0" lang="en-US" altLang="zh-TW" sz="2800" i="1">
                  <a:latin typeface="Times New Roman" pitchFamily="18" charset="0"/>
                  <a:sym typeface="Symbol" pitchFamily="18" charset="2"/>
                </a:rPr>
                <a:t>x</a:t>
              </a:r>
              <a:r>
                <a:rPr kumimoji="0" lang="en-US" altLang="zh-TW" sz="2800">
                  <a:latin typeface="Times New Roman" pitchFamily="18" charset="0"/>
                  <a:sym typeface="Symbol" pitchFamily="18" charset="2"/>
                </a:rPr>
                <a:t>)</a:t>
              </a:r>
              <a:endParaRPr kumimoji="0" lang="en-US" altLang="zh-TW" sz="2800">
                <a:latin typeface="Times New Roman" pitchFamily="18" charset="0"/>
              </a:endParaRPr>
            </a:p>
          </p:txBody>
        </p:sp>
        <p:sp>
          <p:nvSpPr>
            <p:cNvPr id="121895" name="Line 39"/>
            <p:cNvSpPr>
              <a:spLocks noChangeShapeType="1"/>
            </p:cNvSpPr>
            <p:nvPr/>
          </p:nvSpPr>
          <p:spPr bwMode="auto">
            <a:xfrm flipV="1">
              <a:off x="1157" y="2462"/>
              <a:ext cx="0" cy="1104"/>
            </a:xfrm>
            <a:prstGeom prst="line">
              <a:avLst/>
            </a:prstGeom>
            <a:noFill/>
            <a:ln w="9525">
              <a:solidFill>
                <a:srgbClr val="FFFFFF"/>
              </a:solidFill>
              <a:round/>
              <a:headEnd/>
              <a:tailEnd type="triangle" w="med" len="med"/>
            </a:ln>
            <a:effectLst/>
          </p:spPr>
          <p:txBody>
            <a:bodyPr wrap="none" anchor="ctr"/>
            <a:lstStyle/>
            <a:p>
              <a:endParaRPr lang="en-US"/>
            </a:p>
          </p:txBody>
        </p:sp>
        <p:sp>
          <p:nvSpPr>
            <p:cNvPr id="121900" name="Text Box 44"/>
            <p:cNvSpPr txBox="1">
              <a:spLocks noChangeArrowheads="1"/>
            </p:cNvSpPr>
            <p:nvPr/>
          </p:nvSpPr>
          <p:spPr bwMode="auto">
            <a:xfrm>
              <a:off x="1397" y="2740"/>
              <a:ext cx="506" cy="327"/>
            </a:xfrm>
            <a:prstGeom prst="rect">
              <a:avLst/>
            </a:prstGeom>
            <a:noFill/>
            <a:ln w="9525">
              <a:noFill/>
              <a:miter lim="800000"/>
              <a:headEnd/>
              <a:tailEnd/>
            </a:ln>
            <a:effectLst/>
          </p:spPr>
          <p:txBody>
            <a:bodyPr wrap="none">
              <a:spAutoFit/>
            </a:bodyPr>
            <a:lstStyle/>
            <a:p>
              <a:pPr eaLnBrk="0" hangingPunct="0"/>
              <a:r>
                <a:rPr kumimoji="0" lang="en-US" altLang="zh-TW" sz="2800" i="1">
                  <a:solidFill>
                    <a:srgbClr val="0033CC"/>
                  </a:solidFill>
                  <a:latin typeface="Times New Roman" pitchFamily="18" charset="0"/>
                  <a:sym typeface="Symbol" pitchFamily="18" charset="2"/>
                </a:rPr>
                <a:t></a:t>
              </a:r>
              <a:r>
                <a:rPr kumimoji="0" lang="en-US" altLang="zh-TW" sz="2800" baseline="-25000">
                  <a:solidFill>
                    <a:srgbClr val="0033CC"/>
                  </a:solidFill>
                  <a:latin typeface="Times New Roman" pitchFamily="18" charset="0"/>
                  <a:sym typeface="Symbol" pitchFamily="18" charset="2"/>
                </a:rPr>
                <a:t>cold</a:t>
              </a:r>
              <a:endParaRPr kumimoji="0" lang="en-US" altLang="zh-TW" sz="2800">
                <a:solidFill>
                  <a:srgbClr val="0033CC"/>
                </a:solidFill>
                <a:latin typeface="Times New Roman" pitchFamily="18" charset="0"/>
              </a:endParaRPr>
            </a:p>
          </p:txBody>
        </p:sp>
        <p:sp>
          <p:nvSpPr>
            <p:cNvPr id="121901" name="Text Box 45"/>
            <p:cNvSpPr txBox="1">
              <a:spLocks noChangeArrowheads="1"/>
            </p:cNvSpPr>
            <p:nvPr/>
          </p:nvSpPr>
          <p:spPr bwMode="auto">
            <a:xfrm>
              <a:off x="2880" y="2740"/>
              <a:ext cx="591" cy="327"/>
            </a:xfrm>
            <a:prstGeom prst="rect">
              <a:avLst/>
            </a:prstGeom>
            <a:noFill/>
            <a:ln w="9525">
              <a:noFill/>
              <a:miter lim="800000"/>
              <a:headEnd/>
              <a:tailEnd/>
            </a:ln>
            <a:effectLst/>
          </p:spPr>
          <p:txBody>
            <a:bodyPr wrap="none">
              <a:spAutoFit/>
            </a:bodyPr>
            <a:lstStyle/>
            <a:p>
              <a:pPr eaLnBrk="0" hangingPunct="0"/>
              <a:r>
                <a:rPr kumimoji="0" lang="en-US" altLang="zh-TW" sz="2800" i="1">
                  <a:solidFill>
                    <a:srgbClr val="FF9900"/>
                  </a:solidFill>
                  <a:latin typeface="Times New Roman" pitchFamily="18" charset="0"/>
                  <a:sym typeface="Symbol" pitchFamily="18" charset="2"/>
                </a:rPr>
                <a:t></a:t>
              </a:r>
              <a:r>
                <a:rPr kumimoji="0" lang="en-US" altLang="zh-TW" sz="2800" baseline="-25000">
                  <a:solidFill>
                    <a:srgbClr val="FF9900"/>
                  </a:solidFill>
                  <a:latin typeface="Times New Roman" pitchFamily="18" charset="0"/>
                  <a:sym typeface="Symbol" pitchFamily="18" charset="2"/>
                </a:rPr>
                <a:t>warm</a:t>
              </a:r>
              <a:endParaRPr kumimoji="0" lang="en-US" altLang="zh-TW" sz="2800">
                <a:solidFill>
                  <a:srgbClr val="FF9900"/>
                </a:solidFill>
                <a:latin typeface="Times New Roman" pitchFamily="18" charset="0"/>
              </a:endParaRPr>
            </a:p>
          </p:txBody>
        </p:sp>
        <p:sp>
          <p:nvSpPr>
            <p:cNvPr id="121902" name="Text Box 46"/>
            <p:cNvSpPr txBox="1">
              <a:spLocks noChangeArrowheads="1"/>
            </p:cNvSpPr>
            <p:nvPr/>
          </p:nvSpPr>
          <p:spPr bwMode="auto">
            <a:xfrm>
              <a:off x="4528" y="2750"/>
              <a:ext cx="439" cy="327"/>
            </a:xfrm>
            <a:prstGeom prst="rect">
              <a:avLst/>
            </a:prstGeom>
            <a:noFill/>
            <a:ln w="9525">
              <a:noFill/>
              <a:miter lim="800000"/>
              <a:headEnd/>
              <a:tailEnd/>
            </a:ln>
            <a:effectLst/>
          </p:spPr>
          <p:txBody>
            <a:bodyPr wrap="none">
              <a:spAutoFit/>
            </a:bodyPr>
            <a:lstStyle/>
            <a:p>
              <a:pPr eaLnBrk="0" hangingPunct="0"/>
              <a:r>
                <a:rPr kumimoji="0" lang="en-US" altLang="zh-TW" sz="2800" i="1">
                  <a:solidFill>
                    <a:srgbClr val="CC3300"/>
                  </a:solidFill>
                  <a:latin typeface="Times New Roman" pitchFamily="18" charset="0"/>
                  <a:sym typeface="Symbol" pitchFamily="18" charset="2"/>
                </a:rPr>
                <a:t></a:t>
              </a:r>
              <a:r>
                <a:rPr kumimoji="0" lang="en-US" altLang="zh-TW" sz="2800" baseline="-25000">
                  <a:solidFill>
                    <a:srgbClr val="CC3300"/>
                  </a:solidFill>
                  <a:latin typeface="Times New Roman" pitchFamily="18" charset="0"/>
                  <a:sym typeface="Symbol" pitchFamily="18" charset="2"/>
                </a:rPr>
                <a:t>hot</a:t>
              </a:r>
              <a:endParaRPr kumimoji="0" lang="en-US" altLang="zh-TW" sz="2800">
                <a:solidFill>
                  <a:srgbClr val="CC3300"/>
                </a:solidFill>
                <a:latin typeface="Times New Roman" pitchFamily="18" charset="0"/>
              </a:endParaRPr>
            </a:p>
          </p:txBody>
        </p:sp>
        <p:sp>
          <p:nvSpPr>
            <p:cNvPr id="121908" name="Line 52"/>
            <p:cNvSpPr>
              <a:spLocks noChangeShapeType="1"/>
            </p:cNvSpPr>
            <p:nvPr/>
          </p:nvSpPr>
          <p:spPr bwMode="auto">
            <a:xfrm>
              <a:off x="970" y="3884"/>
              <a:ext cx="4536" cy="0"/>
            </a:xfrm>
            <a:prstGeom prst="line">
              <a:avLst/>
            </a:prstGeom>
            <a:noFill/>
            <a:ln w="9525">
              <a:solidFill>
                <a:schemeClr val="tx1"/>
              </a:solidFill>
              <a:round/>
              <a:headEnd/>
              <a:tailEnd type="triangle" w="med" len="med"/>
            </a:ln>
            <a:effectLst/>
          </p:spPr>
          <p:txBody>
            <a:bodyPr/>
            <a:lstStyle/>
            <a:p>
              <a:endParaRPr lang="en-US"/>
            </a:p>
          </p:txBody>
        </p:sp>
        <p:sp>
          <p:nvSpPr>
            <p:cNvPr id="121909" name="Line 53"/>
            <p:cNvSpPr>
              <a:spLocks noChangeShapeType="1"/>
            </p:cNvSpPr>
            <p:nvPr/>
          </p:nvSpPr>
          <p:spPr bwMode="auto">
            <a:xfrm flipV="1">
              <a:off x="1015" y="2478"/>
              <a:ext cx="0" cy="1452"/>
            </a:xfrm>
            <a:prstGeom prst="line">
              <a:avLst/>
            </a:prstGeom>
            <a:noFill/>
            <a:ln w="9525">
              <a:solidFill>
                <a:schemeClr val="tx1"/>
              </a:solidFill>
              <a:round/>
              <a:headEnd/>
              <a:tailEnd type="triangle" w="med" len="med"/>
            </a:ln>
            <a:effectLst/>
          </p:spPr>
          <p:txBody>
            <a:bodyPr/>
            <a:lstStyle/>
            <a:p>
              <a:endParaRPr lang="en-US"/>
            </a:p>
          </p:txBody>
        </p:sp>
        <p:sp>
          <p:nvSpPr>
            <p:cNvPr id="121912" name="Freeform 56"/>
            <p:cNvSpPr>
              <a:spLocks/>
            </p:cNvSpPr>
            <p:nvPr/>
          </p:nvSpPr>
          <p:spPr bwMode="auto">
            <a:xfrm>
              <a:off x="1015" y="3113"/>
              <a:ext cx="1588" cy="771"/>
            </a:xfrm>
            <a:custGeom>
              <a:avLst/>
              <a:gdLst/>
              <a:ahLst/>
              <a:cxnLst>
                <a:cxn ang="0">
                  <a:pos x="0" y="0"/>
                </a:cxn>
                <a:cxn ang="0">
                  <a:pos x="1043" y="0"/>
                </a:cxn>
                <a:cxn ang="0">
                  <a:pos x="1542" y="771"/>
                </a:cxn>
              </a:cxnLst>
              <a:rect l="0" t="0" r="r" b="b"/>
              <a:pathLst>
                <a:path w="1542" h="771">
                  <a:moveTo>
                    <a:pt x="0" y="0"/>
                  </a:moveTo>
                  <a:lnTo>
                    <a:pt x="1043" y="0"/>
                  </a:lnTo>
                  <a:lnTo>
                    <a:pt x="1542" y="771"/>
                  </a:lnTo>
                </a:path>
              </a:pathLst>
            </a:custGeom>
            <a:noFill/>
            <a:ln w="38100" cmpd="sng">
              <a:solidFill>
                <a:srgbClr val="0033CC"/>
              </a:solidFill>
              <a:round/>
              <a:headEnd/>
              <a:tailEnd/>
            </a:ln>
            <a:effectLst/>
          </p:spPr>
          <p:txBody>
            <a:bodyPr/>
            <a:lstStyle/>
            <a:p>
              <a:endParaRPr lang="en-US"/>
            </a:p>
          </p:txBody>
        </p:sp>
        <p:sp>
          <p:nvSpPr>
            <p:cNvPr id="121913" name="Freeform 57"/>
            <p:cNvSpPr>
              <a:spLocks/>
            </p:cNvSpPr>
            <p:nvPr/>
          </p:nvSpPr>
          <p:spPr bwMode="auto">
            <a:xfrm flipH="1">
              <a:off x="3737" y="3113"/>
              <a:ext cx="1588" cy="771"/>
            </a:xfrm>
            <a:custGeom>
              <a:avLst/>
              <a:gdLst/>
              <a:ahLst/>
              <a:cxnLst>
                <a:cxn ang="0">
                  <a:pos x="0" y="0"/>
                </a:cxn>
                <a:cxn ang="0">
                  <a:pos x="1043" y="0"/>
                </a:cxn>
                <a:cxn ang="0">
                  <a:pos x="1542" y="771"/>
                </a:cxn>
              </a:cxnLst>
              <a:rect l="0" t="0" r="r" b="b"/>
              <a:pathLst>
                <a:path w="1542" h="771">
                  <a:moveTo>
                    <a:pt x="0" y="0"/>
                  </a:moveTo>
                  <a:lnTo>
                    <a:pt x="1043" y="0"/>
                  </a:lnTo>
                  <a:lnTo>
                    <a:pt x="1542" y="771"/>
                  </a:lnTo>
                </a:path>
              </a:pathLst>
            </a:custGeom>
            <a:noFill/>
            <a:ln w="38100" cmpd="sng">
              <a:solidFill>
                <a:srgbClr val="FF3300"/>
              </a:solidFill>
              <a:round/>
              <a:headEnd/>
              <a:tailEnd/>
            </a:ln>
            <a:effectLst/>
          </p:spPr>
          <p:txBody>
            <a:bodyPr/>
            <a:lstStyle/>
            <a:p>
              <a:endParaRPr lang="en-US"/>
            </a:p>
          </p:txBody>
        </p:sp>
        <p:grpSp>
          <p:nvGrpSpPr>
            <p:cNvPr id="3" name="Group 60"/>
            <p:cNvGrpSpPr>
              <a:grpSpLocks/>
            </p:cNvGrpSpPr>
            <p:nvPr/>
          </p:nvGrpSpPr>
          <p:grpSpPr bwMode="auto">
            <a:xfrm>
              <a:off x="2058" y="3113"/>
              <a:ext cx="2223" cy="771"/>
              <a:chOff x="1973" y="3113"/>
              <a:chExt cx="2041" cy="771"/>
            </a:xfrm>
          </p:grpSpPr>
          <p:sp>
            <p:nvSpPr>
              <p:cNvPr id="121914" name="Freeform 58"/>
              <p:cNvSpPr>
                <a:spLocks/>
              </p:cNvSpPr>
              <p:nvPr/>
            </p:nvSpPr>
            <p:spPr bwMode="auto">
              <a:xfrm>
                <a:off x="2472" y="3113"/>
                <a:ext cx="1542" cy="771"/>
              </a:xfrm>
              <a:custGeom>
                <a:avLst/>
                <a:gdLst/>
                <a:ahLst/>
                <a:cxnLst>
                  <a:cxn ang="0">
                    <a:pos x="0" y="0"/>
                  </a:cxn>
                  <a:cxn ang="0">
                    <a:pos x="1043" y="0"/>
                  </a:cxn>
                  <a:cxn ang="0">
                    <a:pos x="1542" y="771"/>
                  </a:cxn>
                </a:cxnLst>
                <a:rect l="0" t="0" r="r" b="b"/>
                <a:pathLst>
                  <a:path w="1542" h="771">
                    <a:moveTo>
                      <a:pt x="0" y="0"/>
                    </a:moveTo>
                    <a:lnTo>
                      <a:pt x="1043" y="0"/>
                    </a:lnTo>
                    <a:lnTo>
                      <a:pt x="1542" y="771"/>
                    </a:lnTo>
                  </a:path>
                </a:pathLst>
              </a:custGeom>
              <a:noFill/>
              <a:ln w="38100" cmpd="sng">
                <a:solidFill>
                  <a:srgbClr val="FF9900"/>
                </a:solidFill>
                <a:round/>
                <a:headEnd/>
                <a:tailEnd/>
              </a:ln>
              <a:effectLst/>
            </p:spPr>
            <p:txBody>
              <a:bodyPr/>
              <a:lstStyle/>
              <a:p>
                <a:endParaRPr lang="en-US"/>
              </a:p>
            </p:txBody>
          </p:sp>
          <p:sp>
            <p:nvSpPr>
              <p:cNvPr id="121915" name="Freeform 59"/>
              <p:cNvSpPr>
                <a:spLocks/>
              </p:cNvSpPr>
              <p:nvPr/>
            </p:nvSpPr>
            <p:spPr bwMode="auto">
              <a:xfrm flipH="1">
                <a:off x="1973" y="3113"/>
                <a:ext cx="1542" cy="771"/>
              </a:xfrm>
              <a:custGeom>
                <a:avLst/>
                <a:gdLst/>
                <a:ahLst/>
                <a:cxnLst>
                  <a:cxn ang="0">
                    <a:pos x="0" y="0"/>
                  </a:cxn>
                  <a:cxn ang="0">
                    <a:pos x="1043" y="0"/>
                  </a:cxn>
                  <a:cxn ang="0">
                    <a:pos x="1542" y="771"/>
                  </a:cxn>
                </a:cxnLst>
                <a:rect l="0" t="0" r="r" b="b"/>
                <a:pathLst>
                  <a:path w="1542" h="771">
                    <a:moveTo>
                      <a:pt x="0" y="0"/>
                    </a:moveTo>
                    <a:lnTo>
                      <a:pt x="1043" y="0"/>
                    </a:lnTo>
                    <a:lnTo>
                      <a:pt x="1542" y="771"/>
                    </a:lnTo>
                  </a:path>
                </a:pathLst>
              </a:custGeom>
              <a:noFill/>
              <a:ln w="38100" cmpd="sng">
                <a:solidFill>
                  <a:srgbClr val="FF9900"/>
                </a:solidFill>
                <a:round/>
                <a:headEnd/>
                <a:tailEnd/>
              </a:ln>
              <a:effectLst/>
            </p:spPr>
            <p:txBody>
              <a:bodyPr/>
              <a:lstStyle/>
              <a:p>
                <a:endParaRPr lang="en-US"/>
              </a:p>
            </p:txBody>
          </p:sp>
        </p:grpSp>
        <p:sp>
          <p:nvSpPr>
            <p:cNvPr id="121917" name="Line 61"/>
            <p:cNvSpPr>
              <a:spLocks noChangeShapeType="1"/>
            </p:cNvSpPr>
            <p:nvPr/>
          </p:nvSpPr>
          <p:spPr bwMode="auto">
            <a:xfrm>
              <a:off x="1015" y="3838"/>
              <a:ext cx="0" cy="91"/>
            </a:xfrm>
            <a:prstGeom prst="line">
              <a:avLst/>
            </a:prstGeom>
            <a:noFill/>
            <a:ln w="9525">
              <a:solidFill>
                <a:schemeClr val="tx1"/>
              </a:solidFill>
              <a:round/>
              <a:headEnd/>
              <a:tailEnd/>
            </a:ln>
            <a:effectLst/>
          </p:spPr>
          <p:txBody>
            <a:bodyPr/>
            <a:lstStyle/>
            <a:p>
              <a:endParaRPr lang="en-US"/>
            </a:p>
          </p:txBody>
        </p:sp>
        <p:sp>
          <p:nvSpPr>
            <p:cNvPr id="121925" name="Line 69"/>
            <p:cNvSpPr>
              <a:spLocks noChangeShapeType="1"/>
            </p:cNvSpPr>
            <p:nvPr/>
          </p:nvSpPr>
          <p:spPr bwMode="auto">
            <a:xfrm>
              <a:off x="2104" y="3838"/>
              <a:ext cx="0" cy="91"/>
            </a:xfrm>
            <a:prstGeom prst="line">
              <a:avLst/>
            </a:prstGeom>
            <a:noFill/>
            <a:ln w="9525">
              <a:solidFill>
                <a:schemeClr val="tx1"/>
              </a:solidFill>
              <a:round/>
              <a:headEnd/>
              <a:tailEnd/>
            </a:ln>
            <a:effectLst/>
          </p:spPr>
          <p:txBody>
            <a:bodyPr/>
            <a:lstStyle/>
            <a:p>
              <a:endParaRPr lang="en-US"/>
            </a:p>
          </p:txBody>
        </p:sp>
        <p:sp>
          <p:nvSpPr>
            <p:cNvPr id="121927" name="Line 71"/>
            <p:cNvSpPr>
              <a:spLocks noChangeShapeType="1"/>
            </p:cNvSpPr>
            <p:nvPr/>
          </p:nvSpPr>
          <p:spPr bwMode="auto">
            <a:xfrm>
              <a:off x="4282" y="3838"/>
              <a:ext cx="0" cy="91"/>
            </a:xfrm>
            <a:prstGeom prst="line">
              <a:avLst/>
            </a:prstGeom>
            <a:noFill/>
            <a:ln w="9525">
              <a:solidFill>
                <a:schemeClr val="tx1"/>
              </a:solidFill>
              <a:round/>
              <a:headEnd/>
              <a:tailEnd/>
            </a:ln>
            <a:effectLst/>
          </p:spPr>
          <p:txBody>
            <a:bodyPr/>
            <a:lstStyle/>
            <a:p>
              <a:endParaRPr lang="en-US"/>
            </a:p>
          </p:txBody>
        </p:sp>
        <p:sp>
          <p:nvSpPr>
            <p:cNvPr id="121928" name="Text Box 72"/>
            <p:cNvSpPr txBox="1">
              <a:spLocks noChangeArrowheads="1"/>
            </p:cNvSpPr>
            <p:nvPr/>
          </p:nvSpPr>
          <p:spPr bwMode="auto">
            <a:xfrm>
              <a:off x="1968" y="3897"/>
              <a:ext cx="260" cy="231"/>
            </a:xfrm>
            <a:prstGeom prst="rect">
              <a:avLst/>
            </a:prstGeom>
            <a:noFill/>
            <a:ln w="9525">
              <a:noFill/>
              <a:miter lim="800000"/>
              <a:headEnd/>
              <a:tailEnd/>
            </a:ln>
            <a:effectLst/>
          </p:spPr>
          <p:txBody>
            <a:bodyPr wrap="none">
              <a:spAutoFit/>
            </a:bodyPr>
            <a:lstStyle/>
            <a:p>
              <a:r>
                <a:rPr lang="en-US" altLang="zh-TW">
                  <a:latin typeface="Times New Roman" pitchFamily="18" charset="0"/>
                </a:rPr>
                <a:t>20</a:t>
              </a:r>
            </a:p>
          </p:txBody>
        </p:sp>
        <p:sp>
          <p:nvSpPr>
            <p:cNvPr id="121929" name="Text Box 73"/>
            <p:cNvSpPr txBox="1">
              <a:spLocks noChangeArrowheads="1"/>
            </p:cNvSpPr>
            <p:nvPr/>
          </p:nvSpPr>
          <p:spPr bwMode="auto">
            <a:xfrm>
              <a:off x="4145" y="3879"/>
              <a:ext cx="260" cy="231"/>
            </a:xfrm>
            <a:prstGeom prst="rect">
              <a:avLst/>
            </a:prstGeom>
            <a:noFill/>
            <a:ln w="9525">
              <a:noFill/>
              <a:miter lim="800000"/>
              <a:headEnd/>
              <a:tailEnd/>
            </a:ln>
            <a:effectLst/>
          </p:spPr>
          <p:txBody>
            <a:bodyPr wrap="none">
              <a:spAutoFit/>
            </a:bodyPr>
            <a:lstStyle/>
            <a:p>
              <a:r>
                <a:rPr lang="en-US" altLang="zh-TW">
                  <a:latin typeface="Times New Roman" pitchFamily="18" charset="0"/>
                </a:rPr>
                <a:t>60</a:t>
              </a:r>
            </a:p>
          </p:txBody>
        </p:sp>
        <p:sp>
          <p:nvSpPr>
            <p:cNvPr id="121930" name="Text Box 74"/>
            <p:cNvSpPr txBox="1">
              <a:spLocks noChangeArrowheads="1"/>
            </p:cNvSpPr>
            <p:nvPr/>
          </p:nvSpPr>
          <p:spPr bwMode="auto">
            <a:xfrm>
              <a:off x="781" y="2990"/>
              <a:ext cx="188" cy="231"/>
            </a:xfrm>
            <a:prstGeom prst="rect">
              <a:avLst/>
            </a:prstGeom>
            <a:noFill/>
            <a:ln w="9525">
              <a:noFill/>
              <a:miter lim="800000"/>
              <a:headEnd/>
              <a:tailEnd/>
            </a:ln>
            <a:effectLst/>
          </p:spPr>
          <p:txBody>
            <a:bodyPr wrap="none">
              <a:spAutoFit/>
            </a:bodyPr>
            <a:lstStyle/>
            <a:p>
              <a:r>
                <a:rPr lang="en-US" altLang="zh-TW">
                  <a:latin typeface="Times New Roman" pitchFamily="18" charset="0"/>
                </a:rPr>
                <a:t>1</a:t>
              </a:r>
            </a:p>
          </p:txBody>
        </p:sp>
        <p:sp>
          <p:nvSpPr>
            <p:cNvPr id="121932" name="Rectangle 76"/>
            <p:cNvSpPr>
              <a:spLocks noChangeArrowheads="1"/>
            </p:cNvSpPr>
            <p:nvPr/>
          </p:nvSpPr>
          <p:spPr bwMode="auto">
            <a:xfrm>
              <a:off x="5239" y="3793"/>
              <a:ext cx="215" cy="327"/>
            </a:xfrm>
            <a:prstGeom prst="rect">
              <a:avLst/>
            </a:prstGeom>
            <a:noFill/>
            <a:ln w="9525">
              <a:noFill/>
              <a:miter lim="800000"/>
              <a:headEnd/>
              <a:tailEnd/>
            </a:ln>
            <a:effectLst/>
          </p:spPr>
          <p:txBody>
            <a:bodyPr wrap="none">
              <a:spAutoFit/>
            </a:bodyPr>
            <a:lstStyle/>
            <a:p>
              <a:r>
                <a:rPr kumimoji="0" lang="en-US" altLang="zh-TW" sz="2800" i="1">
                  <a:latin typeface="Times New Roman" pitchFamily="18" charset="0"/>
                  <a:sym typeface="Symbol" pitchFamily="18" charset="2"/>
                </a:rPr>
                <a:t>x</a:t>
              </a:r>
            </a:p>
          </p:txBody>
        </p:sp>
      </p:grpSp>
      <p:sp>
        <p:nvSpPr>
          <p:cNvPr id="24"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
        <p:nvSpPr>
          <p:cNvPr id="26" name="Slide Number Placeholder 25"/>
          <p:cNvSpPr>
            <a:spLocks noGrp="1"/>
          </p:cNvSpPr>
          <p:nvPr>
            <p:ph type="sldNum" sz="quarter" idx="12"/>
          </p:nvPr>
        </p:nvSpPr>
        <p:spPr/>
        <p:txBody>
          <a:bodyPr/>
          <a:lstStyle/>
          <a:p>
            <a:fld id="{BE2BAB19-9B7A-4E2F-AEB0-A403F504F423}" type="slidenum">
              <a:rPr lang="en-US" smtClean="0"/>
              <a:pPr/>
              <a:t>50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1000"/>
                                  </p:stCondLst>
                                  <p:childTnLst>
                                    <p:set>
                                      <p:cBhvr>
                                        <p:cTn id="6" dur="1" fill="hold">
                                          <p:stCondLst>
                                            <p:cond delay="0"/>
                                          </p:stCondLst>
                                        </p:cTn>
                                        <p:tgtEl>
                                          <p:spTgt spid="121873">
                                            <p:txEl>
                                              <p:pRg st="0" end="0"/>
                                            </p:txEl>
                                          </p:spTgt>
                                        </p:tgtEl>
                                        <p:attrNameLst>
                                          <p:attrName>style.visibility</p:attrName>
                                        </p:attrNameLst>
                                      </p:cBhvr>
                                      <p:to>
                                        <p:strVal val="visible"/>
                                      </p:to>
                                    </p:set>
                                    <p:animEffect transition="in" filter="slide(fromTop)">
                                      <p:cBhvr>
                                        <p:cTn id="7" dur="500"/>
                                        <p:tgtEl>
                                          <p:spTgt spid="1218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121873">
                                            <p:txEl>
                                              <p:pRg st="1" end="1"/>
                                            </p:txEl>
                                          </p:spTgt>
                                        </p:tgtEl>
                                        <p:attrNameLst>
                                          <p:attrName>style.visibility</p:attrName>
                                        </p:attrNameLst>
                                      </p:cBhvr>
                                      <p:to>
                                        <p:strVal val="visible"/>
                                      </p:to>
                                    </p:set>
                                    <p:animEffect transition="in" filter="slide(fromTop)">
                                      <p:cBhvr>
                                        <p:cTn id="12" dur="500"/>
                                        <p:tgtEl>
                                          <p:spTgt spid="1218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7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Rot="1" noChangeArrowheads="1"/>
          </p:cNvSpPr>
          <p:nvPr>
            <p:ph type="title"/>
          </p:nvPr>
        </p:nvSpPr>
        <p:spPr/>
        <p:txBody>
          <a:bodyPr>
            <a:normAutofit/>
          </a:bodyPr>
          <a:lstStyle/>
          <a:p>
            <a:pPr eaLnBrk="1" hangingPunct="1">
              <a:defRPr/>
            </a:pPr>
            <a:r>
              <a:rPr lang="en-GB" sz="4000" b="1" dirty="0" smtClean="0"/>
              <a:t>Linguistic Variables and Hedges</a:t>
            </a:r>
          </a:p>
        </p:txBody>
      </p:sp>
      <p:sp>
        <p:nvSpPr>
          <p:cNvPr id="279555" name="Rectangle 3"/>
          <p:cNvSpPr>
            <a:spLocks noGrp="1" noChangeArrowheads="1"/>
          </p:cNvSpPr>
          <p:nvPr>
            <p:ph type="body" idx="1"/>
          </p:nvPr>
        </p:nvSpPr>
        <p:spPr>
          <a:xfrm>
            <a:off x="250825" y="1700213"/>
            <a:ext cx="8713788" cy="3916362"/>
          </a:xfrm>
        </p:spPr>
        <p:txBody>
          <a:bodyPr>
            <a:normAutofit/>
          </a:bodyPr>
          <a:lstStyle/>
          <a:p>
            <a:pPr algn="just" eaLnBrk="1" hangingPunct="1">
              <a:defRPr/>
            </a:pPr>
            <a:r>
              <a:rPr lang="en-GB" sz="2400" dirty="0" smtClean="0"/>
              <a:t>The range of possible values of a linguistic variable represents the universe of discourse of that variable.  For example, the universe of discourse of the linguistic variable </a:t>
            </a:r>
            <a:r>
              <a:rPr lang="en-GB" sz="2400" i="1" dirty="0" smtClean="0"/>
              <a:t>speed</a:t>
            </a:r>
            <a:r>
              <a:rPr lang="en-GB" sz="2400" dirty="0" smtClean="0"/>
              <a:t> might have the range between 0 and 220 km/h and may include such fuzzy subsets as </a:t>
            </a:r>
            <a:r>
              <a:rPr lang="en-GB" sz="2400" i="1" dirty="0" smtClean="0"/>
              <a:t>very slow</a:t>
            </a:r>
            <a:r>
              <a:rPr lang="en-GB" sz="2400" dirty="0" smtClean="0"/>
              <a:t>, </a:t>
            </a:r>
            <a:r>
              <a:rPr lang="en-GB" sz="2400" i="1" dirty="0" smtClean="0"/>
              <a:t>slow</a:t>
            </a:r>
            <a:r>
              <a:rPr lang="en-GB" sz="2400" dirty="0" smtClean="0"/>
              <a:t>, </a:t>
            </a:r>
            <a:r>
              <a:rPr lang="en-GB" sz="2400" i="1" dirty="0" smtClean="0"/>
              <a:t>medium</a:t>
            </a:r>
            <a:r>
              <a:rPr lang="en-GB" sz="2400" dirty="0" smtClean="0"/>
              <a:t>, </a:t>
            </a:r>
            <a:r>
              <a:rPr lang="en-GB" sz="2400" i="1" dirty="0" smtClean="0"/>
              <a:t>fast</a:t>
            </a:r>
            <a:r>
              <a:rPr lang="en-GB" sz="2400" dirty="0" smtClean="0"/>
              <a:t>, and </a:t>
            </a:r>
            <a:r>
              <a:rPr lang="en-GB" sz="2400" i="1" dirty="0" smtClean="0"/>
              <a:t>very fast</a:t>
            </a:r>
            <a:r>
              <a:rPr lang="en-GB" sz="2400" dirty="0" smtClean="0"/>
              <a:t>.</a:t>
            </a:r>
          </a:p>
          <a:p>
            <a:pPr algn="just" eaLnBrk="1" hangingPunct="1">
              <a:defRPr/>
            </a:pPr>
            <a:r>
              <a:rPr lang="en-GB" sz="2400" dirty="0" smtClean="0"/>
              <a:t>A linguistic variable carries with it the concept of fuzzy set qualifiers, called </a:t>
            </a:r>
            <a:r>
              <a:rPr lang="en-GB" sz="2400" b="1" dirty="0" smtClean="0"/>
              <a:t>hedges</a:t>
            </a:r>
            <a:r>
              <a:rPr lang="en-GB" sz="2400" dirty="0" smtClean="0"/>
              <a:t>.</a:t>
            </a:r>
          </a:p>
          <a:p>
            <a:pPr algn="just" eaLnBrk="1" hangingPunct="1">
              <a:defRPr/>
            </a:pPr>
            <a:r>
              <a:rPr lang="en-GB" sz="2400" dirty="0" smtClean="0"/>
              <a:t>Hedges are terms that modify the shape of fuzzy sets.  They include adverbs such as </a:t>
            </a:r>
            <a:r>
              <a:rPr lang="en-GB" sz="2400" i="1" dirty="0" smtClean="0"/>
              <a:t>very</a:t>
            </a:r>
            <a:r>
              <a:rPr lang="en-GB" sz="2400" dirty="0" smtClean="0"/>
              <a:t>, </a:t>
            </a:r>
            <a:r>
              <a:rPr lang="en-GB" sz="2400" i="1" dirty="0" smtClean="0"/>
              <a:t>somewhat</a:t>
            </a:r>
            <a:r>
              <a:rPr lang="en-GB" sz="2400" dirty="0" smtClean="0"/>
              <a:t>, </a:t>
            </a:r>
            <a:r>
              <a:rPr lang="en-GB" sz="2400" i="1" dirty="0" smtClean="0"/>
              <a:t>quite</a:t>
            </a:r>
            <a:r>
              <a:rPr lang="en-GB" sz="2400" dirty="0" smtClean="0"/>
              <a:t>, </a:t>
            </a:r>
            <a:r>
              <a:rPr lang="en-GB" sz="2400" i="1" dirty="0" smtClean="0"/>
              <a:t>more or less</a:t>
            </a:r>
            <a:r>
              <a:rPr lang="en-GB" sz="2400" dirty="0" smtClean="0"/>
              <a:t> and </a:t>
            </a:r>
            <a:r>
              <a:rPr lang="en-GB" sz="2400" i="1" dirty="0" smtClean="0"/>
              <a:t>slightly</a:t>
            </a:r>
            <a:r>
              <a:rPr lang="en-GB" sz="2400" dirty="0" smtClean="0"/>
              <a:t>.</a:t>
            </a:r>
          </a:p>
        </p:txBody>
      </p:sp>
      <p:sp>
        <p:nvSpPr>
          <p:cNvPr id="9" name="Slide Number Placeholder 8"/>
          <p:cNvSpPr>
            <a:spLocks noGrp="1"/>
          </p:cNvSpPr>
          <p:nvPr>
            <p:ph type="sldNum" sz="quarter" idx="12"/>
          </p:nvPr>
        </p:nvSpPr>
        <p:spPr/>
        <p:txBody>
          <a:bodyPr/>
          <a:lstStyle/>
          <a:p>
            <a:fld id="{BE2BAB19-9B7A-4E2F-AEB0-A403F504F423}" type="slidenum">
              <a:rPr lang="en-US" smtClean="0"/>
              <a:pPr/>
              <a:t>51</a:t>
            </a:fld>
            <a:endParaRPr lang="en-US"/>
          </a:p>
        </p:txBody>
      </p:sp>
      <p:sp>
        <p:nvSpPr>
          <p:cNvPr id="10"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ln/>
        </p:spPr>
        <p:txBody>
          <a:bodyPr>
            <a:normAutofit/>
          </a:bodyPr>
          <a:lstStyle/>
          <a:p>
            <a:r>
              <a:rPr lang="en-US" altLang="zh-TW" sz="4000" b="1" dirty="0"/>
              <a:t>Operations on Linguistic Values</a:t>
            </a:r>
          </a:p>
        </p:txBody>
      </p:sp>
      <p:graphicFrame>
        <p:nvGraphicFramePr>
          <p:cNvPr id="51200" name="Object 1024"/>
          <p:cNvGraphicFramePr>
            <a:graphicFrameLocks/>
          </p:cNvGraphicFramePr>
          <p:nvPr/>
        </p:nvGraphicFramePr>
        <p:xfrm>
          <a:off x="4692650" y="1454150"/>
          <a:ext cx="2082800" cy="447675"/>
        </p:xfrm>
        <a:graphic>
          <a:graphicData uri="http://schemas.openxmlformats.org/presentationml/2006/ole">
            <mc:AlternateContent xmlns:mc="http://schemas.openxmlformats.org/markup-compatibility/2006">
              <mc:Choice xmlns:v="urn:schemas-microsoft-com:vml" Requires="v">
                <p:oleObj spid="_x0000_s3080" name="Equation" r:id="rId4" imgW="901440" imgH="228600" progId="Equation.2">
                  <p:embed/>
                </p:oleObj>
              </mc:Choice>
              <mc:Fallback>
                <p:oleObj name="Equation" r:id="rId4" imgW="901440" imgH="228600" progId="Equation.2">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2650" y="1454150"/>
                        <a:ext cx="2082800" cy="447675"/>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1" name="Object 1025"/>
          <p:cNvGraphicFramePr>
            <a:graphicFrameLocks/>
          </p:cNvGraphicFramePr>
          <p:nvPr/>
        </p:nvGraphicFramePr>
        <p:xfrm>
          <a:off x="4678363" y="2139950"/>
          <a:ext cx="2249487" cy="476250"/>
        </p:xfrm>
        <a:graphic>
          <a:graphicData uri="http://schemas.openxmlformats.org/presentationml/2006/ole">
            <mc:AlternateContent xmlns:mc="http://schemas.openxmlformats.org/markup-compatibility/2006">
              <mc:Choice xmlns:v="urn:schemas-microsoft-com:vml" Requires="v">
                <p:oleObj spid="_x0000_s3081" name="Equation" r:id="rId6" imgW="888840" imgH="228600" progId="Equation.2">
                  <p:embed/>
                </p:oleObj>
              </mc:Choice>
              <mc:Fallback>
                <p:oleObj name="Equation" r:id="rId6" imgW="888840" imgH="228600" progId="Equation.2">
                  <p:embed/>
                  <p:pic>
                    <p:nvPicPr>
                      <p:cNvPr id="0" name="Picture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363" y="2139950"/>
                        <a:ext cx="2249487" cy="476250"/>
                      </a:xfrm>
                      <a:prstGeom prst="rect">
                        <a:avLst/>
                      </a:prstGeom>
                      <a:solidFill>
                        <a:srgbClr val="FFFFFF"/>
                      </a:solidFill>
                      <a:ln w="12700">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6" name="Rectangle 6"/>
          <p:cNvSpPr>
            <a:spLocks noChangeArrowheads="1"/>
          </p:cNvSpPr>
          <p:nvPr/>
        </p:nvSpPr>
        <p:spPr bwMode="auto">
          <a:xfrm>
            <a:off x="1036638" y="1498600"/>
            <a:ext cx="2241960" cy="473079"/>
          </a:xfrm>
          <a:prstGeom prst="rect">
            <a:avLst/>
          </a:prstGeom>
          <a:noFill/>
          <a:ln w="9525">
            <a:noFill/>
            <a:miter lim="800000"/>
            <a:headEnd/>
            <a:tailEnd/>
          </a:ln>
          <a:effectLst/>
        </p:spPr>
        <p:txBody>
          <a:bodyPr wrap="none" lIns="92075" tIns="46038" rIns="92075" bIns="46038">
            <a:spAutoFit/>
          </a:bodyPr>
          <a:lstStyle/>
          <a:p>
            <a:pPr algn="l">
              <a:lnSpc>
                <a:spcPct val="95000"/>
              </a:lnSpc>
              <a:spcBef>
                <a:spcPct val="30000"/>
              </a:spcBef>
            </a:pPr>
            <a:r>
              <a:rPr lang="en-US" altLang="zh-TW" sz="2600" b="1" u="none" dirty="0"/>
              <a:t>Concentration:</a:t>
            </a:r>
          </a:p>
        </p:txBody>
      </p:sp>
      <p:sp>
        <p:nvSpPr>
          <p:cNvPr id="20487" name="Rectangle 7"/>
          <p:cNvSpPr>
            <a:spLocks noChangeArrowheads="1"/>
          </p:cNvSpPr>
          <p:nvPr/>
        </p:nvSpPr>
        <p:spPr bwMode="auto">
          <a:xfrm>
            <a:off x="1066800" y="2133600"/>
            <a:ext cx="1369093" cy="473079"/>
          </a:xfrm>
          <a:prstGeom prst="rect">
            <a:avLst/>
          </a:prstGeom>
          <a:noFill/>
          <a:ln w="9525">
            <a:noFill/>
            <a:miter lim="800000"/>
            <a:headEnd/>
            <a:tailEnd/>
          </a:ln>
          <a:effectLst/>
        </p:spPr>
        <p:txBody>
          <a:bodyPr wrap="none" lIns="92075" tIns="46038" rIns="92075" bIns="46038">
            <a:spAutoFit/>
          </a:bodyPr>
          <a:lstStyle/>
          <a:p>
            <a:pPr algn="l">
              <a:lnSpc>
                <a:spcPct val="95000"/>
              </a:lnSpc>
              <a:spcBef>
                <a:spcPct val="30000"/>
              </a:spcBef>
            </a:pPr>
            <a:r>
              <a:rPr lang="en-US" altLang="zh-TW" sz="2600" b="1" u="none" dirty="0"/>
              <a:t>Dilation:</a:t>
            </a:r>
          </a:p>
        </p:txBody>
      </p:sp>
      <p:sp>
        <p:nvSpPr>
          <p:cNvPr id="20490" name="AutoShape 10"/>
          <p:cNvSpPr>
            <a:spLocks noChangeArrowheads="1"/>
          </p:cNvSpPr>
          <p:nvPr/>
        </p:nvSpPr>
        <p:spPr bwMode="auto">
          <a:xfrm>
            <a:off x="3663950" y="1530350"/>
            <a:ext cx="825500" cy="368300"/>
          </a:xfrm>
          <a:prstGeom prst="rightArrow">
            <a:avLst>
              <a:gd name="adj1" fmla="val 50000"/>
              <a:gd name="adj2" fmla="val 112079"/>
            </a:avLst>
          </a:prstGeom>
          <a:gradFill rotWithShape="0">
            <a:gsLst>
              <a:gs pos="0">
                <a:srgbClr val="0082AD"/>
              </a:gs>
              <a:gs pos="100000">
                <a:srgbClr val="0082AD">
                  <a:gamma/>
                  <a:tint val="0"/>
                  <a:invGamma/>
                </a:srgbClr>
              </a:gs>
            </a:gsLst>
            <a:lin ang="0" scaled="1"/>
          </a:gradFill>
          <a:ln w="12700">
            <a:solidFill>
              <a:schemeClr val="tx1"/>
            </a:solidFill>
            <a:miter lim="800000"/>
            <a:headEnd/>
            <a:tailEnd/>
          </a:ln>
          <a:effectLst/>
        </p:spPr>
        <p:txBody>
          <a:bodyPr wrap="none" anchor="ctr"/>
          <a:lstStyle/>
          <a:p>
            <a:endParaRPr lang="en-US"/>
          </a:p>
        </p:txBody>
      </p:sp>
      <p:sp>
        <p:nvSpPr>
          <p:cNvPr id="20491" name="AutoShape 11"/>
          <p:cNvSpPr>
            <a:spLocks noChangeArrowheads="1"/>
          </p:cNvSpPr>
          <p:nvPr/>
        </p:nvSpPr>
        <p:spPr bwMode="auto">
          <a:xfrm>
            <a:off x="3663950" y="2216150"/>
            <a:ext cx="825500" cy="368300"/>
          </a:xfrm>
          <a:prstGeom prst="rightArrow">
            <a:avLst>
              <a:gd name="adj1" fmla="val 50000"/>
              <a:gd name="adj2" fmla="val 112079"/>
            </a:avLst>
          </a:prstGeom>
          <a:gradFill rotWithShape="0">
            <a:gsLst>
              <a:gs pos="0">
                <a:srgbClr val="0082AD"/>
              </a:gs>
              <a:gs pos="100000">
                <a:srgbClr val="0082AD">
                  <a:gamma/>
                  <a:tint val="0"/>
                  <a:invGamma/>
                </a:srgbClr>
              </a:gs>
            </a:gsLst>
            <a:lin ang="0" scaled="1"/>
          </a:gradFill>
          <a:ln w="12700">
            <a:solidFill>
              <a:schemeClr val="tx1"/>
            </a:solidFill>
            <a:miter lim="800000"/>
            <a:headEnd/>
            <a:tailEnd/>
          </a:ln>
          <a:effectLst/>
        </p:spPr>
        <p:txBody>
          <a:bodyPr wrap="none" anchor="ctr"/>
          <a:lstStyle/>
          <a:p>
            <a:endParaRPr lang="en-US"/>
          </a:p>
        </p:txBody>
      </p:sp>
      <p:sp>
        <p:nvSpPr>
          <p:cNvPr id="20493" name="Rectangle 13"/>
          <p:cNvSpPr>
            <a:spLocks noChangeArrowheads="1"/>
          </p:cNvSpPr>
          <p:nvPr/>
        </p:nvSpPr>
        <p:spPr bwMode="auto">
          <a:xfrm>
            <a:off x="4251325" y="6376988"/>
            <a:ext cx="1384300" cy="396875"/>
          </a:xfrm>
          <a:prstGeom prst="rect">
            <a:avLst/>
          </a:prstGeom>
          <a:noFill/>
          <a:ln w="9525">
            <a:noFill/>
            <a:miter lim="800000"/>
            <a:headEnd/>
            <a:tailEnd/>
          </a:ln>
          <a:effectLst/>
        </p:spPr>
        <p:txBody>
          <a:bodyPr wrap="none" lIns="92075" tIns="46038" rIns="92075" bIns="46038">
            <a:spAutoFit/>
          </a:bodyPr>
          <a:lstStyle/>
          <a:p>
            <a:pPr algn="l"/>
            <a:r>
              <a:rPr lang="en-US" altLang="zh-TW" sz="2000" b="1" u="none">
                <a:solidFill>
                  <a:srgbClr val="C8FEC8"/>
                </a:solidFill>
              </a:rPr>
              <a:t>intensif.m</a:t>
            </a:r>
          </a:p>
        </p:txBody>
      </p:sp>
      <p:sp>
        <p:nvSpPr>
          <p:cNvPr id="15" name="Slide Number Placeholder 14"/>
          <p:cNvSpPr>
            <a:spLocks noGrp="1"/>
          </p:cNvSpPr>
          <p:nvPr>
            <p:ph type="sldNum" sz="quarter" idx="12"/>
          </p:nvPr>
        </p:nvSpPr>
        <p:spPr/>
        <p:txBody>
          <a:bodyPr/>
          <a:lstStyle/>
          <a:p>
            <a:fld id="{BE2BAB19-9B7A-4E2F-AEB0-A403F504F423}" type="slidenum">
              <a:rPr lang="en-US" smtClean="0"/>
              <a:pPr/>
              <a:t>52</a:t>
            </a:fld>
            <a:endParaRPr lang="en-US"/>
          </a:p>
        </p:txBody>
      </p:sp>
      <p:sp>
        <p:nvSpPr>
          <p:cNvPr id="16"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Solve </a:t>
            </a:r>
            <a:endParaRPr lang="en-US" dirty="0"/>
          </a:p>
        </p:txBody>
      </p:sp>
      <p:sp>
        <p:nvSpPr>
          <p:cNvPr id="3" name="Content Placeholder 2"/>
          <p:cNvSpPr>
            <a:spLocks noGrp="1"/>
          </p:cNvSpPr>
          <p:nvPr>
            <p:ph idx="1"/>
          </p:nvPr>
        </p:nvSpPr>
        <p:spPr/>
        <p:txBody>
          <a:bodyPr/>
          <a:lstStyle/>
          <a:p>
            <a:r>
              <a:rPr lang="en-US" dirty="0" smtClean="0"/>
              <a:t>Let fuzzy set be A={(1,0),(2,0.1),(3,0.2),(4,0.5),(5,0.3),(6,0.1),(7,0.0),(8,0.0),(9,0.0),(10,1)}</a:t>
            </a:r>
          </a:p>
          <a:p>
            <a:r>
              <a:rPr lang="en-US" dirty="0" smtClean="0"/>
              <a:t>CON(A)=(2,0.01),(3,0.04),(4,0.25),(5,0.09),(6,0.01),(10,1)</a:t>
            </a:r>
          </a:p>
          <a:p>
            <a:r>
              <a:rPr lang="en-US" dirty="0" smtClean="0"/>
              <a:t>DIL(A)=     (2,0.31),(3,0.44),(4,0.70),(5,0.54),(6,0.31),(10,1)</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53</a:t>
            </a:fld>
            <a:endParaRPr lang="en-US"/>
          </a:p>
        </p:txBody>
      </p:sp>
      <p:sp>
        <p:nvSpPr>
          <p:cNvPr id="5"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381000" y="247650"/>
            <a:ext cx="8377238" cy="641350"/>
          </a:xfrm>
          <a:prstGeom prst="rect">
            <a:avLst/>
          </a:prstGeom>
          <a:noFill/>
          <a:ln w="12700" cap="sq">
            <a:noFill/>
            <a:miter lim="800000"/>
            <a:headEnd type="none" w="sm" len="sm"/>
            <a:tailEnd type="none" w="sm" len="sm"/>
          </a:ln>
          <a:effectLst/>
        </p:spPr>
        <p:txBody>
          <a:bodyPr>
            <a:spAutoFit/>
          </a:bodyPr>
          <a:lstStyle/>
          <a:p>
            <a:pPr algn="ctr">
              <a:defRPr/>
            </a:pPr>
            <a:r>
              <a:rPr lang="en-US" sz="3600" b="1" i="0" dirty="0"/>
              <a:t>What is a fuzzy rule?</a:t>
            </a:r>
          </a:p>
        </p:txBody>
      </p:sp>
      <p:sp>
        <p:nvSpPr>
          <p:cNvPr id="73731" name="Rectangle 3"/>
          <p:cNvSpPr>
            <a:spLocks noChangeArrowheads="1"/>
          </p:cNvSpPr>
          <p:nvPr/>
        </p:nvSpPr>
        <p:spPr bwMode="auto">
          <a:xfrm>
            <a:off x="304800" y="914401"/>
            <a:ext cx="8453438" cy="6555641"/>
          </a:xfrm>
          <a:prstGeom prst="rect">
            <a:avLst/>
          </a:prstGeom>
          <a:noFill/>
          <a:ln w="12700" cap="sq">
            <a:noFill/>
            <a:miter lim="800000"/>
            <a:headEnd type="none" w="sm" len="sm"/>
            <a:tailEnd type="none" w="sm" len="sm"/>
          </a:ln>
          <a:effectLst/>
        </p:spPr>
        <p:txBody>
          <a:bodyPr wrap="square">
            <a:spAutoFit/>
          </a:bodyPr>
          <a:lstStyle/>
          <a:p>
            <a:pPr algn="just" defTabSz="400050">
              <a:buFont typeface="Arial" pitchFamily="34" charset="0"/>
              <a:buChar char="•"/>
              <a:tabLst>
                <a:tab pos="1143000" algn="l"/>
              </a:tabLst>
            </a:pPr>
            <a:r>
              <a:rPr lang="en-US" sz="2800" dirty="0" smtClean="0"/>
              <a:t>Fuzzy rules are useful for modeling human thinking, perception and judgment.</a:t>
            </a:r>
          </a:p>
          <a:p>
            <a:pPr algn="just" defTabSz="400050">
              <a:buFont typeface="Arial" pitchFamily="34" charset="0"/>
              <a:buChar char="•"/>
              <a:tabLst>
                <a:tab pos="1143000" algn="l"/>
              </a:tabLst>
            </a:pPr>
            <a:endParaRPr lang="en-US" sz="2800" dirty="0" smtClean="0"/>
          </a:p>
          <a:p>
            <a:pPr algn="just" defTabSz="400050">
              <a:buFont typeface="Arial" pitchFamily="34" charset="0"/>
              <a:buChar char="•"/>
              <a:tabLst>
                <a:tab pos="1143000" algn="l"/>
              </a:tabLst>
            </a:pPr>
            <a:r>
              <a:rPr lang="en-US" sz="2800" i="0" dirty="0" smtClean="0"/>
              <a:t>A </a:t>
            </a:r>
            <a:r>
              <a:rPr lang="en-US" sz="2800" i="0" dirty="0"/>
              <a:t>fuzzy rule can be defined as a </a:t>
            </a:r>
            <a:r>
              <a:rPr lang="en-US" sz="2800" i="0" dirty="0" smtClean="0"/>
              <a:t>conditional statement </a:t>
            </a:r>
            <a:r>
              <a:rPr lang="en-US" sz="2800" i="0" dirty="0"/>
              <a:t>in the form:</a:t>
            </a:r>
          </a:p>
          <a:p>
            <a:pPr algn="just" defTabSz="400050">
              <a:tabLst>
                <a:tab pos="1143000" algn="l"/>
              </a:tabLst>
            </a:pPr>
            <a:r>
              <a:rPr lang="en-US" sz="2800" i="0" dirty="0" smtClean="0"/>
              <a:t>IF </a:t>
            </a:r>
            <a:r>
              <a:rPr lang="en-US" sz="2800" i="0" dirty="0"/>
              <a:t>		</a:t>
            </a:r>
            <a:r>
              <a:rPr lang="en-US" sz="2800" dirty="0"/>
              <a:t>x </a:t>
            </a:r>
            <a:r>
              <a:rPr lang="en-US" sz="2800" i="0" dirty="0"/>
              <a:t> is </a:t>
            </a:r>
            <a:r>
              <a:rPr lang="en-US" sz="2800" dirty="0" smtClean="0"/>
              <a:t>A   </a:t>
            </a:r>
            <a:r>
              <a:rPr lang="en-US" sz="2800" i="0" dirty="0" smtClean="0"/>
              <a:t>THEN</a:t>
            </a:r>
            <a:r>
              <a:rPr lang="en-US" sz="2800" i="0" dirty="0"/>
              <a:t>		</a:t>
            </a:r>
            <a:r>
              <a:rPr lang="en-US" sz="2800" dirty="0"/>
              <a:t>y  </a:t>
            </a:r>
            <a:r>
              <a:rPr lang="en-US" sz="2800" i="0" dirty="0"/>
              <a:t>is </a:t>
            </a:r>
            <a:r>
              <a:rPr lang="en-US" sz="2800" dirty="0" smtClean="0"/>
              <a:t>B</a:t>
            </a:r>
          </a:p>
          <a:p>
            <a:pPr algn="just" defTabSz="400050">
              <a:buFont typeface="Arial" pitchFamily="34" charset="0"/>
              <a:buChar char="•"/>
              <a:tabLst>
                <a:tab pos="1143000" algn="l"/>
              </a:tabLst>
            </a:pPr>
            <a:endParaRPr lang="en-US" sz="2800" dirty="0"/>
          </a:p>
          <a:p>
            <a:pPr algn="just" defTabSz="400050">
              <a:buFont typeface="Arial" pitchFamily="34" charset="0"/>
              <a:buChar char="•"/>
              <a:tabLst>
                <a:tab pos="1143000" algn="l"/>
              </a:tabLst>
            </a:pPr>
            <a:r>
              <a:rPr lang="en-US" sz="2800" i="0" dirty="0" smtClean="0"/>
              <a:t>where </a:t>
            </a:r>
            <a:r>
              <a:rPr lang="en-US" sz="2800" dirty="0"/>
              <a:t>x </a:t>
            </a:r>
            <a:r>
              <a:rPr lang="en-US" sz="2800" i="0" dirty="0"/>
              <a:t>and </a:t>
            </a:r>
            <a:r>
              <a:rPr lang="en-US" sz="2800" dirty="0"/>
              <a:t>y </a:t>
            </a:r>
            <a:r>
              <a:rPr lang="en-US" sz="2800" i="0" dirty="0"/>
              <a:t>are linguistic variables; and </a:t>
            </a:r>
            <a:r>
              <a:rPr lang="en-US" sz="2800" dirty="0"/>
              <a:t>A </a:t>
            </a:r>
            <a:r>
              <a:rPr lang="en-US" sz="2800" i="0" dirty="0"/>
              <a:t>and </a:t>
            </a:r>
            <a:r>
              <a:rPr lang="en-US" sz="2800" dirty="0" smtClean="0"/>
              <a:t>B </a:t>
            </a:r>
            <a:r>
              <a:rPr lang="en-US" sz="2800" i="0" dirty="0" smtClean="0"/>
              <a:t>are </a:t>
            </a:r>
            <a:r>
              <a:rPr lang="en-US" sz="2800" i="0" dirty="0"/>
              <a:t>linguistic values determined by fuzzy sets on </a:t>
            </a:r>
            <a:r>
              <a:rPr lang="en-US" sz="2800" i="0" dirty="0" smtClean="0"/>
              <a:t>the universe </a:t>
            </a:r>
            <a:r>
              <a:rPr lang="en-US" sz="2800" i="0" dirty="0"/>
              <a:t>of discourses </a:t>
            </a:r>
            <a:r>
              <a:rPr lang="en-US" sz="2800" dirty="0"/>
              <a:t>X </a:t>
            </a:r>
            <a:r>
              <a:rPr lang="en-US" sz="2800" i="0" dirty="0"/>
              <a:t>and </a:t>
            </a:r>
            <a:r>
              <a:rPr lang="en-US" sz="2800" dirty="0"/>
              <a:t>Y</a:t>
            </a:r>
            <a:r>
              <a:rPr lang="en-US" sz="2800" i="0" dirty="0"/>
              <a:t>, respectively</a:t>
            </a:r>
            <a:r>
              <a:rPr lang="en-US" sz="2800" i="0" dirty="0" smtClean="0"/>
              <a:t>.</a:t>
            </a:r>
          </a:p>
          <a:p>
            <a:pPr algn="just" defTabSz="400050">
              <a:tabLst>
                <a:tab pos="1143000" algn="l"/>
              </a:tabLst>
            </a:pPr>
            <a:endParaRPr lang="en-US" sz="2800" i="0" dirty="0" smtClean="0"/>
          </a:p>
          <a:p>
            <a:pPr algn="just" defTabSz="400050">
              <a:buFont typeface="Arial" pitchFamily="34" charset="0"/>
              <a:buChar char="•"/>
              <a:tabLst>
                <a:tab pos="1143000" algn="l"/>
              </a:tabLst>
            </a:pPr>
            <a:r>
              <a:rPr lang="en-US" sz="2800" dirty="0" smtClean="0"/>
              <a:t>“x is A” is called </a:t>
            </a:r>
            <a:r>
              <a:rPr lang="en-US" sz="2800" i="1" dirty="0" smtClean="0">
                <a:solidFill>
                  <a:srgbClr val="FF0000"/>
                </a:solidFill>
              </a:rPr>
              <a:t>antecedent</a:t>
            </a:r>
            <a:r>
              <a:rPr lang="en-US" sz="2800" dirty="0" smtClean="0">
                <a:solidFill>
                  <a:srgbClr val="FF0000"/>
                </a:solidFill>
              </a:rPr>
              <a:t> </a:t>
            </a:r>
            <a:r>
              <a:rPr lang="en-US" sz="2800" dirty="0" smtClean="0"/>
              <a:t>and “y is B” is called </a:t>
            </a:r>
            <a:r>
              <a:rPr lang="en-US" sz="2800" i="1" dirty="0" smtClean="0">
                <a:solidFill>
                  <a:srgbClr val="FF0000"/>
                </a:solidFill>
              </a:rPr>
              <a:t>consequent</a:t>
            </a:r>
            <a:r>
              <a:rPr lang="en-US" sz="2800" dirty="0" smtClean="0"/>
              <a:t>. </a:t>
            </a:r>
          </a:p>
          <a:p>
            <a:pPr algn="just" defTabSz="400050">
              <a:buFont typeface="Arial" pitchFamily="34" charset="0"/>
              <a:buChar char="•"/>
              <a:tabLst>
                <a:tab pos="1143000" algn="l"/>
              </a:tabLst>
            </a:pPr>
            <a:endParaRPr lang="en-US" sz="2800" i="0" dirty="0"/>
          </a:p>
          <a:p>
            <a:pPr algn="just" defTabSz="400050">
              <a:buFont typeface="Arial" pitchFamily="34" charset="0"/>
              <a:buChar char="•"/>
              <a:tabLst>
                <a:tab pos="1143000" algn="l"/>
              </a:tabLst>
            </a:pPr>
            <a:endParaRPr lang="en-US" sz="2800" i="0" dirty="0"/>
          </a:p>
        </p:txBody>
      </p:sp>
      <p:sp>
        <p:nvSpPr>
          <p:cNvPr id="5" name="Slide Number Placeholder 4"/>
          <p:cNvSpPr>
            <a:spLocks noGrp="1"/>
          </p:cNvSpPr>
          <p:nvPr>
            <p:ph type="sldNum" sz="quarter" idx="12"/>
          </p:nvPr>
        </p:nvSpPr>
        <p:spPr/>
        <p:txBody>
          <a:bodyPr/>
          <a:lstStyle/>
          <a:p>
            <a:fld id="{BE2BAB19-9B7A-4E2F-AEB0-A403F504F423}" type="slidenum">
              <a:rPr lang="en-US" smtClean="0"/>
              <a:pPr/>
              <a:t>54</a:t>
            </a:fld>
            <a:endParaRPr lang="en-US"/>
          </a:p>
        </p:txBody>
      </p:sp>
      <p:sp>
        <p:nvSpPr>
          <p:cNvPr id="6" name="Line 5"/>
          <p:cNvSpPr>
            <a:spLocks noChangeShapeType="1"/>
          </p:cNvSpPr>
          <p:nvPr/>
        </p:nvSpPr>
        <p:spPr bwMode="auto">
          <a:xfrm>
            <a:off x="4572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152400" y="254000"/>
            <a:ext cx="8991600" cy="523220"/>
          </a:xfrm>
          <a:prstGeom prst="rect">
            <a:avLst/>
          </a:prstGeom>
          <a:noFill/>
          <a:ln w="12700" cap="sq">
            <a:noFill/>
            <a:miter lim="800000"/>
            <a:headEnd type="none" w="sm" len="sm"/>
            <a:tailEnd type="none" w="sm" len="sm"/>
          </a:ln>
          <a:effectLst/>
        </p:spPr>
        <p:txBody>
          <a:bodyPr wrap="square">
            <a:spAutoFit/>
          </a:bodyPr>
          <a:lstStyle/>
          <a:p>
            <a:pPr>
              <a:defRPr/>
            </a:pPr>
            <a:r>
              <a:rPr lang="en-US" sz="2800" b="1" i="0" dirty="0"/>
              <a:t>What is the difference between classical </a:t>
            </a:r>
            <a:r>
              <a:rPr lang="en-US" sz="2800" b="1" i="0" dirty="0" smtClean="0"/>
              <a:t>and fuzzy </a:t>
            </a:r>
            <a:r>
              <a:rPr lang="en-US" sz="2800" b="1" i="0" dirty="0"/>
              <a:t>rules?</a:t>
            </a:r>
          </a:p>
        </p:txBody>
      </p:sp>
      <p:sp>
        <p:nvSpPr>
          <p:cNvPr id="74755" name="Rectangle 3"/>
          <p:cNvSpPr>
            <a:spLocks noChangeArrowheads="1"/>
          </p:cNvSpPr>
          <p:nvPr/>
        </p:nvSpPr>
        <p:spPr bwMode="auto">
          <a:xfrm>
            <a:off x="295275" y="2489200"/>
            <a:ext cx="8620125" cy="3631763"/>
          </a:xfrm>
          <a:prstGeom prst="rect">
            <a:avLst/>
          </a:prstGeom>
          <a:noFill/>
          <a:ln w="12700" cap="sq">
            <a:noFill/>
            <a:miter lim="800000"/>
            <a:headEnd type="none" w="sm" len="sm"/>
            <a:tailEnd type="none" w="sm" len="sm"/>
          </a:ln>
          <a:effectLst/>
        </p:spPr>
        <p:txBody>
          <a:bodyPr wrap="square">
            <a:spAutoFit/>
          </a:bodyPr>
          <a:lstStyle/>
          <a:p>
            <a:pPr defTabSz="1333500">
              <a:tabLst>
                <a:tab pos="952500" algn="l"/>
                <a:tab pos="4286250" algn="l"/>
                <a:tab pos="5251450" algn="l"/>
              </a:tabLst>
              <a:defRPr/>
            </a:pPr>
            <a:r>
              <a:rPr lang="en-US" i="0" dirty="0">
                <a:effectLst>
                  <a:outerShdw blurRad="38100" dist="38100" dir="2700000" algn="tl">
                    <a:srgbClr val="000000"/>
                  </a:outerShdw>
                </a:effectLst>
              </a:rPr>
              <a:t>Rule: 1		Rule: 2</a:t>
            </a:r>
          </a:p>
          <a:p>
            <a:pPr defTabSz="1333500">
              <a:tabLst>
                <a:tab pos="952500" algn="l"/>
                <a:tab pos="4286250" algn="l"/>
                <a:tab pos="5251450" algn="l"/>
              </a:tabLst>
              <a:defRPr/>
            </a:pPr>
            <a:r>
              <a:rPr lang="en-US" i="0" dirty="0">
                <a:effectLst>
                  <a:outerShdw blurRad="38100" dist="38100" dir="2700000" algn="tl">
                    <a:srgbClr val="000000"/>
                  </a:outerShdw>
                </a:effectLst>
              </a:rPr>
              <a:t>IF 	speed is &gt; 100	IF  	speed is &lt; 40 </a:t>
            </a:r>
          </a:p>
          <a:p>
            <a:pPr defTabSz="1333500">
              <a:tabLst>
                <a:tab pos="952500" algn="l"/>
                <a:tab pos="4286250" algn="l"/>
                <a:tab pos="5251450" algn="l"/>
              </a:tabLst>
              <a:defRPr/>
            </a:pPr>
            <a:r>
              <a:rPr lang="en-US" i="0" dirty="0">
                <a:effectLst>
                  <a:outerShdw blurRad="38100" dist="38100" dir="2700000" algn="tl">
                    <a:srgbClr val="000000"/>
                  </a:outerShdw>
                </a:effectLst>
              </a:rPr>
              <a:t>THEN 	</a:t>
            </a:r>
            <a:r>
              <a:rPr lang="en-US" i="0" dirty="0" err="1">
                <a:effectLst>
                  <a:outerShdw blurRad="38100" dist="38100" dir="2700000" algn="tl">
                    <a:srgbClr val="000000"/>
                  </a:outerShdw>
                </a:effectLst>
              </a:rPr>
              <a:t>stopping_distance</a:t>
            </a:r>
            <a:r>
              <a:rPr lang="en-US" i="0" dirty="0">
                <a:effectLst>
                  <a:outerShdw blurRad="38100" dist="38100" dir="2700000" algn="tl">
                    <a:srgbClr val="000000"/>
                  </a:outerShdw>
                </a:effectLst>
              </a:rPr>
              <a:t> is long	THEN </a:t>
            </a:r>
            <a:r>
              <a:rPr lang="en-US" i="0" dirty="0" err="1">
                <a:effectLst>
                  <a:outerShdw blurRad="38100" dist="38100" dir="2700000" algn="tl">
                    <a:srgbClr val="000000"/>
                  </a:outerShdw>
                </a:effectLst>
              </a:rPr>
              <a:t>stopping_distance</a:t>
            </a:r>
            <a:r>
              <a:rPr lang="en-US" i="0" dirty="0">
                <a:effectLst>
                  <a:outerShdw blurRad="38100" dist="38100" dir="2700000" algn="tl">
                    <a:srgbClr val="000000"/>
                  </a:outerShdw>
                </a:effectLst>
              </a:rPr>
              <a:t> is </a:t>
            </a:r>
            <a:r>
              <a:rPr lang="en-US" i="0" dirty="0" smtClean="0">
                <a:effectLst>
                  <a:outerShdw blurRad="38100" dist="38100" dir="2700000" algn="tl">
                    <a:srgbClr val="000000"/>
                  </a:outerShdw>
                </a:effectLst>
              </a:rPr>
              <a:t>short</a:t>
            </a:r>
          </a:p>
          <a:p>
            <a:pPr defTabSz="1333500">
              <a:tabLst>
                <a:tab pos="952500" algn="l"/>
                <a:tab pos="4286250" algn="l"/>
                <a:tab pos="5251450" algn="l"/>
              </a:tabLst>
              <a:defRPr/>
            </a:pPr>
            <a:endParaRPr lang="en-US" dirty="0" smtClean="0">
              <a:effectLst>
                <a:outerShdw blurRad="38100" dist="38100" dir="2700000" algn="tl">
                  <a:srgbClr val="000000"/>
                </a:outerShdw>
              </a:effectLst>
            </a:endParaRPr>
          </a:p>
          <a:p>
            <a:pPr algn="just">
              <a:buFont typeface="Arial" pitchFamily="34" charset="0"/>
              <a:buChar char="•"/>
              <a:defRPr/>
            </a:pPr>
            <a:r>
              <a:rPr lang="en-US" sz="2800" dirty="0" smtClean="0"/>
              <a:t>The variable speed can have any numerical value between 0 and 220 km/h, but the linguistic variable </a:t>
            </a:r>
            <a:r>
              <a:rPr lang="en-US" sz="2800" dirty="0" err="1" smtClean="0"/>
              <a:t>stopping_distance</a:t>
            </a:r>
            <a:r>
              <a:rPr lang="en-US" sz="2800" dirty="0" smtClean="0"/>
              <a:t> can take either value long  or short.</a:t>
            </a:r>
          </a:p>
          <a:p>
            <a:pPr algn="just">
              <a:buFont typeface="Arial" pitchFamily="34" charset="0"/>
              <a:buChar char="•"/>
              <a:defRPr/>
            </a:pPr>
            <a:r>
              <a:rPr lang="en-US" sz="2800" dirty="0" smtClean="0"/>
              <a:t>In other words, classical rules are expressed in the black-and-white language of Boolean logic.</a:t>
            </a:r>
          </a:p>
          <a:p>
            <a:pPr defTabSz="1333500">
              <a:tabLst>
                <a:tab pos="952500" algn="l"/>
                <a:tab pos="4286250" algn="l"/>
                <a:tab pos="5251450" algn="l"/>
              </a:tabLst>
              <a:defRPr/>
            </a:pPr>
            <a:endParaRPr lang="en-US" i="0" dirty="0">
              <a:effectLst>
                <a:outerShdw blurRad="38100" dist="38100" dir="2700000" algn="tl">
                  <a:srgbClr val="000000"/>
                </a:outerShdw>
              </a:effectLst>
            </a:endParaRPr>
          </a:p>
        </p:txBody>
      </p:sp>
      <p:sp>
        <p:nvSpPr>
          <p:cNvPr id="74757" name="Rectangle 5"/>
          <p:cNvSpPr>
            <a:spLocks noChangeArrowheads="1"/>
          </p:cNvSpPr>
          <p:nvPr/>
        </p:nvSpPr>
        <p:spPr bwMode="auto">
          <a:xfrm>
            <a:off x="304800" y="1524000"/>
            <a:ext cx="8839200" cy="553998"/>
          </a:xfrm>
          <a:prstGeom prst="rect">
            <a:avLst/>
          </a:prstGeom>
          <a:noFill/>
          <a:ln w="12700" cap="sq">
            <a:noFill/>
            <a:miter lim="800000"/>
            <a:headEnd type="none" w="sm" len="sm"/>
            <a:tailEnd type="none" w="sm" len="sm"/>
          </a:ln>
          <a:effectLst/>
        </p:spPr>
        <p:txBody>
          <a:bodyPr wrap="square">
            <a:spAutoFit/>
          </a:bodyPr>
          <a:lstStyle/>
          <a:p>
            <a:pPr>
              <a:spcBef>
                <a:spcPct val="50000"/>
              </a:spcBef>
              <a:defRPr/>
            </a:pPr>
            <a:r>
              <a:rPr lang="en-US" sz="3000" i="0" dirty="0"/>
              <a:t>A classical IF-THEN rule uses binary logic, </a:t>
            </a:r>
            <a:r>
              <a:rPr lang="en-US" sz="3000" i="0" dirty="0" smtClean="0"/>
              <a:t>for example</a:t>
            </a:r>
            <a:r>
              <a:rPr lang="en-US" sz="3000" i="0" dirty="0"/>
              <a:t>,</a:t>
            </a:r>
          </a:p>
        </p:txBody>
      </p:sp>
      <p:sp>
        <p:nvSpPr>
          <p:cNvPr id="7" name="Slide Number Placeholder 6"/>
          <p:cNvSpPr>
            <a:spLocks noGrp="1"/>
          </p:cNvSpPr>
          <p:nvPr>
            <p:ph type="sldNum" sz="quarter" idx="12"/>
          </p:nvPr>
        </p:nvSpPr>
        <p:spPr/>
        <p:txBody>
          <a:bodyPr/>
          <a:lstStyle/>
          <a:p>
            <a:fld id="{BE2BAB19-9B7A-4E2F-AEB0-A403F504F423}" type="slidenum">
              <a:rPr lang="en-US" smtClean="0"/>
              <a:pPr/>
              <a:t>55</a:t>
            </a:fld>
            <a:endParaRPr lang="en-US"/>
          </a:p>
        </p:txBody>
      </p:sp>
      <p:sp>
        <p:nvSpPr>
          <p:cNvPr id="8" name="Line 5"/>
          <p:cNvSpPr>
            <a:spLocks noChangeShapeType="1"/>
          </p:cNvSpPr>
          <p:nvPr/>
        </p:nvSpPr>
        <p:spPr bwMode="auto">
          <a:xfrm>
            <a:off x="3810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ChangeArrowheads="1"/>
          </p:cNvSpPr>
          <p:nvPr/>
        </p:nvSpPr>
        <p:spPr bwMode="auto">
          <a:xfrm>
            <a:off x="295274" y="263525"/>
            <a:ext cx="8848725" cy="461665"/>
          </a:xfrm>
          <a:prstGeom prst="rect">
            <a:avLst/>
          </a:prstGeom>
          <a:noFill/>
          <a:ln w="12700" cap="sq">
            <a:noFill/>
            <a:miter lim="800000"/>
            <a:headEnd type="none" w="sm" len="sm"/>
            <a:tailEnd type="none" w="sm" len="sm"/>
          </a:ln>
          <a:effectLst/>
        </p:spPr>
        <p:txBody>
          <a:bodyPr wrap="square">
            <a:spAutoFit/>
          </a:bodyPr>
          <a:lstStyle/>
          <a:p>
            <a:pPr>
              <a:defRPr/>
            </a:pPr>
            <a:r>
              <a:rPr lang="en-US" sz="2400" b="1" i="0" dirty="0"/>
              <a:t>We can also represent the stopping distance rules in </a:t>
            </a:r>
            <a:r>
              <a:rPr lang="en-US" sz="2400" b="1" i="0" dirty="0" smtClean="0"/>
              <a:t>a fuzzy </a:t>
            </a:r>
            <a:r>
              <a:rPr lang="en-US" sz="2400" b="1" i="0" dirty="0"/>
              <a:t>form:</a:t>
            </a:r>
          </a:p>
        </p:txBody>
      </p:sp>
      <p:sp>
        <p:nvSpPr>
          <p:cNvPr id="75779" name="Rectangle 3"/>
          <p:cNvSpPr>
            <a:spLocks noChangeArrowheads="1"/>
          </p:cNvSpPr>
          <p:nvPr/>
        </p:nvSpPr>
        <p:spPr bwMode="auto">
          <a:xfrm>
            <a:off x="285750" y="1323974"/>
            <a:ext cx="8763000" cy="4924425"/>
          </a:xfrm>
          <a:prstGeom prst="rect">
            <a:avLst/>
          </a:prstGeom>
          <a:noFill/>
          <a:ln w="12700" cap="sq">
            <a:noFill/>
            <a:miter lim="800000"/>
            <a:headEnd type="none" w="sm" len="sm"/>
            <a:tailEnd type="none" w="sm" len="sm"/>
          </a:ln>
          <a:effectLst/>
        </p:spPr>
        <p:txBody>
          <a:bodyPr wrap="square">
            <a:spAutoFit/>
          </a:bodyPr>
          <a:lstStyle/>
          <a:p>
            <a:pPr defTabSz="952500">
              <a:tabLst>
                <a:tab pos="4191000" algn="l"/>
                <a:tab pos="5199063" algn="l"/>
              </a:tabLst>
              <a:defRPr/>
            </a:pPr>
            <a:r>
              <a:rPr lang="en-US" i="0" dirty="0"/>
              <a:t>Rule: 1	Rule: 2</a:t>
            </a:r>
          </a:p>
          <a:p>
            <a:pPr defTabSz="952500">
              <a:tabLst>
                <a:tab pos="4191000" algn="l"/>
                <a:tab pos="5199063" algn="l"/>
              </a:tabLst>
              <a:defRPr/>
            </a:pPr>
            <a:r>
              <a:rPr lang="en-US" i="0" dirty="0"/>
              <a:t>IF         speed is fast	IF 	speed is slow</a:t>
            </a:r>
          </a:p>
          <a:p>
            <a:pPr defTabSz="952500">
              <a:tabLst>
                <a:tab pos="4191000" algn="l"/>
                <a:tab pos="5199063" algn="l"/>
              </a:tabLst>
              <a:defRPr/>
            </a:pPr>
            <a:r>
              <a:rPr lang="en-US" i="0" dirty="0"/>
              <a:t>THEN </a:t>
            </a:r>
            <a:r>
              <a:rPr lang="en-US" i="0" dirty="0" err="1"/>
              <a:t>stopping_distance</a:t>
            </a:r>
            <a:r>
              <a:rPr lang="en-US" i="0" dirty="0"/>
              <a:t> is long	THEN </a:t>
            </a:r>
            <a:r>
              <a:rPr lang="en-US" i="0" dirty="0" err="1"/>
              <a:t>stopping_distance</a:t>
            </a:r>
            <a:r>
              <a:rPr lang="en-US" i="0" dirty="0"/>
              <a:t> is </a:t>
            </a:r>
            <a:r>
              <a:rPr lang="en-US" i="0" dirty="0" smtClean="0"/>
              <a:t>short</a:t>
            </a:r>
          </a:p>
          <a:p>
            <a:pPr defTabSz="952500">
              <a:tabLst>
                <a:tab pos="4191000" algn="l"/>
                <a:tab pos="5199063" algn="l"/>
              </a:tabLst>
              <a:defRPr/>
            </a:pPr>
            <a:endParaRPr lang="en-US" dirty="0" smtClean="0"/>
          </a:p>
          <a:p>
            <a:pPr defTabSz="952500">
              <a:tabLst>
                <a:tab pos="4191000" algn="l"/>
                <a:tab pos="5199063" algn="l"/>
              </a:tabLst>
              <a:defRPr/>
            </a:pPr>
            <a:endParaRPr lang="en-US" i="0" dirty="0" smtClean="0"/>
          </a:p>
          <a:p>
            <a:pPr algn="just">
              <a:buFont typeface="Arial" pitchFamily="34" charset="0"/>
              <a:buChar char="•"/>
              <a:defRPr/>
            </a:pPr>
            <a:r>
              <a:rPr lang="en-US" sz="2800" dirty="0" smtClean="0"/>
              <a:t>In fuzzy rules, the linguistic variable speed also has the range (the universe of discourse) between 0 and 220 km/h, but this range includes fuzzy sets, such as slow, medium and  fast. </a:t>
            </a:r>
          </a:p>
          <a:p>
            <a:pPr algn="just">
              <a:buFont typeface="Arial" pitchFamily="34" charset="0"/>
              <a:buChar char="•"/>
              <a:defRPr/>
            </a:pPr>
            <a:r>
              <a:rPr lang="en-US" sz="2800" dirty="0" smtClean="0"/>
              <a:t>The universe of discourse of the linguistic variable stopping distance can be between 0 and 300 m and may include such fuzzy sets as short, medium and long.</a:t>
            </a:r>
          </a:p>
          <a:p>
            <a:pPr defTabSz="952500">
              <a:tabLst>
                <a:tab pos="4191000" algn="l"/>
                <a:tab pos="5199063" algn="l"/>
              </a:tabLst>
              <a:defRPr/>
            </a:pPr>
            <a:endParaRPr lang="en-US" sz="2800" i="0" dirty="0"/>
          </a:p>
        </p:txBody>
      </p:sp>
      <p:sp>
        <p:nvSpPr>
          <p:cNvPr id="6" name="Slide Number Placeholder 5"/>
          <p:cNvSpPr>
            <a:spLocks noGrp="1"/>
          </p:cNvSpPr>
          <p:nvPr>
            <p:ph type="sldNum" sz="quarter" idx="12"/>
          </p:nvPr>
        </p:nvSpPr>
        <p:spPr/>
        <p:txBody>
          <a:bodyPr/>
          <a:lstStyle/>
          <a:p>
            <a:fld id="{BE2BAB19-9B7A-4E2F-AEB0-A403F504F423}" type="slidenum">
              <a:rPr lang="en-US" smtClean="0"/>
              <a:pPr/>
              <a:t>56</a:t>
            </a:fld>
            <a:endParaRPr lang="en-US"/>
          </a:p>
        </p:txBody>
      </p:sp>
      <p:sp>
        <p:nvSpPr>
          <p:cNvPr id="7" name="Line 5"/>
          <p:cNvSpPr>
            <a:spLocks noChangeShapeType="1"/>
          </p:cNvSpPr>
          <p:nvPr/>
        </p:nvSpPr>
        <p:spPr bwMode="auto">
          <a:xfrm>
            <a:off x="4572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Rot="1" noChangeArrowheads="1"/>
          </p:cNvSpPr>
          <p:nvPr>
            <p:ph type="title"/>
          </p:nvPr>
        </p:nvSpPr>
        <p:spPr>
          <a:xfrm>
            <a:off x="457200" y="274638"/>
            <a:ext cx="8229600" cy="639762"/>
          </a:xfrm>
        </p:spPr>
        <p:txBody>
          <a:bodyPr>
            <a:normAutofit fontScale="90000"/>
          </a:bodyPr>
          <a:lstStyle/>
          <a:p>
            <a:pPr eaLnBrk="1" hangingPunct="1">
              <a:defRPr/>
            </a:pPr>
            <a:r>
              <a:rPr lang="en-GB" dirty="0" smtClean="0"/>
              <a:t>Firing Fuzzy Rules</a:t>
            </a:r>
            <a:endParaRPr lang="en-US" dirty="0" smtClean="0"/>
          </a:p>
        </p:txBody>
      </p:sp>
      <p:sp>
        <p:nvSpPr>
          <p:cNvPr id="311299" name="Rectangle 3"/>
          <p:cNvSpPr>
            <a:spLocks noGrp="1" noChangeArrowheads="1"/>
          </p:cNvSpPr>
          <p:nvPr>
            <p:ph type="body" idx="1"/>
          </p:nvPr>
        </p:nvSpPr>
        <p:spPr>
          <a:xfrm>
            <a:off x="457200" y="1295400"/>
            <a:ext cx="8229600" cy="4525963"/>
          </a:xfrm>
        </p:spPr>
        <p:txBody>
          <a:bodyPr/>
          <a:lstStyle/>
          <a:p>
            <a:pPr eaLnBrk="1" hangingPunct="1">
              <a:defRPr/>
            </a:pPr>
            <a:r>
              <a:rPr lang="en-US" sz="2000" dirty="0" smtClean="0"/>
              <a:t>These fuzzy sets provide the basis for a weight estimation model.  The model is based on a relationship between a man’s height and his weight:</a:t>
            </a:r>
          </a:p>
          <a:p>
            <a:pPr eaLnBrk="1" hangingPunct="1">
              <a:buFont typeface="Wingdings" pitchFamily="2" charset="2"/>
              <a:buNone/>
              <a:defRPr/>
            </a:pPr>
            <a:r>
              <a:rPr lang="en-US" sz="2000" dirty="0" smtClean="0"/>
              <a:t>		IF	height is tall      THEN	weight is heavy</a:t>
            </a:r>
          </a:p>
        </p:txBody>
      </p:sp>
      <p:graphicFrame>
        <p:nvGraphicFramePr>
          <p:cNvPr id="6146" name="Object 4"/>
          <p:cNvGraphicFramePr>
            <a:graphicFrameLocks noGrp="1" noChangeAspect="1"/>
          </p:cNvGraphicFramePr>
          <p:nvPr>
            <p:ph sz="half" idx="4294967295"/>
          </p:nvPr>
        </p:nvGraphicFramePr>
        <p:xfrm>
          <a:off x="755650" y="3357563"/>
          <a:ext cx="7632700" cy="3094037"/>
        </p:xfrm>
        <a:graphic>
          <a:graphicData uri="http://schemas.openxmlformats.org/presentationml/2006/ole">
            <mc:AlternateContent xmlns:mc="http://schemas.openxmlformats.org/markup-compatibility/2006">
              <mc:Choice xmlns:v="urn:schemas-microsoft-com:vml" Requires="v">
                <p:oleObj spid="_x0000_s4101" name="Picture" r:id="rId3" imgW="6137280" imgH="2487240" progId="Word.Picture.8">
                  <p:embed/>
                </p:oleObj>
              </mc:Choice>
              <mc:Fallback>
                <p:oleObj name="Picture" r:id="rId3" imgW="6137280" imgH="2487240"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357563"/>
                        <a:ext cx="7632700" cy="3094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Slide Number Placeholder 6"/>
          <p:cNvSpPr>
            <a:spLocks noGrp="1"/>
          </p:cNvSpPr>
          <p:nvPr>
            <p:ph type="sldNum" sz="quarter" idx="12"/>
          </p:nvPr>
        </p:nvSpPr>
        <p:spPr/>
        <p:txBody>
          <a:bodyPr/>
          <a:lstStyle/>
          <a:p>
            <a:fld id="{BE2BAB19-9B7A-4E2F-AEB0-A403F504F423}" type="slidenum">
              <a:rPr lang="en-US" smtClean="0"/>
              <a:pPr/>
              <a:t>57</a:t>
            </a:fld>
            <a:endParaRPr lang="en-US"/>
          </a:p>
        </p:txBody>
      </p:sp>
      <p:sp>
        <p:nvSpPr>
          <p:cNvPr id="6" name="Line 5"/>
          <p:cNvSpPr>
            <a:spLocks noChangeShapeType="1"/>
          </p:cNvSpPr>
          <p:nvPr/>
        </p:nvSpPr>
        <p:spPr bwMode="auto">
          <a:xfrm>
            <a:off x="3048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rrowheads="1"/>
          </p:cNvSpPr>
          <p:nvPr>
            <p:ph type="title"/>
          </p:nvPr>
        </p:nvSpPr>
        <p:spPr>
          <a:xfrm>
            <a:off x="457200" y="274638"/>
            <a:ext cx="8229600" cy="563562"/>
          </a:xfrm>
        </p:spPr>
        <p:txBody>
          <a:bodyPr>
            <a:normAutofit fontScale="90000"/>
          </a:bodyPr>
          <a:lstStyle/>
          <a:p>
            <a:pPr eaLnBrk="1" hangingPunct="1">
              <a:defRPr/>
            </a:pPr>
            <a:r>
              <a:rPr lang="en-GB" dirty="0" smtClean="0"/>
              <a:t>Firing Fuzzy Rules</a:t>
            </a:r>
            <a:endParaRPr lang="en-US" dirty="0" smtClean="0"/>
          </a:p>
        </p:txBody>
      </p:sp>
      <p:sp>
        <p:nvSpPr>
          <p:cNvPr id="313347" name="Rectangle 3"/>
          <p:cNvSpPr>
            <a:spLocks noGrp="1" noChangeArrowheads="1"/>
          </p:cNvSpPr>
          <p:nvPr>
            <p:ph type="body" idx="1"/>
          </p:nvPr>
        </p:nvSpPr>
        <p:spPr/>
        <p:txBody>
          <a:bodyPr>
            <a:normAutofit lnSpcReduction="10000"/>
          </a:bodyPr>
          <a:lstStyle/>
          <a:p>
            <a:pPr eaLnBrk="1" hangingPunct="1">
              <a:lnSpc>
                <a:spcPct val="80000"/>
              </a:lnSpc>
              <a:defRPr/>
            </a:pPr>
            <a:r>
              <a:rPr lang="en-US" sz="2000" smtClean="0"/>
              <a:t>A fuzzy rule can have multiple antecedents, for example:</a:t>
            </a:r>
          </a:p>
          <a:p>
            <a:pPr eaLnBrk="1" hangingPunct="1">
              <a:lnSpc>
                <a:spcPct val="80000"/>
              </a:lnSpc>
              <a:buFont typeface="Wingdings" pitchFamily="2" charset="2"/>
              <a:buNone/>
              <a:defRPr/>
            </a:pPr>
            <a:endParaRPr lang="en-US" sz="2000" smtClean="0"/>
          </a:p>
          <a:p>
            <a:pPr eaLnBrk="1" hangingPunct="1">
              <a:lnSpc>
                <a:spcPct val="80000"/>
              </a:lnSpc>
              <a:buFont typeface="Wingdings" pitchFamily="2" charset="2"/>
              <a:buNone/>
              <a:defRPr/>
            </a:pPr>
            <a:r>
              <a:rPr lang="en-US" sz="2000" smtClean="0"/>
              <a:t>IF		project_duration is long   AND	project_staffing is large   AND</a:t>
            </a:r>
          </a:p>
          <a:p>
            <a:pPr eaLnBrk="1" hangingPunct="1">
              <a:lnSpc>
                <a:spcPct val="80000"/>
              </a:lnSpc>
              <a:buFont typeface="Wingdings" pitchFamily="2" charset="2"/>
              <a:buNone/>
              <a:defRPr/>
            </a:pPr>
            <a:r>
              <a:rPr lang="en-US" sz="2000" smtClean="0"/>
              <a:t>		project_funding is inadequate</a:t>
            </a:r>
          </a:p>
          <a:p>
            <a:pPr eaLnBrk="1" hangingPunct="1">
              <a:lnSpc>
                <a:spcPct val="80000"/>
              </a:lnSpc>
              <a:buFont typeface="Wingdings" pitchFamily="2" charset="2"/>
              <a:buNone/>
              <a:defRPr/>
            </a:pPr>
            <a:r>
              <a:rPr lang="en-US" sz="2000" smtClean="0"/>
              <a:t>THEN	risk is high</a:t>
            </a:r>
          </a:p>
          <a:p>
            <a:pPr eaLnBrk="1" hangingPunct="1">
              <a:lnSpc>
                <a:spcPct val="80000"/>
              </a:lnSpc>
              <a:buFont typeface="Wingdings" pitchFamily="2" charset="2"/>
              <a:buNone/>
              <a:defRPr/>
            </a:pPr>
            <a:endParaRPr lang="en-US" sz="2000" smtClean="0"/>
          </a:p>
          <a:p>
            <a:pPr eaLnBrk="1" hangingPunct="1">
              <a:lnSpc>
                <a:spcPct val="80000"/>
              </a:lnSpc>
              <a:buFont typeface="Wingdings" pitchFamily="2" charset="2"/>
              <a:buNone/>
              <a:defRPr/>
            </a:pPr>
            <a:r>
              <a:rPr lang="en-US" sz="2000" smtClean="0"/>
              <a:t>IF		service is excellent  OR	food is delicious</a:t>
            </a:r>
          </a:p>
          <a:p>
            <a:pPr eaLnBrk="1" hangingPunct="1">
              <a:lnSpc>
                <a:spcPct val="80000"/>
              </a:lnSpc>
              <a:buFont typeface="Wingdings" pitchFamily="2" charset="2"/>
              <a:buNone/>
              <a:defRPr/>
            </a:pPr>
            <a:r>
              <a:rPr lang="en-US" sz="2000" smtClean="0"/>
              <a:t>THEN	tip is generous</a:t>
            </a:r>
          </a:p>
          <a:p>
            <a:pPr eaLnBrk="1" hangingPunct="1">
              <a:lnSpc>
                <a:spcPct val="80000"/>
              </a:lnSpc>
              <a:buFont typeface="Wingdings" pitchFamily="2" charset="2"/>
              <a:buNone/>
              <a:defRPr/>
            </a:pPr>
            <a:endParaRPr lang="en-US" sz="2000" smtClean="0"/>
          </a:p>
          <a:p>
            <a:pPr eaLnBrk="1" hangingPunct="1">
              <a:lnSpc>
                <a:spcPct val="80000"/>
              </a:lnSpc>
              <a:defRPr/>
            </a:pPr>
            <a:r>
              <a:rPr lang="en-US" sz="2000" smtClean="0"/>
              <a:t>The consequent of a fuzzy rule can also include multiple parts, for instance:</a:t>
            </a:r>
          </a:p>
          <a:p>
            <a:pPr eaLnBrk="1" hangingPunct="1">
              <a:lnSpc>
                <a:spcPct val="80000"/>
              </a:lnSpc>
              <a:defRPr/>
            </a:pPr>
            <a:endParaRPr lang="en-US" sz="2000" smtClean="0"/>
          </a:p>
          <a:p>
            <a:pPr eaLnBrk="1" hangingPunct="1">
              <a:lnSpc>
                <a:spcPct val="80000"/>
              </a:lnSpc>
              <a:buFont typeface="Wingdings" pitchFamily="2" charset="2"/>
              <a:buNone/>
              <a:defRPr/>
            </a:pPr>
            <a:r>
              <a:rPr lang="en-US" sz="2000" smtClean="0"/>
              <a:t>IF		temperature is hot</a:t>
            </a:r>
          </a:p>
          <a:p>
            <a:pPr eaLnBrk="1" hangingPunct="1">
              <a:lnSpc>
                <a:spcPct val="80000"/>
              </a:lnSpc>
              <a:buFont typeface="Wingdings" pitchFamily="2" charset="2"/>
              <a:buNone/>
              <a:defRPr/>
            </a:pPr>
            <a:r>
              <a:rPr lang="en-US" sz="2000" smtClean="0"/>
              <a:t>THEN	hot_water is reduced;</a:t>
            </a:r>
          </a:p>
          <a:p>
            <a:pPr eaLnBrk="1" hangingPunct="1">
              <a:lnSpc>
                <a:spcPct val="80000"/>
              </a:lnSpc>
              <a:buFont typeface="Wingdings" pitchFamily="2" charset="2"/>
              <a:buNone/>
              <a:defRPr/>
            </a:pPr>
            <a:r>
              <a:rPr lang="en-US" sz="2000" smtClean="0"/>
              <a:t>		cold_water is increased</a:t>
            </a:r>
          </a:p>
        </p:txBody>
      </p:sp>
      <p:sp>
        <p:nvSpPr>
          <p:cNvPr id="6" name="Slide Number Placeholder 5"/>
          <p:cNvSpPr>
            <a:spLocks noGrp="1"/>
          </p:cNvSpPr>
          <p:nvPr>
            <p:ph type="sldNum" sz="quarter" idx="12"/>
          </p:nvPr>
        </p:nvSpPr>
        <p:spPr/>
        <p:txBody>
          <a:bodyPr/>
          <a:lstStyle/>
          <a:p>
            <a:fld id="{BE2BAB19-9B7A-4E2F-AEB0-A403F504F423}" type="slidenum">
              <a:rPr lang="en-US" smtClean="0"/>
              <a:pPr/>
              <a:t>58</a:t>
            </a:fld>
            <a:endParaRPr lang="en-US"/>
          </a:p>
        </p:txBody>
      </p:sp>
      <p:sp>
        <p:nvSpPr>
          <p:cNvPr id="5" name="Line 5"/>
          <p:cNvSpPr>
            <a:spLocks noChangeShapeType="1"/>
          </p:cNvSpPr>
          <p:nvPr/>
        </p:nvSpPr>
        <p:spPr bwMode="auto">
          <a:xfrm>
            <a:off x="3048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Fuzzy Proposition</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b="1" dirty="0" smtClean="0"/>
              <a:t>Knowledge acquisition</a:t>
            </a:r>
            <a:br>
              <a:rPr lang="en-US" b="1" dirty="0" smtClean="0"/>
            </a:br>
            <a:endParaRPr lang="en-US" b="1" dirty="0"/>
          </a:p>
        </p:txBody>
      </p:sp>
      <p:sp>
        <p:nvSpPr>
          <p:cNvPr id="3" name="Content Placeholder 2"/>
          <p:cNvSpPr>
            <a:spLocks noGrp="1"/>
          </p:cNvSpPr>
          <p:nvPr>
            <p:ph idx="1"/>
          </p:nvPr>
        </p:nvSpPr>
        <p:spPr/>
        <p:txBody>
          <a:bodyPr>
            <a:normAutofit lnSpcReduction="10000"/>
          </a:bodyPr>
          <a:lstStyle/>
          <a:p>
            <a:pPr algn="just"/>
            <a:r>
              <a:rPr lang="en-US" dirty="0" smtClean="0"/>
              <a:t>Fuzzy system starts with obtaining the conventional method of solution. </a:t>
            </a:r>
          </a:p>
          <a:p>
            <a:pPr algn="just"/>
            <a:r>
              <a:rPr lang="en-US" dirty="0" smtClean="0"/>
              <a:t>This is called the knowledge acquisition process. </a:t>
            </a:r>
          </a:p>
          <a:p>
            <a:pPr algn="just"/>
            <a:r>
              <a:rPr lang="en-US" dirty="0" smtClean="0"/>
              <a:t>Conventional method of solutions are</a:t>
            </a:r>
          </a:p>
          <a:p>
            <a:pPr lvl="1" algn="just"/>
            <a:r>
              <a:rPr lang="en-US" dirty="0" smtClean="0"/>
              <a:t>Articulated expertise of the human operator, such as explaining how to ride a bike (natural language)</a:t>
            </a:r>
          </a:p>
          <a:p>
            <a:pPr lvl="1" algn="just"/>
            <a:r>
              <a:rPr lang="en-US" dirty="0" smtClean="0"/>
              <a:t>Recorded performance data (numerical data)</a:t>
            </a:r>
          </a:p>
          <a:p>
            <a:pPr lvl="1" algn="just"/>
            <a:r>
              <a:rPr lang="en-US" dirty="0" smtClean="0"/>
              <a:t>Closed-form mathematical formula </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a:t>
            </a:fld>
            <a:endParaRPr lang="en-US"/>
          </a:p>
        </p:txBody>
      </p:sp>
      <p:sp>
        <p:nvSpPr>
          <p:cNvPr id="5" name="Line 5"/>
          <p:cNvSpPr>
            <a:spLocks noChangeShapeType="1"/>
          </p:cNvSpPr>
          <p:nvPr/>
        </p:nvSpPr>
        <p:spPr bwMode="auto">
          <a:xfrm>
            <a:off x="457200" y="1219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b="1" dirty="0" smtClean="0"/>
              <a:t>Proposition</a:t>
            </a:r>
            <a:endParaRPr lang="en-US" b="1" dirty="0"/>
          </a:p>
        </p:txBody>
      </p:sp>
      <p:sp>
        <p:nvSpPr>
          <p:cNvPr id="3" name="Content Placeholder 2"/>
          <p:cNvSpPr>
            <a:spLocks noGrp="1"/>
          </p:cNvSpPr>
          <p:nvPr>
            <p:ph idx="1"/>
          </p:nvPr>
        </p:nvSpPr>
        <p:spPr>
          <a:xfrm>
            <a:off x="457200" y="1447800"/>
            <a:ext cx="8458200" cy="4678363"/>
          </a:xfrm>
        </p:spPr>
        <p:txBody>
          <a:bodyPr>
            <a:normAutofit fontScale="70000" lnSpcReduction="20000"/>
          </a:bodyPr>
          <a:lstStyle/>
          <a:p>
            <a:pPr algn="just"/>
            <a:r>
              <a:rPr lang="en-US" dirty="0" smtClean="0"/>
              <a:t>Propositions are elementary atomic sentences(we shall also use the term formulas or well-formed formulas in place of sentences).</a:t>
            </a:r>
          </a:p>
          <a:p>
            <a:pPr algn="just"/>
            <a:r>
              <a:rPr lang="en-US" dirty="0" smtClean="0"/>
              <a:t>Propositions may be either true or false but may take on no other value.</a:t>
            </a:r>
          </a:p>
          <a:p>
            <a:pPr algn="just"/>
            <a:r>
              <a:rPr lang="en-US" dirty="0" smtClean="0"/>
              <a:t>There are two kinds of proposition</a:t>
            </a:r>
          </a:p>
          <a:p>
            <a:pPr lvl="1" algn="just"/>
            <a:r>
              <a:rPr lang="en-US" dirty="0" smtClean="0"/>
              <a:t>Simple</a:t>
            </a:r>
          </a:p>
          <a:p>
            <a:pPr lvl="1" algn="just"/>
            <a:r>
              <a:rPr lang="en-US" dirty="0" smtClean="0"/>
              <a:t>compound</a:t>
            </a:r>
          </a:p>
          <a:p>
            <a:pPr algn="just"/>
            <a:r>
              <a:rPr lang="en-US" dirty="0" smtClean="0"/>
              <a:t>Some examples of simple propositions are</a:t>
            </a:r>
          </a:p>
          <a:p>
            <a:pPr lvl="1" algn="just"/>
            <a:r>
              <a:rPr lang="en-US" dirty="0" smtClean="0"/>
              <a:t>It is raining.</a:t>
            </a:r>
          </a:p>
          <a:p>
            <a:pPr lvl="1" algn="just"/>
            <a:r>
              <a:rPr lang="en-US" dirty="0" smtClean="0"/>
              <a:t>My car is painted silver.</a:t>
            </a:r>
          </a:p>
          <a:p>
            <a:pPr lvl="1" algn="just"/>
            <a:r>
              <a:rPr lang="en-US" dirty="0" smtClean="0"/>
              <a:t>John and sue have five children.</a:t>
            </a:r>
          </a:p>
          <a:p>
            <a:pPr lvl="1" algn="just"/>
            <a:r>
              <a:rPr lang="en-US" dirty="0" smtClean="0"/>
              <a:t>Snow is white.</a:t>
            </a:r>
          </a:p>
          <a:p>
            <a:pPr lvl="1" algn="just"/>
            <a:r>
              <a:rPr lang="en-US" dirty="0" smtClean="0"/>
              <a:t>People live on the moon.</a:t>
            </a:r>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60</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b="1" dirty="0" smtClean="0"/>
              <a:t>Proposition continued….</a:t>
            </a:r>
            <a:endParaRPr lang="en-US" b="1" dirty="0"/>
          </a:p>
        </p:txBody>
      </p:sp>
      <p:sp>
        <p:nvSpPr>
          <p:cNvPr id="3" name="Content Placeholder 2"/>
          <p:cNvSpPr>
            <a:spLocks noGrp="1"/>
          </p:cNvSpPr>
          <p:nvPr>
            <p:ph idx="1"/>
          </p:nvPr>
        </p:nvSpPr>
        <p:spPr>
          <a:xfrm>
            <a:off x="457200" y="1295400"/>
            <a:ext cx="8229600" cy="4830763"/>
          </a:xfrm>
        </p:spPr>
        <p:txBody>
          <a:bodyPr/>
          <a:lstStyle/>
          <a:p>
            <a:pPr algn="just"/>
            <a:r>
              <a:rPr lang="en-US" dirty="0" smtClean="0"/>
              <a:t>Compound propositions are formed from atomic formulas using the logical connectives not or if ………then, and if and only if. </a:t>
            </a:r>
          </a:p>
          <a:p>
            <a:pPr algn="just"/>
            <a:r>
              <a:rPr lang="en-US" dirty="0" smtClean="0"/>
              <a:t>For example, the following are compound formulas.</a:t>
            </a:r>
          </a:p>
          <a:p>
            <a:pPr lvl="1" algn="just"/>
            <a:r>
              <a:rPr lang="en-US" dirty="0" smtClean="0"/>
              <a:t>It is raining and the wind is blowing.</a:t>
            </a:r>
          </a:p>
          <a:p>
            <a:pPr lvl="1" algn="just"/>
            <a:r>
              <a:rPr lang="en-US" dirty="0" smtClean="0"/>
              <a:t>The moon is made of green cheese or it is not.</a:t>
            </a:r>
          </a:p>
          <a:p>
            <a:pPr lvl="1" algn="just"/>
            <a:r>
              <a:rPr lang="en-US" dirty="0" smtClean="0"/>
              <a:t>If you study hard you will be rewarded.</a:t>
            </a:r>
          </a:p>
          <a:p>
            <a:pPr lvl="1" algn="just"/>
            <a:r>
              <a:rPr lang="en-US" dirty="0" smtClean="0"/>
              <a:t>The sum of 10 and 20 is not 50.</a:t>
            </a:r>
          </a:p>
          <a:p>
            <a:pPr lvl="1"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61</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Logic</a:t>
            </a:r>
            <a:endParaRPr lang="en-US" dirty="0"/>
          </a:p>
        </p:txBody>
      </p:sp>
      <p:sp>
        <p:nvSpPr>
          <p:cNvPr id="3" name="Content Placeholder 2"/>
          <p:cNvSpPr>
            <a:spLocks noGrp="1"/>
          </p:cNvSpPr>
          <p:nvPr>
            <p:ph idx="1"/>
          </p:nvPr>
        </p:nvSpPr>
        <p:spPr/>
        <p:txBody>
          <a:bodyPr/>
          <a:lstStyle/>
          <a:p>
            <a:pPr algn="just"/>
            <a:r>
              <a:rPr lang="en-US" dirty="0" smtClean="0"/>
              <a:t>One of the prime activity of human intelligence is reasoning.</a:t>
            </a:r>
          </a:p>
          <a:p>
            <a:pPr algn="just"/>
            <a:r>
              <a:rPr lang="en-US" dirty="0" smtClean="0"/>
              <a:t>The activity of reasoning involves construction, organization and manipulation of statements to arrive at new conclusions.   </a:t>
            </a:r>
          </a:p>
          <a:p>
            <a:pPr algn="just"/>
            <a:r>
              <a:rPr lang="en-US" dirty="0" smtClean="0"/>
              <a:t>Logic is the study of the methods and principles of reasoning in all its possible forms.</a:t>
            </a:r>
          </a:p>
          <a:p>
            <a:pPr algn="just"/>
            <a:endParaRPr lang="en-US" dirty="0" smtClean="0"/>
          </a:p>
          <a:p>
            <a:pPr algn="just"/>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62</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b="1" dirty="0" smtClean="0"/>
              <a:t>Propositional logic</a:t>
            </a:r>
            <a:endParaRPr lang="en-US" b="1" dirty="0"/>
          </a:p>
        </p:txBody>
      </p:sp>
      <p:sp>
        <p:nvSpPr>
          <p:cNvPr id="3" name="Content Placeholder 2"/>
          <p:cNvSpPr>
            <a:spLocks noGrp="1"/>
          </p:cNvSpPr>
          <p:nvPr>
            <p:ph idx="1"/>
          </p:nvPr>
        </p:nvSpPr>
        <p:spPr/>
        <p:txBody>
          <a:bodyPr>
            <a:normAutofit/>
          </a:bodyPr>
          <a:lstStyle/>
          <a:p>
            <a:pPr algn="just"/>
            <a:r>
              <a:rPr lang="en-US" dirty="0" smtClean="0"/>
              <a:t>Propositional logic is a representational language that makes the assumption that the world can be represented solely in terms of propositions that are true or false.</a:t>
            </a:r>
          </a:p>
          <a:p>
            <a:pPr algn="just"/>
            <a:r>
              <a:rPr lang="en-US" dirty="0" smtClean="0">
                <a:solidFill>
                  <a:srgbClr val="FF0000"/>
                </a:solidFill>
              </a:rPr>
              <a:t>One of the main concerns of propositional logic is the study of rules by which new logic variables can be produced as functions of some given logic variables.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BE2BAB19-9B7A-4E2F-AEB0-A403F504F423}" type="slidenum">
              <a:rPr lang="en-US" smtClean="0"/>
              <a:pPr/>
              <a:t>63</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9CD5164-9BFF-49A8-AA27-85C6DEAB8840}" type="slidenum">
              <a:rPr lang="en-US"/>
              <a:pPr/>
              <a:t>64</a:t>
            </a:fld>
            <a:endParaRPr lang="en-US"/>
          </a:p>
        </p:txBody>
      </p:sp>
      <p:sp>
        <p:nvSpPr>
          <p:cNvPr id="12290" name="Rectangle 2"/>
          <p:cNvSpPr>
            <a:spLocks noGrp="1" noChangeArrowheads="1"/>
          </p:cNvSpPr>
          <p:nvPr>
            <p:ph type="title"/>
          </p:nvPr>
        </p:nvSpPr>
        <p:spPr>
          <a:xfrm>
            <a:off x="685800" y="304800"/>
            <a:ext cx="7772400" cy="685800"/>
          </a:xfrm>
        </p:spPr>
        <p:txBody>
          <a:bodyPr>
            <a:noAutofit/>
          </a:bodyPr>
          <a:lstStyle/>
          <a:p>
            <a:r>
              <a:rPr lang="en-US" b="1" dirty="0">
                <a:solidFill>
                  <a:schemeClr val="tx1"/>
                </a:solidFill>
              </a:rPr>
              <a:t>Fuzzy Proposition</a:t>
            </a:r>
          </a:p>
        </p:txBody>
      </p:sp>
      <p:sp>
        <p:nvSpPr>
          <p:cNvPr id="12291" name="Rectangle 3"/>
          <p:cNvSpPr>
            <a:spLocks noGrp="1" noChangeArrowheads="1"/>
          </p:cNvSpPr>
          <p:nvPr>
            <p:ph type="body" idx="1"/>
          </p:nvPr>
        </p:nvSpPr>
        <p:spPr>
          <a:xfrm>
            <a:off x="381000" y="1219200"/>
            <a:ext cx="8458200" cy="5181600"/>
          </a:xfrm>
        </p:spPr>
        <p:txBody>
          <a:bodyPr>
            <a:normAutofit fontScale="92500" lnSpcReduction="10000"/>
          </a:bodyPr>
          <a:lstStyle/>
          <a:p>
            <a:pPr algn="just"/>
            <a:r>
              <a:rPr lang="en-US" dirty="0">
                <a:latin typeface="Times" charset="0"/>
              </a:rPr>
              <a:t>Fuzzy Proposition – Propositions that include fuzzy predicates.  For example,</a:t>
            </a:r>
          </a:p>
          <a:p>
            <a:pPr lvl="1" algn="just">
              <a:spcBef>
                <a:spcPts val="1200"/>
              </a:spcBef>
            </a:pPr>
            <a:r>
              <a:rPr lang="en-US" dirty="0">
                <a:latin typeface="Times" charset="0"/>
              </a:rPr>
              <a:t>		</a:t>
            </a:r>
            <a:r>
              <a:rPr lang="en-US" i="1" dirty="0">
                <a:latin typeface="Times" charset="0"/>
              </a:rPr>
              <a:t>It will be sunny today.</a:t>
            </a:r>
          </a:p>
          <a:p>
            <a:pPr lvl="1" algn="just">
              <a:spcBef>
                <a:spcPts val="1200"/>
              </a:spcBef>
            </a:pPr>
            <a:r>
              <a:rPr lang="en-US" i="1" dirty="0">
                <a:latin typeface="Times" charset="0"/>
              </a:rPr>
              <a:t>		Dow Jones is closed higher yesterday.</a:t>
            </a:r>
            <a:endParaRPr lang="en-US" dirty="0">
              <a:latin typeface="Times" charset="0"/>
            </a:endParaRPr>
          </a:p>
          <a:p>
            <a:pPr algn="just"/>
            <a:r>
              <a:rPr lang="en-US" dirty="0">
                <a:latin typeface="Times" charset="0"/>
              </a:rPr>
              <a:t>Canonical Form – (Unconditional fuzzy proposition)</a:t>
            </a:r>
          </a:p>
          <a:p>
            <a:pPr algn="just">
              <a:buFontTx/>
              <a:buNone/>
            </a:pPr>
            <a:r>
              <a:rPr lang="en-US" dirty="0">
                <a:latin typeface="Times" charset="0"/>
              </a:rPr>
              <a:t>		</a:t>
            </a:r>
            <a:r>
              <a:rPr lang="en-US" i="1" dirty="0">
                <a:latin typeface="Times" charset="0"/>
              </a:rPr>
              <a:t>x    is    A</a:t>
            </a:r>
            <a:endParaRPr lang="en-US" dirty="0">
              <a:latin typeface="Times" charset="0"/>
            </a:endParaRPr>
          </a:p>
          <a:p>
            <a:pPr algn="just">
              <a:buFontTx/>
              <a:buNone/>
            </a:pPr>
            <a:r>
              <a:rPr lang="en-US" dirty="0">
                <a:latin typeface="Times" charset="0"/>
              </a:rPr>
              <a:t> 	</a:t>
            </a:r>
            <a:r>
              <a:rPr lang="en-US" i="1" dirty="0">
                <a:latin typeface="Times" charset="0"/>
              </a:rPr>
              <a:t>A </a:t>
            </a:r>
            <a:r>
              <a:rPr lang="en-US" dirty="0">
                <a:latin typeface="Times" charset="0"/>
              </a:rPr>
              <a:t> (a fuzzy set) is a fuzzy predicate called the </a:t>
            </a:r>
            <a:r>
              <a:rPr lang="en-US" i="1" dirty="0">
                <a:latin typeface="Times" charset="0"/>
              </a:rPr>
              <a:t>fuzzy variable</a:t>
            </a:r>
            <a:r>
              <a:rPr lang="en-US" dirty="0">
                <a:latin typeface="Times" charset="0"/>
              </a:rPr>
              <a:t>  or the </a:t>
            </a:r>
            <a:r>
              <a:rPr lang="en-US" i="1" dirty="0">
                <a:latin typeface="Times" charset="0"/>
              </a:rPr>
              <a:t>linguistic variable.</a:t>
            </a:r>
            <a:r>
              <a:rPr lang="en-US" dirty="0">
                <a:latin typeface="Times" charset="0"/>
              </a:rPr>
              <a:t> The values of a linguistic variable are words or sentences in a natural or synthetic language.</a:t>
            </a:r>
          </a:p>
        </p:txBody>
      </p:sp>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82A8FA9-A462-47A2-BEBC-83D1B557BB6B}" type="slidenum">
              <a:rPr lang="en-US"/>
              <a:pPr/>
              <a:t>65</a:t>
            </a:fld>
            <a:endParaRPr lang="en-US"/>
          </a:p>
        </p:txBody>
      </p:sp>
      <p:sp>
        <p:nvSpPr>
          <p:cNvPr id="13314" name="Rectangle 2"/>
          <p:cNvSpPr>
            <a:spLocks noGrp="1" noChangeArrowheads="1"/>
          </p:cNvSpPr>
          <p:nvPr>
            <p:ph type="title"/>
          </p:nvPr>
        </p:nvSpPr>
        <p:spPr>
          <a:xfrm>
            <a:off x="762000" y="304800"/>
            <a:ext cx="7772400" cy="685800"/>
          </a:xfrm>
        </p:spPr>
        <p:txBody>
          <a:bodyPr>
            <a:noAutofit/>
          </a:bodyPr>
          <a:lstStyle/>
          <a:p>
            <a:r>
              <a:rPr lang="en-US" b="1" dirty="0">
                <a:solidFill>
                  <a:schemeClr val="tx1"/>
                </a:solidFill>
              </a:rPr>
              <a:t>Fuzzy Proposition</a:t>
            </a:r>
          </a:p>
        </p:txBody>
      </p:sp>
      <p:sp>
        <p:nvSpPr>
          <p:cNvPr id="13315" name="Rectangle 3"/>
          <p:cNvSpPr>
            <a:spLocks noGrp="1" noChangeArrowheads="1"/>
          </p:cNvSpPr>
          <p:nvPr>
            <p:ph type="body" idx="1"/>
          </p:nvPr>
        </p:nvSpPr>
        <p:spPr>
          <a:xfrm>
            <a:off x="381000" y="1447800"/>
            <a:ext cx="8458200" cy="4953000"/>
          </a:xfrm>
        </p:spPr>
        <p:txBody>
          <a:bodyPr>
            <a:normAutofit lnSpcReduction="10000"/>
          </a:bodyPr>
          <a:lstStyle/>
          <a:p>
            <a:pPr>
              <a:spcBef>
                <a:spcPts val="1200"/>
              </a:spcBef>
            </a:pPr>
            <a:r>
              <a:rPr lang="en-US">
                <a:latin typeface="Times" charset="0"/>
              </a:rPr>
              <a:t>Note that a linguistic variable is a fuzzy (sub)set defined on a </a:t>
            </a:r>
            <a:r>
              <a:rPr lang="en-US" i="1" u="sng">
                <a:latin typeface="Times" charset="0"/>
              </a:rPr>
              <a:t>Universe of discourse</a:t>
            </a:r>
            <a:r>
              <a:rPr lang="en-US">
                <a:latin typeface="Times" charset="0"/>
              </a:rPr>
              <a:t>.  For example, </a:t>
            </a:r>
          </a:p>
          <a:p>
            <a:pPr>
              <a:buFontTx/>
              <a:buNone/>
            </a:pPr>
            <a:r>
              <a:rPr lang="en-US">
                <a:latin typeface="Times" charset="0"/>
              </a:rPr>
              <a:t>			Janet is young </a:t>
            </a:r>
          </a:p>
          <a:p>
            <a:pPr>
              <a:buFontTx/>
              <a:buNone/>
            </a:pPr>
            <a:r>
              <a:rPr lang="en-US">
                <a:latin typeface="Times" charset="0"/>
              </a:rPr>
              <a:t>	implies the </a:t>
            </a:r>
            <a:r>
              <a:rPr lang="en-US" i="1">
                <a:latin typeface="Times" charset="0"/>
              </a:rPr>
              <a:t>AGE</a:t>
            </a:r>
            <a:r>
              <a:rPr lang="en-US">
                <a:latin typeface="Times" charset="0"/>
              </a:rPr>
              <a:t> of Janet is Young.  Here, Young is a fuzzy set defined on the axis "Age". </a:t>
            </a:r>
          </a:p>
          <a:p>
            <a:r>
              <a:rPr lang="en-US">
                <a:latin typeface="Times" charset="0"/>
              </a:rPr>
              <a:t>Other fuzzy sets may be defined on the same universe include "Old", "Mid-age", etc.</a:t>
            </a:r>
          </a:p>
          <a:p>
            <a:r>
              <a:rPr lang="en-US">
                <a:latin typeface="Times" charset="0"/>
              </a:rPr>
              <a:t>Age is a property of  "Janet", and Young is a specific subset of "Age".</a:t>
            </a:r>
          </a:p>
        </p:txBody>
      </p:sp>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Syntax for Propositional logic </a:t>
            </a:r>
            <a:endParaRPr lang="en-US" b="1" dirty="0"/>
          </a:p>
        </p:txBody>
      </p:sp>
      <p:sp>
        <p:nvSpPr>
          <p:cNvPr id="3" name="Content Placeholder 2"/>
          <p:cNvSpPr>
            <a:spLocks noGrp="1"/>
          </p:cNvSpPr>
          <p:nvPr>
            <p:ph idx="1"/>
          </p:nvPr>
        </p:nvSpPr>
        <p:spPr>
          <a:xfrm>
            <a:off x="457200" y="1600201"/>
            <a:ext cx="8229600" cy="1295400"/>
          </a:xfrm>
        </p:spPr>
        <p:txBody>
          <a:bodyPr>
            <a:normAutofit fontScale="92500" lnSpcReduction="20000"/>
          </a:bodyPr>
          <a:lstStyle/>
          <a:p>
            <a:pPr algn="just"/>
            <a:r>
              <a:rPr lang="en-US" dirty="0" smtClean="0"/>
              <a:t>Propositional logic consists of propositional symbols such as P,Q,R,S and logic connectives  given below.</a:t>
            </a:r>
          </a:p>
        </p:txBody>
      </p:sp>
      <p:sp>
        <p:nvSpPr>
          <p:cNvPr id="4" name="Slide Number Placeholder 3"/>
          <p:cNvSpPr>
            <a:spLocks noGrp="1"/>
          </p:cNvSpPr>
          <p:nvPr>
            <p:ph type="sldNum" sz="quarter" idx="12"/>
          </p:nvPr>
        </p:nvSpPr>
        <p:spPr/>
        <p:txBody>
          <a:bodyPr/>
          <a:lstStyle/>
          <a:p>
            <a:fld id="{BE2BAB19-9B7A-4E2F-AEB0-A403F504F423}" type="slidenum">
              <a:rPr lang="en-US" smtClean="0"/>
              <a:pPr/>
              <a:t>66</a:t>
            </a:fld>
            <a:endParaRPr lang="en-US"/>
          </a:p>
        </p:txBody>
      </p:sp>
      <p:pic>
        <p:nvPicPr>
          <p:cNvPr id="140291" name="Picture 3"/>
          <p:cNvPicPr>
            <a:picLocks noChangeAspect="1" noChangeArrowheads="1"/>
          </p:cNvPicPr>
          <p:nvPr/>
        </p:nvPicPr>
        <p:blipFill>
          <a:blip r:embed="rId2" cstate="print"/>
          <a:srcRect/>
          <a:stretch>
            <a:fillRect/>
          </a:stretch>
        </p:blipFill>
        <p:spPr bwMode="auto">
          <a:xfrm>
            <a:off x="914400" y="2819400"/>
            <a:ext cx="7620000" cy="3657600"/>
          </a:xfrm>
          <a:prstGeom prst="rect">
            <a:avLst/>
          </a:prstGeom>
          <a:noFill/>
          <a:ln w="9525">
            <a:noFill/>
            <a:miter lim="800000"/>
            <a:headEnd/>
            <a:tailEnd/>
          </a:ln>
        </p:spPr>
      </p:pic>
      <p:sp>
        <p:nvSpPr>
          <p:cNvPr id="7"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endParaRPr lang="en-US" b="1" dirty="0"/>
          </a:p>
        </p:txBody>
      </p:sp>
      <p:sp>
        <p:nvSpPr>
          <p:cNvPr id="3" name="Content Placeholder 2"/>
          <p:cNvSpPr>
            <a:spLocks noGrp="1"/>
          </p:cNvSpPr>
          <p:nvPr>
            <p:ph idx="1"/>
          </p:nvPr>
        </p:nvSpPr>
        <p:spPr>
          <a:xfrm>
            <a:off x="152400" y="1600201"/>
            <a:ext cx="8991600" cy="3124200"/>
          </a:xfrm>
        </p:spPr>
        <p:txBody>
          <a:bodyPr>
            <a:normAutofit fontScale="92500" lnSpcReduction="20000"/>
          </a:bodyPr>
          <a:lstStyle/>
          <a:p>
            <a:pPr>
              <a:buNone/>
            </a:pPr>
            <a:r>
              <a:rPr lang="en-US" dirty="0" smtClean="0"/>
              <a:t>Write the syntax for propositional logic</a:t>
            </a:r>
          </a:p>
          <a:p>
            <a:pPr>
              <a:buNone/>
            </a:pPr>
            <a:r>
              <a:rPr lang="en-US" dirty="0" smtClean="0"/>
              <a:t>If the road is closed, then the traffic is blocked.</a:t>
            </a:r>
          </a:p>
          <a:p>
            <a:pPr>
              <a:buNone/>
            </a:pPr>
            <a:endParaRPr lang="en-US" dirty="0" smtClean="0"/>
          </a:p>
          <a:p>
            <a:pPr>
              <a:buNone/>
            </a:pPr>
            <a:r>
              <a:rPr lang="en-US" sz="2400" dirty="0" smtClean="0"/>
              <a:t>“the road is closed” is represented by a proposition, P .</a:t>
            </a:r>
          </a:p>
          <a:p>
            <a:pPr>
              <a:buNone/>
            </a:pPr>
            <a:r>
              <a:rPr lang="en-US" sz="2400" dirty="0" smtClean="0"/>
              <a:t>“then the traffic is blocked” is represented by a proposition, Q .</a:t>
            </a:r>
          </a:p>
          <a:p>
            <a:pPr>
              <a:buNone/>
            </a:pPr>
            <a:r>
              <a:rPr lang="en-US" sz="2400" dirty="0" smtClean="0"/>
              <a:t>The sentence is represented as</a:t>
            </a:r>
          </a:p>
          <a:p>
            <a:pPr>
              <a:buNone/>
            </a:pPr>
            <a:endParaRPr lang="en-US" sz="2400" dirty="0" smtClean="0"/>
          </a:p>
          <a:p>
            <a:pPr>
              <a:buNone/>
            </a:pPr>
            <a:r>
              <a:rPr lang="en-US" sz="2400" dirty="0" smtClean="0"/>
              <a:t> </a:t>
            </a:r>
            <a:endParaRPr lang="en-US" sz="24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67</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1315" name="Picture 3"/>
          <p:cNvPicPr>
            <a:picLocks noChangeAspect="1" noChangeArrowheads="1"/>
          </p:cNvPicPr>
          <p:nvPr/>
        </p:nvPicPr>
        <p:blipFill>
          <a:blip r:embed="rId2" cstate="print"/>
          <a:srcRect/>
          <a:stretch>
            <a:fillRect/>
          </a:stretch>
        </p:blipFill>
        <p:spPr bwMode="auto">
          <a:xfrm>
            <a:off x="2895600" y="4114800"/>
            <a:ext cx="2057400" cy="701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Semantics for Propositional logic </a:t>
            </a:r>
            <a:endParaRPr lang="en-US" dirty="0"/>
          </a:p>
        </p:txBody>
      </p:sp>
      <p:sp>
        <p:nvSpPr>
          <p:cNvPr id="3" name="Content Placeholder 2"/>
          <p:cNvSpPr>
            <a:spLocks noGrp="1"/>
          </p:cNvSpPr>
          <p:nvPr>
            <p:ph idx="1"/>
          </p:nvPr>
        </p:nvSpPr>
        <p:spPr>
          <a:xfrm>
            <a:off x="457200" y="1371600"/>
            <a:ext cx="8229600" cy="1066800"/>
          </a:xfrm>
        </p:spPr>
        <p:txBody>
          <a:bodyPr>
            <a:noAutofit/>
          </a:bodyPr>
          <a:lstStyle/>
          <a:p>
            <a:pPr algn="just">
              <a:buNone/>
            </a:pPr>
            <a:r>
              <a:rPr lang="en-US" sz="2400" dirty="0" smtClean="0"/>
              <a:t>The semantics or meaning of a sentence is just the value true or false. The terms used for semantics of a language are given below. </a:t>
            </a:r>
          </a:p>
          <a:p>
            <a:pPr algn="just"/>
            <a:endParaRPr lang="en-US" sz="24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68</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2338" name="Picture 2"/>
          <p:cNvPicPr>
            <a:picLocks noChangeAspect="1" noChangeArrowheads="1"/>
          </p:cNvPicPr>
          <p:nvPr/>
        </p:nvPicPr>
        <p:blipFill>
          <a:blip r:embed="rId2" cstate="print"/>
          <a:srcRect/>
          <a:stretch>
            <a:fillRect/>
          </a:stretch>
        </p:blipFill>
        <p:spPr bwMode="auto">
          <a:xfrm>
            <a:off x="533400" y="2543174"/>
            <a:ext cx="8153400" cy="39338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Truth tables for logical connectives</a:t>
            </a:r>
            <a:endParaRPr lang="en-US" sz="4000"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69</a:t>
            </a:fld>
            <a:endParaRPr lang="en-US"/>
          </a:p>
        </p:txBody>
      </p:sp>
      <p:sp>
        <p:nvSpPr>
          <p:cNvPr id="5" name="Line 5"/>
          <p:cNvSpPr>
            <a:spLocks noChangeShapeType="1"/>
          </p:cNvSpPr>
          <p:nvPr/>
        </p:nvSpPr>
        <p:spPr bwMode="auto">
          <a:xfrm>
            <a:off x="533400" y="1143000"/>
            <a:ext cx="8153400" cy="0"/>
          </a:xfrm>
          <a:prstGeom prst="line">
            <a:avLst/>
          </a:prstGeom>
          <a:noFill/>
          <a:ln w="38100">
            <a:solidFill>
              <a:schemeClr val="tx1"/>
            </a:solidFill>
            <a:round/>
            <a:headEnd/>
            <a:tailEnd/>
          </a:ln>
          <a:effectLst/>
        </p:spPr>
        <p:txBody>
          <a:bodyPr/>
          <a:lstStyle/>
          <a:p>
            <a:endParaRPr lang="en-US"/>
          </a:p>
        </p:txBody>
      </p:sp>
      <p:pic>
        <p:nvPicPr>
          <p:cNvPr id="140290" name="Picture 2"/>
          <p:cNvPicPr>
            <a:picLocks noChangeAspect="1" noChangeArrowheads="1"/>
          </p:cNvPicPr>
          <p:nvPr/>
        </p:nvPicPr>
        <p:blipFill>
          <a:blip r:embed="rId2" cstate="print"/>
          <a:srcRect/>
          <a:stretch>
            <a:fillRect/>
          </a:stretch>
        </p:blipFill>
        <p:spPr bwMode="auto">
          <a:xfrm>
            <a:off x="304800" y="1752600"/>
            <a:ext cx="84582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US" sz="4000" b="1" dirty="0" smtClean="0"/>
              <a:t>Translation</a:t>
            </a:r>
            <a:endParaRPr lang="en-US" sz="4000" b="1" dirty="0"/>
          </a:p>
        </p:txBody>
      </p:sp>
      <p:sp>
        <p:nvSpPr>
          <p:cNvPr id="3" name="Content Placeholder 2"/>
          <p:cNvSpPr>
            <a:spLocks noGrp="1"/>
          </p:cNvSpPr>
          <p:nvPr>
            <p:ph idx="1"/>
          </p:nvPr>
        </p:nvSpPr>
        <p:spPr>
          <a:xfrm>
            <a:off x="304800" y="1066800"/>
            <a:ext cx="8229600" cy="5791200"/>
          </a:xfrm>
        </p:spPr>
        <p:txBody>
          <a:bodyPr>
            <a:noAutofit/>
          </a:bodyPr>
          <a:lstStyle/>
          <a:p>
            <a:pPr algn="just"/>
            <a:r>
              <a:rPr lang="en-US" sz="2400" dirty="0" smtClean="0"/>
              <a:t>The design challenge is to translate the knowledge given in one of these forms into fuzzy IF-THEN form.</a:t>
            </a:r>
          </a:p>
          <a:p>
            <a:pPr algn="just"/>
            <a:r>
              <a:rPr lang="en-US" sz="2400" b="1" dirty="0" smtClean="0"/>
              <a:t>Expertise articulated </a:t>
            </a:r>
            <a:r>
              <a:rPr lang="en-US" sz="2400" dirty="0" smtClean="0"/>
              <a:t>in natural language is readily compatible with fuzzy IF-THEN rules.</a:t>
            </a:r>
          </a:p>
          <a:p>
            <a:pPr algn="just"/>
            <a:r>
              <a:rPr lang="en-US" sz="2400" dirty="0" smtClean="0"/>
              <a:t>Knowledge in the form of </a:t>
            </a:r>
            <a:r>
              <a:rPr lang="en-US" sz="2400" b="1" dirty="0" smtClean="0"/>
              <a:t>recorded performance </a:t>
            </a:r>
            <a:r>
              <a:rPr lang="en-US" sz="2400" dirty="0" smtClean="0"/>
              <a:t>represent a more difficult case for translation into fuzzy IF-THEN form. There are approximate methods for translation from the numerical data domain into IF-THEN language.</a:t>
            </a:r>
          </a:p>
          <a:p>
            <a:pPr algn="just"/>
            <a:r>
              <a:rPr lang="en-US" sz="2400" dirty="0" smtClean="0"/>
              <a:t>Translating a </a:t>
            </a:r>
            <a:r>
              <a:rPr lang="en-US" sz="2400" b="1" dirty="0" smtClean="0"/>
              <a:t>mathematical expression </a:t>
            </a:r>
            <a:r>
              <a:rPr lang="en-US" sz="2400" dirty="0" smtClean="0"/>
              <a:t>into fuzzy IF-THEN rules is also not very easy. A closed-form formula may contain knowledge that cannot be expressed by natural language. In such a case, the application of fuzzy set theory produces a fuzzy mathematical solution instead of a translation into fuzzy inference language. Examples are </a:t>
            </a:r>
            <a:r>
              <a:rPr lang="en-US" sz="2400" dirty="0" smtClean="0">
                <a:solidFill>
                  <a:srgbClr val="FF0000"/>
                </a:solidFill>
              </a:rPr>
              <a:t>fuzzy arithmetic </a:t>
            </a:r>
            <a:r>
              <a:rPr lang="en-US" sz="2400" dirty="0" smtClean="0"/>
              <a:t>and </a:t>
            </a:r>
            <a:r>
              <a:rPr lang="en-US" sz="2400" dirty="0" smtClean="0">
                <a:solidFill>
                  <a:srgbClr val="FF0000"/>
                </a:solidFill>
              </a:rPr>
              <a:t>fuzzy graph theory.</a:t>
            </a:r>
            <a:endParaRPr lang="en-US" sz="2400" dirty="0">
              <a:solidFill>
                <a:srgbClr val="FF0000"/>
              </a:solidFill>
            </a:endParaRPr>
          </a:p>
        </p:txBody>
      </p:sp>
      <p:sp>
        <p:nvSpPr>
          <p:cNvPr id="4" name="Slide Number Placeholder 3"/>
          <p:cNvSpPr>
            <a:spLocks noGrp="1"/>
          </p:cNvSpPr>
          <p:nvPr>
            <p:ph type="sldNum" sz="quarter" idx="12"/>
          </p:nvPr>
        </p:nvSpPr>
        <p:spPr/>
        <p:txBody>
          <a:bodyPr/>
          <a:lstStyle/>
          <a:p>
            <a:fld id="{BE2BAB19-9B7A-4E2F-AEB0-A403F504F423}" type="slidenum">
              <a:rPr lang="en-US" smtClean="0"/>
              <a:pPr/>
              <a:t>7</a:t>
            </a:fld>
            <a:endParaRPr lang="en-US"/>
          </a:p>
        </p:txBody>
      </p:sp>
      <p:sp>
        <p:nvSpPr>
          <p:cNvPr id="5" name="Line 5"/>
          <p:cNvSpPr>
            <a:spLocks noChangeShapeType="1"/>
          </p:cNvSpPr>
          <p:nvPr/>
        </p:nvSpPr>
        <p:spPr bwMode="auto">
          <a:xfrm>
            <a:off x="457200" y="9144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EXAMPLE </a:t>
            </a:r>
            <a:endParaRPr lang="en-US" sz="4000" b="1" dirty="0"/>
          </a:p>
        </p:txBody>
      </p:sp>
      <p:sp>
        <p:nvSpPr>
          <p:cNvPr id="3" name="Content Placeholder 2"/>
          <p:cNvSpPr>
            <a:spLocks noGrp="1"/>
          </p:cNvSpPr>
          <p:nvPr>
            <p:ph idx="1"/>
          </p:nvPr>
        </p:nvSpPr>
        <p:spPr>
          <a:xfrm>
            <a:off x="457200" y="1600200"/>
            <a:ext cx="8458200" cy="4525963"/>
          </a:xfrm>
        </p:spPr>
        <p:txBody>
          <a:bodyPr>
            <a:normAutofit/>
          </a:bodyPr>
          <a:lstStyle/>
          <a:p>
            <a:pPr algn="just"/>
            <a:r>
              <a:rPr lang="en-US" sz="2800" dirty="0" smtClean="0"/>
              <a:t>Let A be a proposition- </a:t>
            </a:r>
            <a:r>
              <a:rPr lang="en-US" sz="2800" b="1" dirty="0" smtClean="0">
                <a:solidFill>
                  <a:srgbClr val="FF0000"/>
                </a:solidFill>
              </a:rPr>
              <a:t>the machine is defective</a:t>
            </a:r>
          </a:p>
          <a:p>
            <a:pPr algn="just">
              <a:buNone/>
            </a:pPr>
            <a:r>
              <a:rPr lang="en-US" sz="2800" dirty="0" smtClean="0"/>
              <a:t>   and B be a proposition- </a:t>
            </a:r>
            <a:r>
              <a:rPr lang="en-US" sz="2800" b="1" dirty="0" smtClean="0">
                <a:solidFill>
                  <a:srgbClr val="FF0000"/>
                </a:solidFill>
              </a:rPr>
              <a:t>the production is less</a:t>
            </a:r>
          </a:p>
          <a:p>
            <a:pPr algn="just"/>
            <a:r>
              <a:rPr lang="en-US" sz="2800" dirty="0" smtClean="0"/>
              <a:t>The implication is written as,</a:t>
            </a:r>
          </a:p>
          <a:p>
            <a:pPr algn="just">
              <a:buNone/>
            </a:pPr>
            <a:r>
              <a:rPr lang="en-US" sz="2800" dirty="0" smtClean="0"/>
              <a:t>If the machine is defective THEN production is less.</a:t>
            </a:r>
          </a:p>
          <a:p>
            <a:pPr algn="just"/>
            <a:r>
              <a:rPr lang="en-US" sz="2800" dirty="0" smtClean="0"/>
              <a:t>Now we analyze all the combination to find whether the truth table is correct or not. </a:t>
            </a:r>
          </a:p>
          <a:p>
            <a:pPr algn="just">
              <a:buNone/>
            </a:pPr>
            <a:r>
              <a:rPr lang="en-US" sz="2800" dirty="0" smtClean="0"/>
              <a:t> </a:t>
            </a:r>
          </a:p>
          <a:p>
            <a:pPr algn="just"/>
            <a:endParaRPr lang="en-US" sz="28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70</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Solution </a:t>
            </a:r>
            <a:endParaRPr lang="en-US" b="1" dirty="0"/>
          </a:p>
        </p:txBody>
      </p:sp>
      <p:sp>
        <p:nvSpPr>
          <p:cNvPr id="3" name="Content Placeholder 2"/>
          <p:cNvSpPr>
            <a:spLocks noGrp="1"/>
          </p:cNvSpPr>
          <p:nvPr>
            <p:ph idx="1"/>
          </p:nvPr>
        </p:nvSpPr>
        <p:spPr>
          <a:xfrm>
            <a:off x="533400" y="1219200"/>
            <a:ext cx="8229600" cy="5410200"/>
          </a:xfrm>
        </p:spPr>
        <p:txBody>
          <a:bodyPr>
            <a:noAutofit/>
          </a:bodyPr>
          <a:lstStyle/>
          <a:p>
            <a:pPr marL="571500" indent="-571500" algn="just">
              <a:buFont typeface="+mj-lt"/>
              <a:buAutoNum type="romanUcPeriod"/>
            </a:pPr>
            <a:r>
              <a:rPr lang="en-US" sz="2400" dirty="0" smtClean="0"/>
              <a:t>In the first condition, we have that if  A is true and B is also true then A-&gt;B is also true, </a:t>
            </a:r>
            <a:r>
              <a:rPr lang="en-US" sz="2400" dirty="0" err="1" smtClean="0"/>
              <a:t>i.e</a:t>
            </a:r>
            <a:r>
              <a:rPr lang="en-US" sz="2400" dirty="0" smtClean="0"/>
              <a:t> if machine is defective then production is less which is true.</a:t>
            </a:r>
          </a:p>
          <a:p>
            <a:pPr marL="571500" indent="-571500" algn="just">
              <a:buFont typeface="+mj-lt"/>
              <a:buAutoNum type="romanUcPeriod"/>
            </a:pPr>
            <a:r>
              <a:rPr lang="en-US" sz="2400" dirty="0" smtClean="0"/>
              <a:t>Secondly, if A is false and B is also true then A-&gt;B is true, </a:t>
            </a:r>
            <a:r>
              <a:rPr lang="en-US" sz="2400" dirty="0" err="1" smtClean="0"/>
              <a:t>i.e</a:t>
            </a:r>
            <a:r>
              <a:rPr lang="en-US" sz="2400" dirty="0" smtClean="0"/>
              <a:t> if machine is not defective then production is less. Of course it may be true because production can be less because of many reasons.</a:t>
            </a:r>
          </a:p>
          <a:p>
            <a:pPr marL="571500" indent="-571500" algn="just">
              <a:buFont typeface="+mj-lt"/>
              <a:buAutoNum type="romanUcPeriod"/>
            </a:pPr>
            <a:r>
              <a:rPr lang="en-US" sz="2400" dirty="0" smtClean="0"/>
              <a:t> If A is true and B is false then A-&gt;B is false, </a:t>
            </a:r>
            <a:r>
              <a:rPr lang="en-US" sz="2400" dirty="0" err="1" smtClean="0"/>
              <a:t>i.e</a:t>
            </a:r>
            <a:r>
              <a:rPr lang="en-US" sz="2400" dirty="0" smtClean="0"/>
              <a:t> if machine is defective then production is not less. Of course it is false, as production will directly get affected by machine performance.</a:t>
            </a:r>
          </a:p>
          <a:p>
            <a:pPr marL="571500" indent="-571500" algn="just">
              <a:buFont typeface="+mj-lt"/>
              <a:buAutoNum type="romanUcPeriod"/>
            </a:pPr>
            <a:r>
              <a:rPr lang="en-US" sz="2400" dirty="0" smtClean="0"/>
              <a:t>If A is false and B is also false then A-&gt;B is true, </a:t>
            </a:r>
            <a:r>
              <a:rPr lang="en-US" sz="2400" dirty="0" err="1" smtClean="0"/>
              <a:t>i.e</a:t>
            </a:r>
            <a:r>
              <a:rPr lang="en-US" sz="2400" dirty="0" smtClean="0"/>
              <a:t> if machine is not defective then production is not less. No doubt it is true.</a:t>
            </a:r>
            <a:endParaRPr lang="en-US" sz="2400"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71</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Show that </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72</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3362" name="Picture 2"/>
          <p:cNvPicPr>
            <a:picLocks noGrp="1" noChangeAspect="1" noChangeArrowheads="1"/>
          </p:cNvPicPr>
          <p:nvPr>
            <p:ph idx="1"/>
          </p:nvPr>
        </p:nvPicPr>
        <p:blipFill>
          <a:blip r:embed="rId2" cstate="print"/>
          <a:srcRect r="37037"/>
          <a:stretch>
            <a:fillRect/>
          </a:stretch>
        </p:blipFill>
        <p:spPr bwMode="auto">
          <a:xfrm>
            <a:off x="685800" y="1447800"/>
            <a:ext cx="5562600"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Show that</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73</a:t>
            </a:fld>
            <a:endParaRPr lang="en-US"/>
          </a:p>
        </p:txBody>
      </p:sp>
      <p:pic>
        <p:nvPicPr>
          <p:cNvPr id="144387" name="Picture 3"/>
          <p:cNvPicPr>
            <a:picLocks noChangeAspect="1" noChangeArrowheads="1"/>
          </p:cNvPicPr>
          <p:nvPr/>
        </p:nvPicPr>
        <p:blipFill>
          <a:blip r:embed="rId2" cstate="print"/>
          <a:srcRect/>
          <a:stretch>
            <a:fillRect/>
          </a:stretch>
        </p:blipFill>
        <p:spPr bwMode="auto">
          <a:xfrm>
            <a:off x="1447800" y="2514600"/>
            <a:ext cx="3581400" cy="914400"/>
          </a:xfrm>
          <a:prstGeom prst="rect">
            <a:avLst/>
          </a:prstGeom>
          <a:noFill/>
          <a:ln w="9525">
            <a:noFill/>
            <a:miter lim="800000"/>
            <a:headEnd/>
            <a:tailEnd/>
          </a:ln>
        </p:spPr>
      </p:pic>
      <p:sp>
        <p:nvSpPr>
          <p:cNvPr id="9"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10" name="Rectangle 9"/>
          <p:cNvSpPr/>
          <p:nvPr/>
        </p:nvSpPr>
        <p:spPr>
          <a:xfrm>
            <a:off x="762000" y="1600200"/>
            <a:ext cx="6096000" cy="707886"/>
          </a:xfrm>
          <a:prstGeom prst="rect">
            <a:avLst/>
          </a:prstGeom>
        </p:spPr>
        <p:txBody>
          <a:bodyPr wrap="square">
            <a:spAutoFit/>
          </a:bodyPr>
          <a:lstStyle/>
          <a:p>
            <a:r>
              <a:rPr lang="en-US" sz="4000" b="1" dirty="0" smtClean="0"/>
              <a:t>P &lt;-&gt; Q is equivalent to</a:t>
            </a:r>
            <a:endParaRPr lang="en-US" sz="4000" b="1"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Show that</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74</a:t>
            </a:fld>
            <a:endParaRPr lang="en-US"/>
          </a:p>
        </p:txBody>
      </p:sp>
      <p:sp>
        <p:nvSpPr>
          <p:cNvPr id="9"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10" name="Rectangle 9"/>
          <p:cNvSpPr/>
          <p:nvPr/>
        </p:nvSpPr>
        <p:spPr>
          <a:xfrm>
            <a:off x="762000" y="1600200"/>
            <a:ext cx="8382000" cy="707886"/>
          </a:xfrm>
          <a:prstGeom prst="rect">
            <a:avLst/>
          </a:prstGeom>
        </p:spPr>
        <p:txBody>
          <a:bodyPr wrap="square">
            <a:spAutoFit/>
          </a:bodyPr>
          <a:lstStyle/>
          <a:p>
            <a:r>
              <a:rPr lang="en-US" sz="4000" b="1" dirty="0" smtClean="0"/>
              <a:t>P -&gt; Q is equivalent to ~P </a:t>
            </a:r>
            <a:r>
              <a:rPr lang="en-GB" sz="4000" b="1" dirty="0" smtClean="0">
                <a:sym typeface="Symbol" pitchFamily="18" charset="2"/>
              </a:rPr>
              <a:t> </a:t>
            </a:r>
            <a:r>
              <a:rPr lang="en-GB" sz="4000" b="1" smtClean="0">
                <a:sym typeface="Symbol" pitchFamily="18" charset="2"/>
              </a:rPr>
              <a:t>(P Q) </a:t>
            </a:r>
            <a:r>
              <a:rPr lang="en-US" sz="4000" b="1" dirty="0" smtClean="0"/>
              <a:t> </a:t>
            </a:r>
            <a:endParaRPr lang="en-US" sz="4000" b="1"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Truth table for equivalent sentences</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75</a:t>
            </a:fld>
            <a:endParaRPr lang="en-US"/>
          </a:p>
        </p:txBody>
      </p:sp>
      <p:pic>
        <p:nvPicPr>
          <p:cNvPr id="141314" name="Picture 2"/>
          <p:cNvPicPr>
            <a:picLocks noGrp="1" noChangeAspect="1" noChangeArrowheads="1"/>
          </p:cNvPicPr>
          <p:nvPr>
            <p:ph idx="1"/>
          </p:nvPr>
        </p:nvPicPr>
        <p:blipFill>
          <a:blip r:embed="rId2" cstate="print"/>
          <a:srcRect/>
          <a:stretch>
            <a:fillRect/>
          </a:stretch>
        </p:blipFill>
        <p:spPr bwMode="auto">
          <a:xfrm>
            <a:off x="457201" y="1371600"/>
            <a:ext cx="7924800" cy="3048000"/>
          </a:xfrm>
          <a:prstGeom prst="rect">
            <a:avLst/>
          </a:prstGeom>
          <a:noFill/>
          <a:ln w="9525">
            <a:noFill/>
            <a:miter lim="800000"/>
            <a:headEnd/>
            <a:tailEnd/>
          </a:ln>
        </p:spPr>
      </p:pic>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Some Equivalence Laws </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76</a:t>
            </a:fld>
            <a:endParaRPr lang="en-US"/>
          </a:p>
        </p:txBody>
      </p:sp>
      <p:pic>
        <p:nvPicPr>
          <p:cNvPr id="142338" name="Picture 2"/>
          <p:cNvPicPr>
            <a:picLocks noGrp="1" noChangeAspect="1" noChangeArrowheads="1"/>
          </p:cNvPicPr>
          <p:nvPr>
            <p:ph idx="1"/>
          </p:nvPr>
        </p:nvPicPr>
        <p:blipFill>
          <a:blip r:embed="rId2" cstate="print"/>
          <a:srcRect/>
          <a:stretch>
            <a:fillRect/>
          </a:stretch>
        </p:blipFill>
        <p:spPr bwMode="auto">
          <a:xfrm>
            <a:off x="533400" y="1295400"/>
            <a:ext cx="7924800" cy="5257800"/>
          </a:xfrm>
          <a:prstGeom prst="rect">
            <a:avLst/>
          </a:prstGeom>
          <a:noFill/>
          <a:ln w="9525">
            <a:noFill/>
            <a:miter lim="800000"/>
            <a:headEnd/>
            <a:tailEnd/>
          </a:ln>
        </p:spPr>
      </p:pic>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1 </a:t>
            </a:r>
            <a:endParaRPr lang="en-US" b="1" dirty="0"/>
          </a:p>
        </p:txBody>
      </p:sp>
      <p:sp>
        <p:nvSpPr>
          <p:cNvPr id="3" name="Content Placeholder 2"/>
          <p:cNvSpPr>
            <a:spLocks noGrp="1"/>
          </p:cNvSpPr>
          <p:nvPr>
            <p:ph idx="1"/>
          </p:nvPr>
        </p:nvSpPr>
        <p:spPr>
          <a:xfrm>
            <a:off x="457200" y="1143000"/>
            <a:ext cx="8229600" cy="4525963"/>
          </a:xfrm>
        </p:spPr>
        <p:txBody>
          <a:bodyPr>
            <a:normAutofit fontScale="92500" lnSpcReduction="10000"/>
          </a:bodyPr>
          <a:lstStyle/>
          <a:p>
            <a:r>
              <a:rPr lang="en-US" dirty="0" smtClean="0"/>
              <a:t>Determine whether each of the following sentences is (a) Satisfiable (b) Contradictory and (c)  Valid.</a:t>
            </a:r>
          </a:p>
          <a:p>
            <a:pPr>
              <a:buNone/>
            </a:pPr>
            <a:r>
              <a:rPr lang="en-US" b="1" dirty="0" smtClean="0"/>
              <a:t>S1:</a:t>
            </a:r>
            <a:r>
              <a:rPr lang="en-US" dirty="0" smtClean="0"/>
              <a:t> </a:t>
            </a:r>
            <a:r>
              <a:rPr lang="en-US" b="1" dirty="0" smtClean="0"/>
              <a:t>(P &amp; Q) </a:t>
            </a:r>
            <a:r>
              <a:rPr lang="en-GB" b="1" dirty="0" smtClean="0">
                <a:sym typeface="Symbol" pitchFamily="18" charset="2"/>
              </a:rPr>
              <a:t></a:t>
            </a:r>
            <a:r>
              <a:rPr lang="en-US" b="1" dirty="0" smtClean="0"/>
              <a:t> ~(P </a:t>
            </a:r>
            <a:r>
              <a:rPr lang="en-GB" b="1" dirty="0" smtClean="0">
                <a:sym typeface="Symbol" pitchFamily="18" charset="2"/>
              </a:rPr>
              <a:t> Q)</a:t>
            </a:r>
          </a:p>
          <a:p>
            <a:pPr>
              <a:buNone/>
            </a:pPr>
            <a:r>
              <a:rPr lang="en-US" b="1" dirty="0" smtClean="0"/>
              <a:t>S2: (P </a:t>
            </a:r>
            <a:r>
              <a:rPr lang="en-GB" b="1" dirty="0" smtClean="0">
                <a:sym typeface="Symbol" pitchFamily="18" charset="2"/>
              </a:rPr>
              <a:t> Q)-&gt; </a:t>
            </a:r>
            <a:r>
              <a:rPr lang="en-US" b="1" dirty="0" smtClean="0"/>
              <a:t>(P &amp; Q) </a:t>
            </a:r>
            <a:endParaRPr lang="en-GB" b="1" dirty="0" smtClean="0">
              <a:sym typeface="Symbol" pitchFamily="18" charset="2"/>
            </a:endParaRPr>
          </a:p>
          <a:p>
            <a:pPr>
              <a:buNone/>
            </a:pPr>
            <a:r>
              <a:rPr lang="en-US" b="1" dirty="0" smtClean="0"/>
              <a:t>S3: (P &amp; Q) </a:t>
            </a:r>
            <a:r>
              <a:rPr lang="en-GB" b="1" dirty="0" smtClean="0">
                <a:sym typeface="Symbol" pitchFamily="18" charset="2"/>
              </a:rPr>
              <a:t>-&gt;</a:t>
            </a:r>
            <a:r>
              <a:rPr lang="en-US" b="1" dirty="0" smtClean="0"/>
              <a:t> (P </a:t>
            </a:r>
            <a:r>
              <a:rPr lang="en-GB" b="1" dirty="0" smtClean="0">
                <a:sym typeface="Symbol" pitchFamily="18" charset="2"/>
              </a:rPr>
              <a:t> ~Q)</a:t>
            </a:r>
          </a:p>
          <a:p>
            <a:pPr>
              <a:buNone/>
            </a:pPr>
            <a:r>
              <a:rPr lang="en-US" b="1" dirty="0" smtClean="0"/>
              <a:t>S4: (P </a:t>
            </a:r>
            <a:r>
              <a:rPr lang="en-GB" b="1" dirty="0" smtClean="0">
                <a:sym typeface="Symbol" pitchFamily="18" charset="2"/>
              </a:rPr>
              <a:t> </a:t>
            </a:r>
            <a:r>
              <a:rPr lang="en-US" b="1" dirty="0" smtClean="0"/>
              <a:t>Q) &amp; (P </a:t>
            </a:r>
            <a:r>
              <a:rPr lang="en-GB" b="1" dirty="0" smtClean="0">
                <a:sym typeface="Symbol" pitchFamily="18" charset="2"/>
              </a:rPr>
              <a:t> ~Q)  P</a:t>
            </a:r>
          </a:p>
          <a:p>
            <a:pPr>
              <a:buNone/>
            </a:pPr>
            <a:r>
              <a:rPr lang="en-US" b="1" dirty="0" smtClean="0"/>
              <a:t>S5: P -&gt; Q-&gt;~P</a:t>
            </a:r>
          </a:p>
          <a:p>
            <a:pPr>
              <a:buNone/>
            </a:pPr>
            <a:r>
              <a:rPr lang="en-US" b="1" dirty="0" smtClean="0"/>
              <a:t>S6: P </a:t>
            </a:r>
            <a:r>
              <a:rPr lang="en-GB" b="1" dirty="0" smtClean="0">
                <a:sym typeface="Symbol" pitchFamily="18" charset="2"/>
              </a:rPr>
              <a:t></a:t>
            </a:r>
            <a:r>
              <a:rPr lang="en-US" b="1" dirty="0" smtClean="0"/>
              <a:t> Q &amp; ~P </a:t>
            </a:r>
            <a:r>
              <a:rPr lang="en-GB" b="1" dirty="0" smtClean="0">
                <a:sym typeface="Symbol" pitchFamily="18" charset="2"/>
              </a:rPr>
              <a:t> ~Q &amp;P</a:t>
            </a:r>
          </a:p>
          <a:p>
            <a:pPr>
              <a:buNone/>
            </a:pPr>
            <a:endParaRPr lang="en-US" b="1" dirty="0" smtClean="0"/>
          </a:p>
          <a:p>
            <a:pPr>
              <a:buNone/>
            </a:pPr>
            <a:endParaRPr lang="en-GB" b="1" dirty="0" smtClean="0">
              <a:sym typeface="Symbol" pitchFamily="18" charset="2"/>
            </a:endParaRPr>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marL="1028700" lvl="1" indent="-571500">
              <a:buFont typeface="+mj-lt"/>
              <a:buAutoNum type="romanUcPeriod"/>
            </a:pP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77</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S1</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78</a:t>
            </a:fld>
            <a:endParaRPr lang="en-US"/>
          </a:p>
        </p:txBody>
      </p:sp>
      <p:pic>
        <p:nvPicPr>
          <p:cNvPr id="149506" name="Picture 2"/>
          <p:cNvPicPr>
            <a:picLocks noGrp="1" noChangeAspect="1" noChangeArrowheads="1"/>
          </p:cNvPicPr>
          <p:nvPr>
            <p:ph idx="1"/>
          </p:nvPr>
        </p:nvPicPr>
        <p:blipFill>
          <a:blip r:embed="rId2" cstate="print"/>
          <a:srcRect/>
          <a:stretch>
            <a:fillRect/>
          </a:stretch>
        </p:blipFill>
        <p:spPr bwMode="auto">
          <a:xfrm>
            <a:off x="762000" y="1524000"/>
            <a:ext cx="7315200" cy="2209800"/>
          </a:xfrm>
          <a:prstGeom prst="rect">
            <a:avLst/>
          </a:prstGeom>
          <a:noFill/>
          <a:ln w="9525">
            <a:noFill/>
            <a:miter lim="800000"/>
            <a:headEnd/>
            <a:tailEnd/>
          </a:ln>
        </p:spPr>
      </p:pic>
      <p:sp>
        <p:nvSpPr>
          <p:cNvPr id="6" name="Rectangle 5"/>
          <p:cNvSpPr/>
          <p:nvPr/>
        </p:nvSpPr>
        <p:spPr>
          <a:xfrm>
            <a:off x="762000" y="4191000"/>
            <a:ext cx="5086718" cy="461665"/>
          </a:xfrm>
          <a:prstGeom prst="rect">
            <a:avLst/>
          </a:prstGeom>
        </p:spPr>
        <p:txBody>
          <a:bodyPr wrap="square">
            <a:spAutoFit/>
          </a:bodyPr>
          <a:lstStyle/>
          <a:p>
            <a:pPr>
              <a:buNone/>
            </a:pPr>
            <a:r>
              <a:rPr lang="en-US" sz="2400" b="1" dirty="0" smtClean="0"/>
              <a:t>S1:</a:t>
            </a:r>
            <a:r>
              <a:rPr lang="en-US" sz="2400" dirty="0" smtClean="0"/>
              <a:t> </a:t>
            </a:r>
            <a:r>
              <a:rPr lang="en-US" sz="2400" b="1" dirty="0" smtClean="0"/>
              <a:t>(P &amp; Q) </a:t>
            </a:r>
            <a:r>
              <a:rPr lang="en-GB" sz="2400" b="1" dirty="0" smtClean="0">
                <a:sym typeface="Symbol" pitchFamily="18" charset="2"/>
              </a:rPr>
              <a:t></a:t>
            </a:r>
            <a:r>
              <a:rPr lang="en-US" sz="2400" b="1" dirty="0" smtClean="0"/>
              <a:t> ~(P </a:t>
            </a:r>
            <a:r>
              <a:rPr lang="en-GB" sz="2400" b="1" dirty="0" smtClean="0">
                <a:sym typeface="Symbol" pitchFamily="18" charset="2"/>
              </a:rPr>
              <a:t> Q) satisfiable </a:t>
            </a:r>
          </a:p>
        </p:txBody>
      </p:sp>
      <p:sp>
        <p:nvSpPr>
          <p:cNvPr id="7"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S2</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79</a:t>
            </a:fld>
            <a:endParaRPr lang="en-US"/>
          </a:p>
        </p:txBody>
      </p:sp>
      <p:pic>
        <p:nvPicPr>
          <p:cNvPr id="150530" name="Picture 2"/>
          <p:cNvPicPr>
            <a:picLocks noChangeAspect="1" noChangeArrowheads="1"/>
          </p:cNvPicPr>
          <p:nvPr/>
        </p:nvPicPr>
        <p:blipFill>
          <a:blip r:embed="rId2" cstate="print"/>
          <a:srcRect/>
          <a:stretch>
            <a:fillRect/>
          </a:stretch>
        </p:blipFill>
        <p:spPr bwMode="auto">
          <a:xfrm>
            <a:off x="685800" y="1524000"/>
            <a:ext cx="8153400" cy="2443163"/>
          </a:xfrm>
          <a:prstGeom prst="rect">
            <a:avLst/>
          </a:prstGeom>
          <a:noFill/>
          <a:ln w="9525">
            <a:noFill/>
            <a:miter lim="800000"/>
            <a:headEnd/>
            <a:tailEnd/>
          </a:ln>
        </p:spPr>
      </p:pic>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762000" y="4191000"/>
            <a:ext cx="5086718" cy="830997"/>
          </a:xfrm>
          <a:prstGeom prst="rect">
            <a:avLst/>
          </a:prstGeom>
        </p:spPr>
        <p:txBody>
          <a:bodyPr wrap="square">
            <a:spAutoFit/>
          </a:bodyPr>
          <a:lstStyle/>
          <a:p>
            <a:r>
              <a:rPr lang="en-US" sz="2400" b="1" dirty="0" smtClean="0"/>
              <a:t>S2: (P </a:t>
            </a:r>
            <a:r>
              <a:rPr lang="en-GB" sz="2400" b="1" dirty="0" smtClean="0">
                <a:sym typeface="Symbol" pitchFamily="18" charset="2"/>
              </a:rPr>
              <a:t> Q)-&gt; </a:t>
            </a:r>
            <a:r>
              <a:rPr lang="en-US" sz="2400" b="1" dirty="0" smtClean="0"/>
              <a:t>(P &amp; Q)</a:t>
            </a:r>
            <a:r>
              <a:rPr lang="en-GB" sz="2400" b="1" dirty="0" smtClean="0">
                <a:sym typeface="Symbol" pitchFamily="18" charset="2"/>
              </a:rPr>
              <a:t> satisfiable </a:t>
            </a:r>
          </a:p>
          <a:p>
            <a:pPr>
              <a:buNone/>
            </a:pPr>
            <a:r>
              <a:rPr lang="en-US" sz="2400" b="1" dirty="0" smtClean="0"/>
              <a:t> </a:t>
            </a:r>
            <a:endParaRPr lang="en-GB" sz="2400" b="1" dirty="0" smtClean="0">
              <a:sym typeface="Symbol" pitchFamily="18" charset="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Converting a conventional method into a fuzzy method  </a:t>
            </a:r>
            <a:endParaRPr lang="en-US" sz="2400" b="1" dirty="0"/>
          </a:p>
        </p:txBody>
      </p:sp>
      <p:pic>
        <p:nvPicPr>
          <p:cNvPr id="5" name="Content Placeholder 4" descr="Untitled-2 copy.jpg"/>
          <p:cNvPicPr>
            <a:picLocks noGrp="1" noChangeAspect="1"/>
          </p:cNvPicPr>
          <p:nvPr>
            <p:ph idx="1"/>
          </p:nvPr>
        </p:nvPicPr>
        <p:blipFill>
          <a:blip r:embed="rId2" cstate="print"/>
          <a:stretch>
            <a:fillRect/>
          </a:stretch>
        </p:blipFill>
        <p:spPr>
          <a:xfrm>
            <a:off x="304800" y="1219200"/>
            <a:ext cx="8458200" cy="5354734"/>
          </a:xfrm>
        </p:spPr>
      </p:pic>
      <p:sp>
        <p:nvSpPr>
          <p:cNvPr id="4" name="Slide Number Placeholder 3"/>
          <p:cNvSpPr>
            <a:spLocks noGrp="1"/>
          </p:cNvSpPr>
          <p:nvPr>
            <p:ph type="sldNum" sz="quarter" idx="12"/>
          </p:nvPr>
        </p:nvSpPr>
        <p:spPr/>
        <p:txBody>
          <a:bodyPr/>
          <a:lstStyle/>
          <a:p>
            <a:fld id="{BE2BAB19-9B7A-4E2F-AEB0-A403F504F423}" type="slidenum">
              <a:rPr lang="en-US" smtClean="0"/>
              <a:pPr/>
              <a:t>8</a:t>
            </a:fld>
            <a:endParaRPr lang="en-US"/>
          </a:p>
        </p:txBody>
      </p:sp>
      <p:sp>
        <p:nvSpPr>
          <p:cNvPr id="6" name="Line 5"/>
          <p:cNvSpPr>
            <a:spLocks noChangeShapeType="1"/>
          </p:cNvSpPr>
          <p:nvPr/>
        </p:nvSpPr>
        <p:spPr bwMode="auto">
          <a:xfrm>
            <a:off x="5334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S3</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80</a:t>
            </a:fld>
            <a:endParaRPr lang="en-US"/>
          </a:p>
        </p:txBody>
      </p:sp>
      <p:pic>
        <p:nvPicPr>
          <p:cNvPr id="151554" name="Picture 2"/>
          <p:cNvPicPr>
            <a:picLocks noGrp="1" noChangeAspect="1" noChangeArrowheads="1"/>
          </p:cNvPicPr>
          <p:nvPr>
            <p:ph idx="1"/>
          </p:nvPr>
        </p:nvPicPr>
        <p:blipFill>
          <a:blip r:embed="rId2" cstate="print"/>
          <a:srcRect/>
          <a:stretch>
            <a:fillRect/>
          </a:stretch>
        </p:blipFill>
        <p:spPr bwMode="auto">
          <a:xfrm>
            <a:off x="533400" y="1828800"/>
            <a:ext cx="7543799" cy="2567781"/>
          </a:xfrm>
          <a:prstGeom prst="rect">
            <a:avLst/>
          </a:prstGeom>
          <a:noFill/>
          <a:ln w="9525">
            <a:noFill/>
            <a:miter lim="800000"/>
            <a:headEnd/>
            <a:tailEnd/>
          </a:ln>
        </p:spPr>
      </p:pic>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838200" y="5105400"/>
            <a:ext cx="5086718" cy="461665"/>
          </a:xfrm>
          <a:prstGeom prst="rect">
            <a:avLst/>
          </a:prstGeom>
        </p:spPr>
        <p:txBody>
          <a:bodyPr wrap="square">
            <a:spAutoFit/>
          </a:bodyPr>
          <a:lstStyle/>
          <a:p>
            <a:pPr>
              <a:buNone/>
            </a:pPr>
            <a:r>
              <a:rPr lang="en-US" sz="2400" b="1" dirty="0" smtClean="0"/>
              <a:t>S3: (P &amp; Q) </a:t>
            </a:r>
            <a:r>
              <a:rPr lang="en-GB" sz="2400" b="1" dirty="0" smtClean="0">
                <a:sym typeface="Symbol" pitchFamily="18" charset="2"/>
              </a:rPr>
              <a:t>-&gt;</a:t>
            </a:r>
            <a:r>
              <a:rPr lang="en-US" sz="2400" b="1" dirty="0" smtClean="0"/>
              <a:t> (P </a:t>
            </a:r>
            <a:r>
              <a:rPr lang="en-GB" sz="2400" b="1" dirty="0" smtClean="0">
                <a:sym typeface="Symbol" pitchFamily="18" charset="2"/>
              </a:rPr>
              <a:t> ~Q) valid</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S4</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81</a:t>
            </a:fld>
            <a:endParaRPr lang="en-US"/>
          </a:p>
        </p:txBody>
      </p:sp>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838200" y="5105400"/>
            <a:ext cx="5086718" cy="830997"/>
          </a:xfrm>
          <a:prstGeom prst="rect">
            <a:avLst/>
          </a:prstGeom>
        </p:spPr>
        <p:txBody>
          <a:bodyPr wrap="square">
            <a:spAutoFit/>
          </a:bodyPr>
          <a:lstStyle/>
          <a:p>
            <a:r>
              <a:rPr lang="en-US" sz="2400" b="1" dirty="0" smtClean="0"/>
              <a:t>S4: (P </a:t>
            </a:r>
            <a:r>
              <a:rPr lang="en-GB" sz="2400" b="1" dirty="0" smtClean="0">
                <a:sym typeface="Symbol" pitchFamily="18" charset="2"/>
              </a:rPr>
              <a:t> </a:t>
            </a:r>
            <a:r>
              <a:rPr lang="en-US" sz="2400" b="1" dirty="0" smtClean="0"/>
              <a:t>Q) &amp; (P </a:t>
            </a:r>
            <a:r>
              <a:rPr lang="en-GB" sz="2400" b="1" dirty="0" smtClean="0">
                <a:sym typeface="Symbol" pitchFamily="18" charset="2"/>
              </a:rPr>
              <a:t> ~Q)  P satisfiable </a:t>
            </a:r>
          </a:p>
          <a:p>
            <a:pPr>
              <a:buNone/>
            </a:pPr>
            <a:endParaRPr lang="en-GB" sz="2400" b="1" dirty="0" smtClean="0">
              <a:sym typeface="Symbol" pitchFamily="18" charset="2"/>
            </a:endParaRPr>
          </a:p>
        </p:txBody>
      </p:sp>
      <p:pic>
        <p:nvPicPr>
          <p:cNvPr id="152578" name="Picture 2"/>
          <p:cNvPicPr>
            <a:picLocks noChangeAspect="1" noChangeArrowheads="1"/>
          </p:cNvPicPr>
          <p:nvPr/>
        </p:nvPicPr>
        <p:blipFill>
          <a:blip r:embed="rId2" cstate="print"/>
          <a:srcRect/>
          <a:stretch>
            <a:fillRect/>
          </a:stretch>
        </p:blipFill>
        <p:spPr bwMode="auto">
          <a:xfrm>
            <a:off x="990600" y="1828800"/>
            <a:ext cx="6629400" cy="2743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S5</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82</a:t>
            </a:fld>
            <a:endParaRPr lang="en-US"/>
          </a:p>
        </p:txBody>
      </p:sp>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838200" y="5105400"/>
            <a:ext cx="5086718" cy="830997"/>
          </a:xfrm>
          <a:prstGeom prst="rect">
            <a:avLst/>
          </a:prstGeom>
        </p:spPr>
        <p:txBody>
          <a:bodyPr wrap="square">
            <a:spAutoFit/>
          </a:bodyPr>
          <a:lstStyle/>
          <a:p>
            <a:r>
              <a:rPr lang="en-US" sz="2400" b="1" dirty="0" smtClean="0"/>
              <a:t>S5: P -&gt; Q-&gt;~P </a:t>
            </a:r>
            <a:r>
              <a:rPr lang="en-GB" sz="2400" b="1" dirty="0" smtClean="0">
                <a:sym typeface="Symbol" pitchFamily="18" charset="2"/>
              </a:rPr>
              <a:t>satisfiable </a:t>
            </a:r>
          </a:p>
          <a:p>
            <a:pPr>
              <a:buNone/>
            </a:pPr>
            <a:endParaRPr lang="en-US" sz="2400" b="1" dirty="0" smtClean="0"/>
          </a:p>
        </p:txBody>
      </p:sp>
      <p:pic>
        <p:nvPicPr>
          <p:cNvPr id="153602" name="Picture 2"/>
          <p:cNvPicPr>
            <a:picLocks noChangeAspect="1" noChangeArrowheads="1"/>
          </p:cNvPicPr>
          <p:nvPr/>
        </p:nvPicPr>
        <p:blipFill>
          <a:blip r:embed="rId2" cstate="print"/>
          <a:srcRect/>
          <a:stretch>
            <a:fillRect/>
          </a:stretch>
        </p:blipFill>
        <p:spPr bwMode="auto">
          <a:xfrm>
            <a:off x="838200" y="1447800"/>
            <a:ext cx="6477000"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S6</a:t>
            </a:r>
            <a:endParaRPr lang="en-US"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83</a:t>
            </a:fld>
            <a:endParaRPr lang="en-US"/>
          </a:p>
        </p:txBody>
      </p:sp>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
        <p:nvSpPr>
          <p:cNvPr id="7" name="Rectangle 6"/>
          <p:cNvSpPr/>
          <p:nvPr/>
        </p:nvSpPr>
        <p:spPr>
          <a:xfrm>
            <a:off x="838200" y="5105401"/>
            <a:ext cx="5086718" cy="1200329"/>
          </a:xfrm>
          <a:prstGeom prst="rect">
            <a:avLst/>
          </a:prstGeom>
        </p:spPr>
        <p:txBody>
          <a:bodyPr wrap="square">
            <a:spAutoFit/>
          </a:bodyPr>
          <a:lstStyle/>
          <a:p>
            <a:r>
              <a:rPr lang="en-US" sz="2400" b="1" dirty="0" smtClean="0"/>
              <a:t>S6: P </a:t>
            </a:r>
            <a:r>
              <a:rPr lang="en-GB" sz="2400" b="1" dirty="0" smtClean="0">
                <a:sym typeface="Symbol" pitchFamily="18" charset="2"/>
              </a:rPr>
              <a:t></a:t>
            </a:r>
            <a:r>
              <a:rPr lang="en-US" sz="2400" b="1" dirty="0" smtClean="0"/>
              <a:t> Q &amp; ~P </a:t>
            </a:r>
            <a:r>
              <a:rPr lang="en-GB" sz="2400" b="1" dirty="0" smtClean="0">
                <a:sym typeface="Symbol" pitchFamily="18" charset="2"/>
              </a:rPr>
              <a:t> ~Q &amp;P satisfiable </a:t>
            </a:r>
          </a:p>
          <a:p>
            <a:pPr>
              <a:buNone/>
            </a:pPr>
            <a:endParaRPr lang="en-GB" sz="2400" b="1" dirty="0" smtClean="0">
              <a:sym typeface="Symbol" pitchFamily="18" charset="2"/>
            </a:endParaRPr>
          </a:p>
          <a:p>
            <a:pPr>
              <a:buNone/>
            </a:pPr>
            <a:endParaRPr lang="en-US" sz="2400" b="1" dirty="0" smtClean="0"/>
          </a:p>
        </p:txBody>
      </p:sp>
      <p:pic>
        <p:nvPicPr>
          <p:cNvPr id="154626" name="Picture 2"/>
          <p:cNvPicPr>
            <a:picLocks noChangeAspect="1" noChangeArrowheads="1"/>
          </p:cNvPicPr>
          <p:nvPr/>
        </p:nvPicPr>
        <p:blipFill>
          <a:blip r:embed="rId2" cstate="print"/>
          <a:srcRect/>
          <a:stretch>
            <a:fillRect/>
          </a:stretch>
        </p:blipFill>
        <p:spPr bwMode="auto">
          <a:xfrm>
            <a:off x="304801" y="1905000"/>
            <a:ext cx="80010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2</a:t>
            </a:r>
            <a:endParaRPr lang="en-US" b="1" dirty="0"/>
          </a:p>
        </p:txBody>
      </p:sp>
      <p:sp>
        <p:nvSpPr>
          <p:cNvPr id="3" name="Content Placeholder 2"/>
          <p:cNvSpPr>
            <a:spLocks noGrp="1"/>
          </p:cNvSpPr>
          <p:nvPr>
            <p:ph idx="1"/>
          </p:nvPr>
        </p:nvSpPr>
        <p:spPr/>
        <p:txBody>
          <a:bodyPr/>
          <a:lstStyle/>
          <a:p>
            <a:r>
              <a:rPr lang="en-US" dirty="0" smtClean="0"/>
              <a:t>Construct the truth table</a:t>
            </a:r>
          </a:p>
          <a:p>
            <a:pPr>
              <a:buNone/>
            </a:pPr>
            <a:r>
              <a:rPr lang="en-US" dirty="0" smtClean="0"/>
              <a:t>(P &lt;-&gt; (Q </a:t>
            </a:r>
            <a:r>
              <a:rPr lang="en-GB" b="1" dirty="0" smtClean="0">
                <a:solidFill>
                  <a:schemeClr val="folHlink"/>
                </a:solidFill>
                <a:sym typeface="Symbol" pitchFamily="18" charset="2"/>
              </a:rPr>
              <a:t></a:t>
            </a:r>
            <a:r>
              <a:rPr lang="en-US" dirty="0" smtClean="0"/>
              <a:t> R)) -&gt; (~R-&gt; ~Q)</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84</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2</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85</a:t>
            </a:fld>
            <a:endParaRPr lang="en-US"/>
          </a:p>
        </p:txBody>
      </p:sp>
      <p:pic>
        <p:nvPicPr>
          <p:cNvPr id="155650" name="Picture 2"/>
          <p:cNvPicPr>
            <a:picLocks noGrp="1" noChangeAspect="1" noChangeArrowheads="1"/>
          </p:cNvPicPr>
          <p:nvPr>
            <p:ph idx="1"/>
          </p:nvPr>
        </p:nvPicPr>
        <p:blipFill>
          <a:blip r:embed="rId2" cstate="print"/>
          <a:srcRect/>
          <a:stretch>
            <a:fillRect/>
          </a:stretch>
        </p:blipFill>
        <p:spPr bwMode="auto">
          <a:xfrm>
            <a:off x="381000" y="1524000"/>
            <a:ext cx="8763000" cy="4343399"/>
          </a:xfrm>
          <a:prstGeom prst="rect">
            <a:avLst/>
          </a:prstGeom>
          <a:noFill/>
          <a:ln w="9525">
            <a:noFill/>
            <a:miter lim="800000"/>
            <a:headEnd/>
            <a:tailEnd/>
          </a:ln>
        </p:spPr>
      </p:pic>
      <p:sp>
        <p:nvSpPr>
          <p:cNvPr id="6"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Question 3</a:t>
            </a:r>
            <a:endParaRPr lang="en-US" b="1" dirty="0"/>
          </a:p>
        </p:txBody>
      </p:sp>
      <p:sp>
        <p:nvSpPr>
          <p:cNvPr id="3" name="Content Placeholder 2"/>
          <p:cNvSpPr>
            <a:spLocks noGrp="1"/>
          </p:cNvSpPr>
          <p:nvPr>
            <p:ph idx="1"/>
          </p:nvPr>
        </p:nvSpPr>
        <p:spPr>
          <a:xfrm>
            <a:off x="457200" y="1600201"/>
            <a:ext cx="8229600" cy="990600"/>
          </a:xfrm>
        </p:spPr>
        <p:txBody>
          <a:bodyPr>
            <a:normAutofit fontScale="92500" lnSpcReduction="10000"/>
          </a:bodyPr>
          <a:lstStyle/>
          <a:p>
            <a:r>
              <a:rPr lang="en-US" dirty="0" smtClean="0"/>
              <a:t>Construct the truth table</a:t>
            </a:r>
          </a:p>
          <a:p>
            <a:pPr>
              <a:buNone/>
            </a:pPr>
            <a:r>
              <a:rPr lang="en-US" sz="2800" b="1" dirty="0" smtClean="0"/>
              <a:t>(P &lt;-&gt; Q) </a:t>
            </a:r>
            <a:r>
              <a:rPr lang="en-GB" sz="2800" b="1" dirty="0" smtClean="0">
                <a:sym typeface="Symbol" pitchFamily="18" charset="2"/>
              </a:rPr>
              <a:t></a:t>
            </a:r>
            <a:r>
              <a:rPr lang="en-US" sz="2800" b="1" dirty="0" smtClean="0"/>
              <a:t> (~(P </a:t>
            </a:r>
            <a:r>
              <a:rPr lang="en-GB" sz="2800" b="1" dirty="0" smtClean="0">
                <a:sym typeface="Symbol" pitchFamily="18" charset="2"/>
              </a:rPr>
              <a:t> ~Q))</a:t>
            </a:r>
            <a:endParaRPr lang="en-US" sz="2800" b="1"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86</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56674" name="Picture 2"/>
          <p:cNvPicPr>
            <a:picLocks noChangeAspect="1" noChangeArrowheads="1"/>
          </p:cNvPicPr>
          <p:nvPr/>
        </p:nvPicPr>
        <p:blipFill>
          <a:blip r:embed="rId2" cstate="print"/>
          <a:srcRect/>
          <a:stretch>
            <a:fillRect/>
          </a:stretch>
        </p:blipFill>
        <p:spPr bwMode="auto">
          <a:xfrm>
            <a:off x="457200" y="2809874"/>
            <a:ext cx="8077199" cy="2219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Types of fuzzy Propositions</a:t>
            </a:r>
            <a:endParaRPr lang="en-US" sz="4000" b="1" dirty="0"/>
          </a:p>
        </p:txBody>
      </p:sp>
      <p:sp>
        <p:nvSpPr>
          <p:cNvPr id="3" name="Content Placeholder 2"/>
          <p:cNvSpPr>
            <a:spLocks noGrp="1"/>
          </p:cNvSpPr>
          <p:nvPr>
            <p:ph idx="1"/>
          </p:nvPr>
        </p:nvSpPr>
        <p:spPr/>
        <p:txBody>
          <a:bodyPr/>
          <a:lstStyle/>
          <a:p>
            <a:r>
              <a:rPr lang="en-US" dirty="0" smtClean="0"/>
              <a:t>Unconditional and unqualified propositions</a:t>
            </a:r>
          </a:p>
          <a:p>
            <a:r>
              <a:rPr lang="en-US" dirty="0" smtClean="0"/>
              <a:t>Unconditional and qualified propositions</a:t>
            </a:r>
          </a:p>
          <a:p>
            <a:r>
              <a:rPr lang="en-US" dirty="0" smtClean="0"/>
              <a:t>Conditional and unqualified propositions</a:t>
            </a:r>
          </a:p>
          <a:p>
            <a:r>
              <a:rPr lang="en-US" dirty="0" smtClean="0"/>
              <a:t>Conditional and qualified propositions</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87</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Unconditional and unqualified propositions</a:t>
            </a:r>
            <a:endParaRPr lang="en-US" sz="3600" b="1" dirty="0"/>
          </a:p>
        </p:txBody>
      </p:sp>
      <p:sp>
        <p:nvSpPr>
          <p:cNvPr id="3" name="Content Placeholder 2"/>
          <p:cNvSpPr>
            <a:spLocks noGrp="1"/>
          </p:cNvSpPr>
          <p:nvPr>
            <p:ph idx="1"/>
          </p:nvPr>
        </p:nvSpPr>
        <p:spPr>
          <a:xfrm>
            <a:off x="457200" y="1371600"/>
            <a:ext cx="8229600" cy="4754563"/>
          </a:xfrm>
        </p:spPr>
        <p:txBody>
          <a:bodyPr>
            <a:normAutofit fontScale="77500" lnSpcReduction="20000"/>
          </a:bodyPr>
          <a:lstStyle/>
          <a:p>
            <a:pPr algn="just"/>
            <a:r>
              <a:rPr lang="en-US" dirty="0" smtClean="0"/>
              <a:t>The canonical form of fuzzy proposition is express by  the sentence</a:t>
            </a:r>
          </a:p>
          <a:p>
            <a:pPr>
              <a:buNone/>
            </a:pPr>
            <a:r>
              <a:rPr lang="en-US" dirty="0" smtClean="0"/>
              <a:t>    P: </a:t>
            </a:r>
            <a:r>
              <a:rPr lang="en-US" dirty="0" smtClean="0">
                <a:latin typeface="Blackadder ITC" pitchFamily="82" charset="0"/>
              </a:rPr>
              <a:t>V   </a:t>
            </a:r>
            <a:r>
              <a:rPr lang="en-US" dirty="0" smtClean="0"/>
              <a:t>is  F</a:t>
            </a:r>
          </a:p>
          <a:p>
            <a:pPr>
              <a:buNone/>
            </a:pPr>
            <a:r>
              <a:rPr lang="en-US" dirty="0" smtClean="0"/>
              <a:t>Where,</a:t>
            </a:r>
          </a:p>
          <a:p>
            <a:pPr algn="just">
              <a:buNone/>
            </a:pPr>
            <a:r>
              <a:rPr lang="en-US" dirty="0" smtClean="0">
                <a:latin typeface="Blackadder ITC" pitchFamily="82" charset="0"/>
              </a:rPr>
              <a:t>V </a:t>
            </a:r>
            <a:r>
              <a:rPr lang="en-US" dirty="0" smtClean="0"/>
              <a:t>: is a variable that takes values v from some universal set V.</a:t>
            </a:r>
          </a:p>
          <a:p>
            <a:pPr algn="just">
              <a:buNone/>
            </a:pPr>
            <a:r>
              <a:rPr lang="en-US" dirty="0" smtClean="0"/>
              <a:t>F: is a fuzzy set on V that represents a fuzzy predicate, such as tall, low, normal and so on.</a:t>
            </a:r>
          </a:p>
          <a:p>
            <a:pPr algn="just">
              <a:buNone/>
            </a:pPr>
            <a:r>
              <a:rPr lang="en-US" dirty="0" smtClean="0"/>
              <a:t> </a:t>
            </a:r>
          </a:p>
          <a:p>
            <a:pPr algn="just">
              <a:buNone/>
            </a:pPr>
            <a:r>
              <a:rPr lang="en-US" sz="4100" b="1" dirty="0" smtClean="0"/>
              <a:t>Example:   </a:t>
            </a:r>
          </a:p>
          <a:p>
            <a:pPr algn="just">
              <a:buNone/>
            </a:pPr>
            <a:endParaRPr lang="en-US" dirty="0" smtClean="0"/>
          </a:p>
          <a:p>
            <a:pPr>
              <a:buNone/>
            </a:pPr>
            <a:r>
              <a:rPr lang="en-US" dirty="0" smtClean="0">
                <a:solidFill>
                  <a:srgbClr val="FF0000"/>
                </a:solidFill>
              </a:rPr>
              <a:t>P: temperature (</a:t>
            </a:r>
            <a:r>
              <a:rPr lang="en-US" dirty="0" smtClean="0">
                <a:solidFill>
                  <a:srgbClr val="FF0000"/>
                </a:solidFill>
                <a:latin typeface="Blackadder ITC" pitchFamily="82" charset="0"/>
              </a:rPr>
              <a:t>V ) </a:t>
            </a:r>
            <a:r>
              <a:rPr lang="en-US" dirty="0" smtClean="0">
                <a:solidFill>
                  <a:srgbClr val="FF0000"/>
                </a:solidFill>
              </a:rPr>
              <a:t>is high (F).</a:t>
            </a:r>
          </a:p>
          <a:p>
            <a:pPr>
              <a:buNone/>
            </a:pPr>
            <a:r>
              <a:rPr lang="en-US" dirty="0" smtClean="0"/>
              <a:t> </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88</a:t>
            </a:fld>
            <a:endParaRPr lang="en-US"/>
          </a:p>
        </p:txBody>
      </p:sp>
      <p:sp>
        <p:nvSpPr>
          <p:cNvPr id="5"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Unconditional and qualified propositions</a:t>
            </a:r>
            <a:endParaRPr lang="en-US" sz="3600" b="1" dirty="0"/>
          </a:p>
        </p:txBody>
      </p:sp>
      <p:sp>
        <p:nvSpPr>
          <p:cNvPr id="3" name="Content Placeholder 2"/>
          <p:cNvSpPr>
            <a:spLocks noGrp="1"/>
          </p:cNvSpPr>
          <p:nvPr>
            <p:ph idx="1"/>
          </p:nvPr>
        </p:nvSpPr>
        <p:spPr/>
        <p:txBody>
          <a:bodyPr/>
          <a:lstStyle/>
          <a:p>
            <a:pPr algn="just"/>
            <a:r>
              <a:rPr lang="en-US" dirty="0" smtClean="0"/>
              <a:t>Proposition of this type can be characterized by either the canonical form</a:t>
            </a:r>
          </a:p>
          <a:p>
            <a:pPr algn="just">
              <a:buNone/>
            </a:pPr>
            <a:r>
              <a:rPr lang="en-US" dirty="0" smtClean="0"/>
              <a:t>      P: </a:t>
            </a:r>
            <a:r>
              <a:rPr lang="en-US" dirty="0" smtClean="0">
                <a:latin typeface="Blackadder ITC" pitchFamily="82" charset="0"/>
              </a:rPr>
              <a:t>V </a:t>
            </a:r>
            <a:r>
              <a:rPr lang="en-US" dirty="0" smtClean="0"/>
              <a:t>is F </a:t>
            </a:r>
            <a:r>
              <a:rPr lang="en-US" dirty="0" smtClean="0">
                <a:latin typeface="Times New Roman" pitchFamily="18" charset="0"/>
                <a:cs typeface="Times New Roman" pitchFamily="18" charset="0"/>
              </a:rPr>
              <a:t>is S</a:t>
            </a:r>
          </a:p>
          <a:p>
            <a:pPr algn="just">
              <a:buNone/>
            </a:pPr>
            <a:r>
              <a:rPr lang="en-US" dirty="0" smtClean="0">
                <a:latin typeface="Times New Roman" pitchFamily="18" charset="0"/>
                <a:cs typeface="Times New Roman" pitchFamily="18" charset="0"/>
              </a:rPr>
              <a:t>Or the canonical form</a:t>
            </a:r>
          </a:p>
          <a:p>
            <a:pPr algn="just">
              <a:buNone/>
            </a:pPr>
            <a:r>
              <a:rPr lang="en-US" dirty="0" smtClean="0"/>
              <a:t>     p: Pro{</a:t>
            </a:r>
            <a:r>
              <a:rPr lang="en-US" dirty="0" smtClean="0">
                <a:latin typeface="Blackadder ITC" pitchFamily="82" charset="0"/>
              </a:rPr>
              <a:t>V </a:t>
            </a:r>
            <a:r>
              <a:rPr lang="en-US" dirty="0" smtClean="0"/>
              <a:t>is F</a:t>
            </a:r>
            <a:r>
              <a:rPr lang="en-US" dirty="0" smtClean="0">
                <a:latin typeface="Times New Roman" pitchFamily="18" charset="0"/>
                <a:cs typeface="Times New Roman" pitchFamily="18" charset="0"/>
              </a:rPr>
              <a:t>} is P</a:t>
            </a:r>
          </a:p>
          <a:p>
            <a:pPr algn="just">
              <a:buNone/>
            </a:pPr>
            <a:r>
              <a:rPr lang="en-US" b="1" dirty="0" smtClean="0">
                <a:latin typeface="Times New Roman" pitchFamily="18" charset="0"/>
                <a:cs typeface="Times New Roman" pitchFamily="18" charset="0"/>
              </a:rPr>
              <a:t>Example: </a:t>
            </a:r>
          </a:p>
          <a:p>
            <a:pPr algn="just">
              <a:buNone/>
            </a:pPr>
            <a:r>
              <a:rPr lang="en-US" dirty="0" smtClean="0">
                <a:solidFill>
                  <a:srgbClr val="FF0000"/>
                </a:solidFill>
                <a:latin typeface="Times New Roman" pitchFamily="18" charset="0"/>
                <a:cs typeface="Times New Roman" pitchFamily="18" charset="0"/>
              </a:rPr>
              <a:t>Tina is young is very true.</a:t>
            </a:r>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89</a:t>
            </a:fld>
            <a:endParaRPr lang="en-US"/>
          </a:p>
        </p:txBody>
      </p:sp>
      <p:sp>
        <p:nvSpPr>
          <p:cNvPr id="5" name="Line 5"/>
          <p:cNvSpPr>
            <a:spLocks noChangeShapeType="1"/>
          </p:cNvSpPr>
          <p:nvPr/>
        </p:nvSpPr>
        <p:spPr bwMode="auto">
          <a:xfrm>
            <a:off x="4572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Developing the basic fuzzy inference algorithm</a:t>
            </a:r>
            <a:endParaRPr lang="en-US" sz="3200" b="1" dirty="0"/>
          </a:p>
        </p:txBody>
      </p:sp>
      <p:sp>
        <p:nvSpPr>
          <p:cNvPr id="3" name="Content Placeholder 2"/>
          <p:cNvSpPr>
            <a:spLocks noGrp="1"/>
          </p:cNvSpPr>
          <p:nvPr>
            <p:ph idx="1"/>
          </p:nvPr>
        </p:nvSpPr>
        <p:spPr/>
        <p:txBody>
          <a:bodyPr/>
          <a:lstStyle/>
          <a:p>
            <a:pPr algn="just"/>
            <a:r>
              <a:rPr lang="en-US" dirty="0" smtClean="0"/>
              <a:t>Basic fuzzy inference algorithm, which is a skeleton of work flow to be filled with designable elements, sometimes requiring selection from multiple options.</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a:t>
            </a:fld>
            <a:endParaRPr lang="en-US"/>
          </a:p>
        </p:txBody>
      </p:sp>
      <p:sp>
        <p:nvSpPr>
          <p:cNvPr id="5" name="Line 5"/>
          <p:cNvSpPr>
            <a:spLocks noChangeShapeType="1"/>
          </p:cNvSpPr>
          <p:nvPr/>
        </p:nvSpPr>
        <p:spPr bwMode="auto">
          <a:xfrm>
            <a:off x="5334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t>Conditional and unqualified propositions</a:t>
            </a:r>
            <a:br>
              <a:rPr lang="en-US" sz="3600" b="1" dirty="0" smtClean="0"/>
            </a:br>
            <a:endParaRPr lang="en-US" sz="3600" b="1" dirty="0"/>
          </a:p>
        </p:txBody>
      </p:sp>
      <p:sp>
        <p:nvSpPr>
          <p:cNvPr id="3" name="Content Placeholder 2"/>
          <p:cNvSpPr>
            <a:spLocks noGrp="1"/>
          </p:cNvSpPr>
          <p:nvPr>
            <p:ph idx="1"/>
          </p:nvPr>
        </p:nvSpPr>
        <p:spPr>
          <a:xfrm>
            <a:off x="304800" y="1295400"/>
            <a:ext cx="8229600" cy="4525963"/>
          </a:xfrm>
        </p:spPr>
        <p:txBody>
          <a:bodyPr>
            <a:normAutofit/>
          </a:bodyPr>
          <a:lstStyle/>
          <a:p>
            <a:pPr algn="just"/>
            <a:r>
              <a:rPr lang="en-US" dirty="0" smtClean="0"/>
              <a:t>Proposition of this type can be expressed by the canonical form</a:t>
            </a:r>
          </a:p>
          <a:p>
            <a:pPr algn="just">
              <a:buNone/>
            </a:pPr>
            <a:r>
              <a:rPr lang="en-US" dirty="0" smtClean="0"/>
              <a:t>     p: if </a:t>
            </a:r>
            <a:r>
              <a:rPr lang="en-US" dirty="0" smtClean="0">
                <a:latin typeface="Blackadder ITC" pitchFamily="82" charset="0"/>
              </a:rPr>
              <a:t>X </a:t>
            </a:r>
            <a:r>
              <a:rPr lang="en-US" dirty="0" smtClean="0">
                <a:latin typeface="Times New Roman" pitchFamily="18" charset="0"/>
                <a:cs typeface="Times New Roman" pitchFamily="18" charset="0"/>
              </a:rPr>
              <a:t>is </a:t>
            </a:r>
            <a:r>
              <a:rPr lang="en-US" dirty="0" smtClean="0">
                <a:latin typeface="Times" pitchFamily="18" charset="0"/>
                <a:cs typeface="Times" pitchFamily="18" charset="0"/>
              </a:rPr>
              <a:t>A, then </a:t>
            </a:r>
            <a:r>
              <a:rPr lang="en-US" dirty="0" smtClean="0">
                <a:latin typeface="Blackadder ITC" pitchFamily="82" charset="0"/>
                <a:cs typeface="Times" pitchFamily="18" charset="0"/>
              </a:rPr>
              <a:t>Y  </a:t>
            </a:r>
            <a:r>
              <a:rPr lang="en-US" dirty="0" smtClean="0">
                <a:latin typeface="Times New Roman" pitchFamily="18" charset="0"/>
                <a:cs typeface="Times New Roman" pitchFamily="18" charset="0"/>
              </a:rPr>
              <a:t>is B </a:t>
            </a:r>
          </a:p>
          <a:p>
            <a:pPr algn="just">
              <a:buNone/>
            </a:pPr>
            <a:r>
              <a:rPr lang="en-US" dirty="0" smtClean="0">
                <a:latin typeface="Times New Roman" pitchFamily="18" charset="0"/>
                <a:cs typeface="Times New Roman" pitchFamily="18" charset="0"/>
              </a:rPr>
              <a:t>Where </a:t>
            </a:r>
            <a:r>
              <a:rPr lang="en-US" dirty="0" smtClean="0">
                <a:latin typeface="Blackadder ITC" pitchFamily="82" charset="0"/>
              </a:rPr>
              <a:t>X, </a:t>
            </a:r>
            <a:r>
              <a:rPr lang="en-US" dirty="0" smtClean="0">
                <a:latin typeface="Blackadder ITC" pitchFamily="82" charset="0"/>
                <a:cs typeface="Times" pitchFamily="18" charset="0"/>
              </a:rPr>
              <a:t>Y  </a:t>
            </a:r>
            <a:r>
              <a:rPr lang="en-US" dirty="0" smtClean="0">
                <a:latin typeface="Times New Roman" pitchFamily="18" charset="0"/>
                <a:cs typeface="Times New Roman" pitchFamily="18" charset="0"/>
              </a:rPr>
              <a:t>are variables whose values are in sets X, Y, respectively, and A, B are fuzzy sets on X, Y, respectively. </a:t>
            </a:r>
          </a:p>
          <a:p>
            <a:pPr algn="just">
              <a:buNone/>
            </a:pPr>
            <a:r>
              <a:rPr lang="en-US" b="1" dirty="0" smtClean="0">
                <a:latin typeface="Times New Roman" pitchFamily="18" charset="0"/>
                <a:cs typeface="Times New Roman" pitchFamily="18" charset="0"/>
              </a:rPr>
              <a:t>Example: </a:t>
            </a:r>
          </a:p>
          <a:p>
            <a:pPr algn="just">
              <a:buNone/>
            </a:pPr>
            <a:r>
              <a:rPr lang="en-US" sz="2800" dirty="0" smtClean="0">
                <a:solidFill>
                  <a:srgbClr val="FF0000"/>
                </a:solidFill>
              </a:rPr>
              <a:t>If the machine is defective THEN production is less.</a:t>
            </a:r>
          </a:p>
          <a:p>
            <a:pPr algn="just">
              <a:buNone/>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E2BAB19-9B7A-4E2F-AEB0-A403F504F423}" type="slidenum">
              <a:rPr lang="en-US" smtClean="0"/>
              <a:pPr/>
              <a:t>90</a:t>
            </a:fld>
            <a:endParaRPr lang="en-US"/>
          </a:p>
        </p:txBody>
      </p:sp>
      <p:sp>
        <p:nvSpPr>
          <p:cNvPr id="5" name="Line 5"/>
          <p:cNvSpPr>
            <a:spLocks noChangeShapeType="1"/>
          </p:cNvSpPr>
          <p:nvPr/>
        </p:nvSpPr>
        <p:spPr bwMode="auto">
          <a:xfrm>
            <a:off x="457200" y="8382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normAutofit fontScale="90000"/>
          </a:bodyPr>
          <a:lstStyle/>
          <a:p>
            <a:r>
              <a:rPr lang="en-US" dirty="0" smtClean="0"/>
              <a:t/>
            </a:r>
            <a:br>
              <a:rPr lang="en-US" dirty="0" smtClean="0"/>
            </a:br>
            <a:r>
              <a:rPr lang="en-US" sz="4000" b="1" dirty="0" smtClean="0"/>
              <a:t>Conditional and qualified propositions</a:t>
            </a:r>
            <a:br>
              <a:rPr lang="en-US" sz="4000" b="1" dirty="0" smtClean="0"/>
            </a:br>
            <a:r>
              <a:rPr lang="en-US" sz="4000" b="1" dirty="0" smtClean="0"/>
              <a:t/>
            </a:r>
            <a:br>
              <a:rPr lang="en-US" sz="4000" b="1" dirty="0" smtClean="0"/>
            </a:br>
            <a:endParaRPr lang="en-US" sz="4000" b="1" dirty="0"/>
          </a:p>
        </p:txBody>
      </p:sp>
      <p:sp>
        <p:nvSpPr>
          <p:cNvPr id="3" name="Content Placeholder 2"/>
          <p:cNvSpPr>
            <a:spLocks noGrp="1"/>
          </p:cNvSpPr>
          <p:nvPr>
            <p:ph idx="1"/>
          </p:nvPr>
        </p:nvSpPr>
        <p:spPr>
          <a:xfrm>
            <a:off x="381000" y="1219200"/>
            <a:ext cx="8229600" cy="4953000"/>
          </a:xfrm>
        </p:spPr>
        <p:txBody>
          <a:bodyPr>
            <a:normAutofit fontScale="92500" lnSpcReduction="20000"/>
          </a:bodyPr>
          <a:lstStyle/>
          <a:p>
            <a:pPr algn="just"/>
            <a:r>
              <a:rPr lang="en-US" dirty="0" smtClean="0"/>
              <a:t>Proposition of this type can be characterized by either the canonical form</a:t>
            </a:r>
          </a:p>
          <a:p>
            <a:pPr algn="just">
              <a:buNone/>
            </a:pPr>
            <a:r>
              <a:rPr lang="en-US" dirty="0" smtClean="0"/>
              <a:t>     p: if </a:t>
            </a:r>
            <a:r>
              <a:rPr lang="en-US" dirty="0" smtClean="0">
                <a:latin typeface="Blackadder ITC" pitchFamily="82" charset="0"/>
              </a:rPr>
              <a:t>X </a:t>
            </a:r>
            <a:r>
              <a:rPr lang="en-US" dirty="0" smtClean="0">
                <a:latin typeface="Times New Roman" pitchFamily="18" charset="0"/>
                <a:cs typeface="Times New Roman" pitchFamily="18" charset="0"/>
              </a:rPr>
              <a:t>is </a:t>
            </a:r>
            <a:r>
              <a:rPr lang="en-US" dirty="0" smtClean="0">
                <a:latin typeface="Times" pitchFamily="18" charset="0"/>
                <a:cs typeface="Times" pitchFamily="18" charset="0"/>
              </a:rPr>
              <a:t>A, then </a:t>
            </a:r>
            <a:r>
              <a:rPr lang="en-US" dirty="0" smtClean="0">
                <a:latin typeface="Blackadder ITC" pitchFamily="82" charset="0"/>
                <a:cs typeface="Times" pitchFamily="18" charset="0"/>
              </a:rPr>
              <a:t>Y  </a:t>
            </a:r>
            <a:r>
              <a:rPr lang="en-US" dirty="0" smtClean="0">
                <a:latin typeface="Times New Roman" pitchFamily="18" charset="0"/>
                <a:cs typeface="Times New Roman" pitchFamily="18" charset="0"/>
              </a:rPr>
              <a:t>is B is S</a:t>
            </a:r>
          </a:p>
          <a:p>
            <a:pPr algn="just">
              <a:buNone/>
            </a:pPr>
            <a:r>
              <a:rPr lang="en-US" dirty="0" smtClean="0">
                <a:latin typeface="Times New Roman" pitchFamily="18" charset="0"/>
                <a:cs typeface="Times New Roman" pitchFamily="18" charset="0"/>
              </a:rPr>
              <a:t>Or the canonical form</a:t>
            </a:r>
          </a:p>
          <a:p>
            <a:pPr algn="just">
              <a:buNone/>
            </a:pPr>
            <a:r>
              <a:rPr lang="en-US" dirty="0" smtClean="0"/>
              <a:t>     p: Pro{</a:t>
            </a:r>
            <a:r>
              <a:rPr lang="en-US" dirty="0" smtClean="0">
                <a:latin typeface="Blackadder ITC" pitchFamily="82" charset="0"/>
              </a:rPr>
              <a:t>X </a:t>
            </a:r>
            <a:r>
              <a:rPr lang="en-US" dirty="0" smtClean="0">
                <a:latin typeface="Times New Roman" pitchFamily="18" charset="0"/>
                <a:cs typeface="Times New Roman" pitchFamily="18" charset="0"/>
              </a:rPr>
              <a:t>is </a:t>
            </a:r>
            <a:r>
              <a:rPr lang="en-US" dirty="0" smtClean="0">
                <a:latin typeface="Times" pitchFamily="18" charset="0"/>
                <a:cs typeface="Times" pitchFamily="18" charset="0"/>
              </a:rPr>
              <a:t>A|</a:t>
            </a:r>
            <a:r>
              <a:rPr lang="en-US" dirty="0" smtClean="0">
                <a:latin typeface="Blackadder ITC" pitchFamily="82" charset="0"/>
                <a:cs typeface="Times" pitchFamily="18" charset="0"/>
              </a:rPr>
              <a:t>Y  </a:t>
            </a:r>
            <a:r>
              <a:rPr lang="en-US" dirty="0" smtClean="0">
                <a:latin typeface="Times New Roman" pitchFamily="18" charset="0"/>
                <a:cs typeface="Times New Roman" pitchFamily="18" charset="0"/>
              </a:rPr>
              <a:t>is B} is P</a:t>
            </a:r>
          </a:p>
          <a:p>
            <a:pPr algn="just">
              <a:buNone/>
            </a:pPr>
            <a:r>
              <a:rPr lang="en-US" dirty="0" smtClean="0">
                <a:latin typeface="Times New Roman" pitchFamily="18" charset="0"/>
                <a:cs typeface="Times New Roman" pitchFamily="18" charset="0"/>
              </a:rPr>
              <a:t>Where </a:t>
            </a:r>
            <a:r>
              <a:rPr lang="en-US" dirty="0" smtClean="0"/>
              <a:t>Pro{</a:t>
            </a:r>
            <a:r>
              <a:rPr lang="en-US" dirty="0" smtClean="0">
                <a:latin typeface="Blackadder ITC" pitchFamily="82" charset="0"/>
              </a:rPr>
              <a:t>X </a:t>
            </a:r>
            <a:r>
              <a:rPr lang="en-US" dirty="0" smtClean="0">
                <a:latin typeface="Times New Roman" pitchFamily="18" charset="0"/>
                <a:cs typeface="Times New Roman" pitchFamily="18" charset="0"/>
              </a:rPr>
              <a:t>is </a:t>
            </a:r>
            <a:r>
              <a:rPr lang="en-US" dirty="0" smtClean="0">
                <a:latin typeface="Times" pitchFamily="18" charset="0"/>
                <a:cs typeface="Times" pitchFamily="18" charset="0"/>
              </a:rPr>
              <a:t>A|</a:t>
            </a:r>
            <a:r>
              <a:rPr lang="en-US" dirty="0" smtClean="0">
                <a:latin typeface="Blackadder ITC" pitchFamily="82" charset="0"/>
                <a:cs typeface="Times" pitchFamily="18" charset="0"/>
              </a:rPr>
              <a:t>Y  </a:t>
            </a:r>
            <a:r>
              <a:rPr lang="en-US" dirty="0" smtClean="0">
                <a:latin typeface="Times New Roman" pitchFamily="18" charset="0"/>
                <a:cs typeface="Times New Roman" pitchFamily="18" charset="0"/>
              </a:rPr>
              <a:t>is B} is a conditional probability. </a:t>
            </a:r>
          </a:p>
          <a:p>
            <a:pPr algn="just">
              <a:buNone/>
            </a:pPr>
            <a:endParaRPr lang="en-US" b="1" dirty="0" smtClean="0">
              <a:latin typeface="Times New Roman" pitchFamily="18" charset="0"/>
              <a:cs typeface="Times New Roman" pitchFamily="18" charset="0"/>
            </a:endParaRPr>
          </a:p>
          <a:p>
            <a:pPr algn="just">
              <a:buNone/>
            </a:pPr>
            <a:r>
              <a:rPr lang="en-US" b="1" dirty="0" smtClean="0">
                <a:latin typeface="Times New Roman" pitchFamily="18" charset="0"/>
                <a:cs typeface="Times New Roman" pitchFamily="18" charset="0"/>
              </a:rPr>
              <a:t>Example: </a:t>
            </a:r>
          </a:p>
          <a:p>
            <a:pPr algn="just">
              <a:buNone/>
            </a:pPr>
            <a:r>
              <a:rPr lang="en-US" dirty="0" smtClean="0">
                <a:solidFill>
                  <a:srgbClr val="FF0000"/>
                </a:solidFill>
              </a:rPr>
              <a:t>If the machine is defective THEN production is less is very true.</a:t>
            </a:r>
          </a:p>
          <a:p>
            <a:pPr algn="just">
              <a:buNone/>
            </a:pPr>
            <a:endParaRPr lang="en-US" dirty="0" smtClean="0">
              <a:latin typeface="Times New Roman" pitchFamily="18" charset="0"/>
              <a:cs typeface="Times New Roman" pitchFamily="18" charset="0"/>
            </a:endParaRPr>
          </a:p>
          <a:p>
            <a:pPr algn="just">
              <a:buNone/>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BE2BAB19-9B7A-4E2F-AEB0-A403F504F423}" type="slidenum">
              <a:rPr lang="en-US" smtClean="0"/>
              <a:pPr/>
              <a:t>91</a:t>
            </a:fld>
            <a:endParaRPr lang="en-US"/>
          </a:p>
        </p:txBody>
      </p:sp>
      <p:sp>
        <p:nvSpPr>
          <p:cNvPr id="5" name="Line 5"/>
          <p:cNvSpPr>
            <a:spLocks noChangeShapeType="1"/>
          </p:cNvSpPr>
          <p:nvPr/>
        </p:nvSpPr>
        <p:spPr bwMode="auto">
          <a:xfrm>
            <a:off x="457200" y="9144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Compositional rules of inference</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Compositional rules of inference</a:t>
            </a:r>
            <a:endParaRPr lang="en-US" sz="4000" b="1" dirty="0"/>
          </a:p>
        </p:txBody>
      </p:sp>
      <p:sp>
        <p:nvSpPr>
          <p:cNvPr id="3" name="Content Placeholder 2"/>
          <p:cNvSpPr>
            <a:spLocks noGrp="1"/>
          </p:cNvSpPr>
          <p:nvPr>
            <p:ph idx="1"/>
          </p:nvPr>
        </p:nvSpPr>
        <p:spPr>
          <a:xfrm>
            <a:off x="457200" y="1371600"/>
            <a:ext cx="8229600" cy="4754563"/>
          </a:xfrm>
        </p:spPr>
        <p:txBody>
          <a:bodyPr>
            <a:normAutofit fontScale="92500" lnSpcReduction="10000"/>
          </a:bodyPr>
          <a:lstStyle/>
          <a:p>
            <a:r>
              <a:rPr lang="en-US" dirty="0" smtClean="0"/>
              <a:t>The inference rules of PL provide the means to perform logical proofs or deductions.</a:t>
            </a:r>
          </a:p>
          <a:p>
            <a:r>
              <a:rPr lang="en-US" dirty="0" smtClean="0"/>
              <a:t>Rules are</a:t>
            </a:r>
          </a:p>
          <a:p>
            <a:pPr lvl="1"/>
            <a:r>
              <a:rPr lang="en-US" dirty="0" smtClean="0"/>
              <a:t>Modus ponens</a:t>
            </a:r>
          </a:p>
          <a:p>
            <a:pPr lvl="1"/>
            <a:r>
              <a:rPr lang="en-US" dirty="0" smtClean="0"/>
              <a:t>Modus </a:t>
            </a:r>
            <a:r>
              <a:rPr lang="en-US" dirty="0" err="1" smtClean="0"/>
              <a:t>tollens</a:t>
            </a:r>
            <a:r>
              <a:rPr lang="en-US" dirty="0" smtClean="0"/>
              <a:t> </a:t>
            </a:r>
          </a:p>
          <a:p>
            <a:pPr lvl="1"/>
            <a:r>
              <a:rPr lang="en-US" dirty="0" smtClean="0"/>
              <a:t>Chain rule</a:t>
            </a:r>
          </a:p>
          <a:p>
            <a:pPr lvl="1"/>
            <a:r>
              <a:rPr lang="en-US" dirty="0" smtClean="0"/>
              <a:t>Substitution</a:t>
            </a:r>
          </a:p>
          <a:p>
            <a:pPr lvl="1"/>
            <a:r>
              <a:rPr lang="en-US" dirty="0" smtClean="0"/>
              <a:t>Simplification</a:t>
            </a:r>
          </a:p>
          <a:p>
            <a:pPr lvl="1"/>
            <a:r>
              <a:rPr lang="en-US" dirty="0" smtClean="0"/>
              <a:t>Conjunction</a:t>
            </a:r>
          </a:p>
          <a:p>
            <a:pPr lvl="1"/>
            <a:r>
              <a:rPr lang="en-US" dirty="0" smtClean="0"/>
              <a:t>Transposition </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93</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Inference Rules cont………</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94</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0291" name="Picture 3"/>
          <p:cNvPicPr>
            <a:picLocks noChangeAspect="1" noChangeArrowheads="1"/>
          </p:cNvPicPr>
          <p:nvPr/>
        </p:nvPicPr>
        <p:blipFill>
          <a:blip r:embed="rId2" cstate="print"/>
          <a:srcRect/>
          <a:stretch>
            <a:fillRect/>
          </a:stretch>
        </p:blipFill>
        <p:spPr bwMode="auto">
          <a:xfrm>
            <a:off x="685800" y="1371600"/>
            <a:ext cx="7924799" cy="51816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Inference Rules cont………</a:t>
            </a:r>
            <a:endParaRPr lang="en-US" dirty="0"/>
          </a:p>
        </p:txBody>
      </p:sp>
      <p:sp>
        <p:nvSpPr>
          <p:cNvPr id="3" name="Content Placeholder 2"/>
          <p:cNvSpPr>
            <a:spLocks noGrp="1"/>
          </p:cNvSpPr>
          <p:nvPr>
            <p:ph idx="1"/>
          </p:nvPr>
        </p:nvSpPr>
        <p:spPr/>
        <p:txBody>
          <a:bodyPr/>
          <a:lstStyle/>
          <a:p>
            <a:pPr>
              <a:buNone/>
            </a:pPr>
            <a:r>
              <a:rPr lang="en-US" b="1" dirty="0" smtClean="0"/>
              <a:t>Modus </a:t>
            </a:r>
            <a:r>
              <a:rPr lang="en-US" b="1" dirty="0" err="1" smtClean="0"/>
              <a:t>tollens</a:t>
            </a:r>
            <a:r>
              <a:rPr lang="en-US" b="1" dirty="0" smtClean="0"/>
              <a:t> </a:t>
            </a:r>
            <a:endParaRPr lang="en-US" dirty="0" smtClean="0"/>
          </a:p>
          <a:p>
            <a:r>
              <a:rPr lang="el-GR" dirty="0" smtClean="0"/>
              <a:t>α → β</a:t>
            </a:r>
            <a:br>
              <a:rPr lang="el-GR" dirty="0" smtClean="0"/>
            </a:br>
            <a:r>
              <a:rPr lang="el-GR" u="sng" dirty="0" smtClean="0"/>
              <a:t>¬β </a:t>
            </a:r>
            <a:r>
              <a:rPr lang="el-GR" dirty="0" smtClean="0"/>
              <a:t/>
            </a:r>
            <a:br>
              <a:rPr lang="el-GR" dirty="0" smtClean="0"/>
            </a:br>
            <a:r>
              <a:rPr lang="el-GR" dirty="0" smtClean="0"/>
              <a:t>¬α</a:t>
            </a:r>
            <a:endParaRPr lang="en-US" dirty="0" smtClean="0"/>
          </a:p>
          <a:p>
            <a:pPr>
              <a:buNone/>
            </a:pPr>
            <a:r>
              <a:rPr lang="en-US" dirty="0" smtClean="0"/>
              <a:t>Example: </a:t>
            </a:r>
          </a:p>
          <a:p>
            <a:pPr>
              <a:buNone/>
            </a:pPr>
            <a:r>
              <a:rPr lang="en-US" sz="2800" dirty="0" smtClean="0"/>
              <a:t>Given: The machine is defective -&gt;the production is less</a:t>
            </a:r>
          </a:p>
          <a:p>
            <a:pPr>
              <a:buNone/>
            </a:pPr>
            <a:r>
              <a:rPr lang="en-US" sz="2800" dirty="0" smtClean="0"/>
              <a:t>And: the production is not less</a:t>
            </a:r>
          </a:p>
          <a:p>
            <a:pPr>
              <a:buNone/>
            </a:pPr>
            <a:r>
              <a:rPr lang="en-US" sz="2800" dirty="0" smtClean="0"/>
              <a:t>Conclude: The machine is not defective </a:t>
            </a:r>
          </a:p>
          <a:p>
            <a:pPr>
              <a:buNone/>
            </a:pPr>
            <a:endParaRPr lang="el-GR" dirty="0" smtClean="0"/>
          </a:p>
          <a:p>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95</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Inference Rules cont………</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96</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1314" name="Picture 2"/>
          <p:cNvPicPr>
            <a:picLocks noGrp="1" noChangeAspect="1" noChangeArrowheads="1"/>
          </p:cNvPicPr>
          <p:nvPr>
            <p:ph idx="1"/>
          </p:nvPr>
        </p:nvPicPr>
        <p:blipFill>
          <a:blip r:embed="rId2" cstate="print"/>
          <a:srcRect/>
          <a:stretch>
            <a:fillRect/>
          </a:stretch>
        </p:blipFill>
        <p:spPr bwMode="auto">
          <a:xfrm>
            <a:off x="381000" y="1447800"/>
            <a:ext cx="8381999" cy="5029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Inference Rules cont………</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97</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2338" name="Picture 2"/>
          <p:cNvPicPr>
            <a:picLocks noGrp="1" noChangeAspect="1" noChangeArrowheads="1"/>
          </p:cNvPicPr>
          <p:nvPr>
            <p:ph idx="1"/>
          </p:nvPr>
        </p:nvPicPr>
        <p:blipFill>
          <a:blip r:embed="rId2" cstate="print"/>
          <a:srcRect/>
          <a:stretch>
            <a:fillRect/>
          </a:stretch>
        </p:blipFill>
        <p:spPr bwMode="auto">
          <a:xfrm>
            <a:off x="914401" y="2209801"/>
            <a:ext cx="7543800" cy="19383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Inference Rules cont………</a:t>
            </a:r>
            <a:endParaRPr lang="en-US" dirty="0"/>
          </a:p>
        </p:txBody>
      </p:sp>
      <p:sp>
        <p:nvSpPr>
          <p:cNvPr id="4" name="Slide Number Placeholder 3"/>
          <p:cNvSpPr>
            <a:spLocks noGrp="1"/>
          </p:cNvSpPr>
          <p:nvPr>
            <p:ph type="sldNum" sz="quarter" idx="12"/>
          </p:nvPr>
        </p:nvSpPr>
        <p:spPr/>
        <p:txBody>
          <a:bodyPr/>
          <a:lstStyle/>
          <a:p>
            <a:fld id="{BE2BAB19-9B7A-4E2F-AEB0-A403F504F423}" type="slidenum">
              <a:rPr lang="en-US" smtClean="0"/>
              <a:pPr/>
              <a:t>98</a:t>
            </a:fld>
            <a:endParaRPr lang="en-US"/>
          </a:p>
        </p:txBody>
      </p:sp>
      <p:sp>
        <p:nvSpPr>
          <p:cNvPr id="5" name="Line 5"/>
          <p:cNvSpPr>
            <a:spLocks noChangeShapeType="1"/>
          </p:cNvSpPr>
          <p:nvPr/>
        </p:nvSpPr>
        <p:spPr bwMode="auto">
          <a:xfrm>
            <a:off x="304800" y="1143000"/>
            <a:ext cx="8153400" cy="0"/>
          </a:xfrm>
          <a:prstGeom prst="line">
            <a:avLst/>
          </a:prstGeom>
          <a:noFill/>
          <a:ln w="38100">
            <a:solidFill>
              <a:schemeClr val="tx1"/>
            </a:solidFill>
            <a:round/>
            <a:headEnd/>
            <a:tailEnd/>
          </a:ln>
          <a:effectLst/>
        </p:spPr>
        <p:txBody>
          <a:bodyPr/>
          <a:lstStyle/>
          <a:p>
            <a:endParaRPr lang="en-US"/>
          </a:p>
        </p:txBody>
      </p:sp>
      <p:pic>
        <p:nvPicPr>
          <p:cNvPr id="143362" name="Picture 2"/>
          <p:cNvPicPr>
            <a:picLocks noGrp="1" noChangeAspect="1" noChangeArrowheads="1"/>
          </p:cNvPicPr>
          <p:nvPr>
            <p:ph idx="1"/>
          </p:nvPr>
        </p:nvPicPr>
        <p:blipFill>
          <a:blip r:embed="rId2" cstate="print"/>
          <a:srcRect/>
          <a:stretch>
            <a:fillRect/>
          </a:stretch>
        </p:blipFill>
        <p:spPr bwMode="auto">
          <a:xfrm>
            <a:off x="685800" y="1524000"/>
            <a:ext cx="80772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Methods of decompositions</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TotalTime>
  <Words>6566</Words>
  <Application>Microsoft Office PowerPoint</Application>
  <PresentationFormat>On-screen Show (4:3)</PresentationFormat>
  <Paragraphs>1061</Paragraphs>
  <Slides>147</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147</vt:i4>
      </vt:variant>
    </vt:vector>
  </HeadingPairs>
  <TitlesOfParts>
    <vt:vector size="161" baseType="lpstr">
      <vt:lpstr>宋体</vt:lpstr>
      <vt:lpstr>Angsana New</vt:lpstr>
      <vt:lpstr>Arial</vt:lpstr>
      <vt:lpstr>Blackadder ITC</vt:lpstr>
      <vt:lpstr>Calibri</vt:lpstr>
      <vt:lpstr>Cordia New</vt:lpstr>
      <vt:lpstr>新細明體</vt:lpstr>
      <vt:lpstr>Symbol</vt:lpstr>
      <vt:lpstr>Times</vt:lpstr>
      <vt:lpstr>Times New Roman</vt:lpstr>
      <vt:lpstr>Wingdings</vt:lpstr>
      <vt:lpstr>Office Theme</vt:lpstr>
      <vt:lpstr>Equation</vt:lpstr>
      <vt:lpstr>Picture</vt:lpstr>
      <vt:lpstr>PowerPoint Presentation</vt:lpstr>
      <vt:lpstr>Syllabus</vt:lpstr>
      <vt:lpstr>Motivation</vt:lpstr>
      <vt:lpstr>Fuzzy Systems</vt:lpstr>
      <vt:lpstr>Fuzzy system design steps </vt:lpstr>
      <vt:lpstr> Knowledge acquisition </vt:lpstr>
      <vt:lpstr>Translation</vt:lpstr>
      <vt:lpstr>Converting a conventional method into a fuzzy method  </vt:lpstr>
      <vt:lpstr>Developing the basic fuzzy inference algorithm</vt:lpstr>
      <vt:lpstr>Fuzzy system design</vt:lpstr>
      <vt:lpstr>Simulation and testing </vt:lpstr>
      <vt:lpstr>How are fuzzy systems implemented?</vt:lpstr>
      <vt:lpstr>How are fuzzy systems implemented</vt:lpstr>
      <vt:lpstr>Who is the designer?</vt:lpstr>
      <vt:lpstr>What are the design tools?</vt:lpstr>
      <vt:lpstr>Operation of Fuzzy System </vt:lpstr>
      <vt:lpstr>Building Fuzzy Systems</vt:lpstr>
      <vt:lpstr>Fuzzification</vt:lpstr>
      <vt:lpstr>Inference</vt:lpstr>
      <vt:lpstr>Composition</vt:lpstr>
      <vt:lpstr>Defuzzification</vt:lpstr>
      <vt:lpstr>Fuzzy Control</vt:lpstr>
      <vt:lpstr>Step 1: defining inputs and outputs for the FLC</vt:lpstr>
      <vt:lpstr>Step 2: Fuzzify the Inputs</vt:lpstr>
      <vt:lpstr>Fuzzy Membership functions for LevelSense </vt:lpstr>
      <vt:lpstr>Step 2: Fuzzify the Inputs</vt:lpstr>
      <vt:lpstr>Fuzzy Membership functions for TempSense</vt:lpstr>
      <vt:lpstr>Step 3: Set up Fuzzy Membership Functions for the outputs</vt:lpstr>
      <vt:lpstr>Fuzzy Membership functions for HeatKnob</vt:lpstr>
      <vt:lpstr>Step 4: Create a Fuzzy Rule Base </vt:lpstr>
      <vt:lpstr>Step 4: Create a Fuzzy Rule Base </vt:lpstr>
      <vt:lpstr>Creating IF-THEN Rules</vt:lpstr>
      <vt:lpstr>Creating IF-THEN Rules</vt:lpstr>
      <vt:lpstr>Creating IF-THEN Rules</vt:lpstr>
      <vt:lpstr>Step 5: Defuzzify the Outputs</vt:lpstr>
      <vt:lpstr>Example </vt:lpstr>
      <vt:lpstr>Example</vt:lpstr>
      <vt:lpstr>Example</vt:lpstr>
      <vt:lpstr>Example</vt:lpstr>
      <vt:lpstr>Advantages of Fuzzy Logic Controllers</vt:lpstr>
      <vt:lpstr>Disadvantages of Fuzzy Logic Controllers</vt:lpstr>
      <vt:lpstr>Linguistic Variables</vt:lpstr>
      <vt:lpstr>Linguistic Variables</vt:lpstr>
      <vt:lpstr>Linguistic Variables</vt:lpstr>
      <vt:lpstr>Linguistic Variables</vt:lpstr>
      <vt:lpstr>Example</vt:lpstr>
      <vt:lpstr>Example</vt:lpstr>
      <vt:lpstr>Definition [Zadeh 1973] </vt:lpstr>
      <vt:lpstr>Example</vt:lpstr>
      <vt:lpstr>Example</vt:lpstr>
      <vt:lpstr>Linguistic Variables and Hedges</vt:lpstr>
      <vt:lpstr>Operations on Linguistic Values</vt:lpstr>
      <vt:lpstr>Solve </vt:lpstr>
      <vt:lpstr>PowerPoint Presentation</vt:lpstr>
      <vt:lpstr>PowerPoint Presentation</vt:lpstr>
      <vt:lpstr>PowerPoint Presentation</vt:lpstr>
      <vt:lpstr>Firing Fuzzy Rules</vt:lpstr>
      <vt:lpstr>Firing Fuzzy Rules</vt:lpstr>
      <vt:lpstr>Fuzzy Proposition</vt:lpstr>
      <vt:lpstr>Proposition</vt:lpstr>
      <vt:lpstr>Proposition continued….</vt:lpstr>
      <vt:lpstr> Logic</vt:lpstr>
      <vt:lpstr>Propositional logic</vt:lpstr>
      <vt:lpstr>Fuzzy Proposition</vt:lpstr>
      <vt:lpstr>Fuzzy Proposition</vt:lpstr>
      <vt:lpstr>Syntax for Propositional logic </vt:lpstr>
      <vt:lpstr>Example </vt:lpstr>
      <vt:lpstr>Semantics for Propositional logic </vt:lpstr>
      <vt:lpstr>Truth tables for logical connectives</vt:lpstr>
      <vt:lpstr>EXAMPLE </vt:lpstr>
      <vt:lpstr>Solution </vt:lpstr>
      <vt:lpstr>Show that </vt:lpstr>
      <vt:lpstr>Show that</vt:lpstr>
      <vt:lpstr>Show that</vt:lpstr>
      <vt:lpstr>Truth table for equivalent sentences</vt:lpstr>
      <vt:lpstr>Some Equivalence Laws </vt:lpstr>
      <vt:lpstr>Question 1 </vt:lpstr>
      <vt:lpstr>S1</vt:lpstr>
      <vt:lpstr>S2</vt:lpstr>
      <vt:lpstr>S3</vt:lpstr>
      <vt:lpstr>S4</vt:lpstr>
      <vt:lpstr>S5</vt:lpstr>
      <vt:lpstr>S6</vt:lpstr>
      <vt:lpstr>Question 2</vt:lpstr>
      <vt:lpstr>Solution 2</vt:lpstr>
      <vt:lpstr>Question 3</vt:lpstr>
      <vt:lpstr>Types of fuzzy Propositions</vt:lpstr>
      <vt:lpstr>Unconditional and unqualified propositions</vt:lpstr>
      <vt:lpstr>Unconditional and qualified propositions</vt:lpstr>
      <vt:lpstr>Conditional and unqualified propositions </vt:lpstr>
      <vt:lpstr> Conditional and qualified propositions  </vt:lpstr>
      <vt:lpstr>Compositional rules of inference</vt:lpstr>
      <vt:lpstr>Compositional rules of inference</vt:lpstr>
      <vt:lpstr>Inference Rules cont………</vt:lpstr>
      <vt:lpstr>Inference Rules cont………</vt:lpstr>
      <vt:lpstr>Inference Rules cont………</vt:lpstr>
      <vt:lpstr>Inference Rules cont………</vt:lpstr>
      <vt:lpstr>Inference Rules cont………</vt:lpstr>
      <vt:lpstr>Methods of decompositions</vt:lpstr>
      <vt:lpstr>Decomposition of compound rules</vt:lpstr>
      <vt:lpstr>Example </vt:lpstr>
      <vt:lpstr>Continued…..</vt:lpstr>
      <vt:lpstr>Continued…..</vt:lpstr>
      <vt:lpstr>Multiple conjunctive antecedents </vt:lpstr>
      <vt:lpstr> Multiple disjunctive antecedents  </vt:lpstr>
      <vt:lpstr>Conditional statements with ELSE  </vt:lpstr>
      <vt:lpstr>Nested IF-THEN rules </vt:lpstr>
      <vt:lpstr>Defuzzification </vt:lpstr>
      <vt:lpstr>Defuzzification </vt:lpstr>
      <vt:lpstr>Defuzzification techniques</vt:lpstr>
      <vt:lpstr>Maximum Defuzzification Technique</vt:lpstr>
      <vt:lpstr>Maximum Defuzzification Technique</vt:lpstr>
      <vt:lpstr>Centroid Defuzzification Technique </vt:lpstr>
      <vt:lpstr>Centroid Defuzzification Technique </vt:lpstr>
      <vt:lpstr>Centroid Defuzzification Technique </vt:lpstr>
      <vt:lpstr>PowerPoint Presentation</vt:lpstr>
      <vt:lpstr>Weighted Average Defuzzification </vt:lpstr>
      <vt:lpstr>Weighted Average Defuzzification </vt:lpstr>
      <vt:lpstr>Weighted Average Defuzzification </vt:lpstr>
      <vt:lpstr>Mean-Max Membership </vt:lpstr>
      <vt:lpstr>Centre of sum </vt:lpstr>
      <vt:lpstr>PowerPoint Presentation</vt:lpstr>
      <vt:lpstr>Centre of singleton Method</vt:lpstr>
      <vt:lpstr>PowerPoint Presentation</vt:lpstr>
      <vt:lpstr>PowerPoint Presentation</vt:lpstr>
      <vt:lpstr>PowerPoint Presentation</vt:lpstr>
      <vt:lpstr>Fuzzy inference system</vt:lpstr>
      <vt:lpstr>Fuzzy inference system cont……….</vt:lpstr>
      <vt:lpstr>Fuzzy inference system cont……….</vt:lpstr>
      <vt:lpstr>Fuzzy inference system</vt:lpstr>
      <vt:lpstr>Different fuzzy inference techniques</vt:lpstr>
      <vt:lpstr>Mamdani Fuzzy Inference</vt:lpstr>
      <vt:lpstr>Mamdani Fuzzy Inference</vt:lpstr>
      <vt:lpstr>Step 1: Fuzzification</vt:lpstr>
      <vt:lpstr>Step 2: Rule Evaluation</vt:lpstr>
      <vt:lpstr>Step 2: Rule Evaluation</vt:lpstr>
      <vt:lpstr>Step 2: Rule Evaluation</vt:lpstr>
      <vt:lpstr>Step 3: Aggregation of the Rule Outputs</vt:lpstr>
      <vt:lpstr>Step 4: Defuzzification</vt:lpstr>
      <vt:lpstr>Step 4: Defuzzification</vt:lpstr>
      <vt:lpstr>Sugeno Fuzzy Inference</vt:lpstr>
      <vt:lpstr>Sugeno Fuzzy Inference</vt:lpstr>
      <vt:lpstr>Sugeno Rule Evaluation</vt:lpstr>
      <vt:lpstr>Sugeno Aggregation and Defuzzification</vt:lpstr>
      <vt:lpstr>Mamdani or Sugeno?</vt:lpstr>
      <vt:lpstr>Advantages of the Sugeno method</vt:lpstr>
      <vt:lpstr>Advantages of the Mamdani method</vt:lpstr>
    </vt:vector>
  </TitlesOfParts>
  <Company>Rungta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Sourabh Rungta</dc:creator>
  <cp:lastModifiedBy>hiiiii</cp:lastModifiedBy>
  <cp:revision>20</cp:revision>
  <dcterms:created xsi:type="dcterms:W3CDTF">2011-03-16T06:17:55Z</dcterms:created>
  <dcterms:modified xsi:type="dcterms:W3CDTF">2023-03-22T10:32:58Z</dcterms:modified>
</cp:coreProperties>
</file>